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0.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11.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8.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9.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20.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notesSlides/notesSlide26.xml" ContentType="application/vnd.openxmlformats-officedocument.presentationml.notesSlide+xml"/>
  <Override PartName="/ppt/ink/ink24.xml" ContentType="application/inkml+xml"/>
  <Override PartName="/ppt/ink/ink25.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56.xml" ContentType="application/inkml+xml"/>
  <Override PartName="/ppt/ink/ink57.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notesSlides/notesSlide58.xml" ContentType="application/vnd.openxmlformats-officedocument.presentationml.notesSlide+xml"/>
  <Override PartName="/ppt/ink/ink61.xml" ContentType="application/inkml+xml"/>
  <Override PartName="/ppt/notesSlides/notesSlide59.xml" ContentType="application/vnd.openxmlformats-officedocument.presentationml.notesSlide+xml"/>
  <Override PartName="/ppt/ink/ink62.xml" ContentType="application/inkml+xml"/>
  <Override PartName="/ppt/notesSlides/notesSlide60.xml" ContentType="application/vnd.openxmlformats-officedocument.presentationml.notesSlide+xml"/>
  <Override PartName="/ppt/ink/ink63.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ink/ink64.xml" ContentType="application/inkml+xml"/>
  <Override PartName="/ppt/ink/ink65.xml" ContentType="application/inkml+xml"/>
  <Override PartName="/ppt/ink/ink66.xml" ContentType="application/inkml+xml"/>
  <Override PartName="/ppt/notesSlides/notesSlide10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3"/>
  </p:notesMasterIdLst>
  <p:sldIdLst>
    <p:sldId id="407" r:id="rId2"/>
    <p:sldId id="1774" r:id="rId3"/>
    <p:sldId id="1775" r:id="rId4"/>
    <p:sldId id="1844" r:id="rId5"/>
    <p:sldId id="1845" r:id="rId6"/>
    <p:sldId id="1776" r:id="rId7"/>
    <p:sldId id="1849" r:id="rId8"/>
    <p:sldId id="1777" r:id="rId9"/>
    <p:sldId id="1778" r:id="rId10"/>
    <p:sldId id="281" r:id="rId11"/>
    <p:sldId id="1855" r:id="rId12"/>
    <p:sldId id="1856" r:id="rId13"/>
    <p:sldId id="1786" r:id="rId14"/>
    <p:sldId id="422" r:id="rId15"/>
    <p:sldId id="1779" r:id="rId16"/>
    <p:sldId id="1781" r:id="rId17"/>
    <p:sldId id="412" r:id="rId18"/>
    <p:sldId id="358" r:id="rId19"/>
    <p:sldId id="1787" r:id="rId20"/>
    <p:sldId id="413" r:id="rId21"/>
    <p:sldId id="356" r:id="rId22"/>
    <p:sldId id="353" r:id="rId23"/>
    <p:sldId id="307" r:id="rId24"/>
    <p:sldId id="1863" r:id="rId25"/>
    <p:sldId id="414" r:id="rId26"/>
    <p:sldId id="1868" r:id="rId27"/>
    <p:sldId id="316" r:id="rId28"/>
    <p:sldId id="1785" r:id="rId29"/>
    <p:sldId id="1880" r:id="rId30"/>
    <p:sldId id="1881" r:id="rId31"/>
    <p:sldId id="317" r:id="rId32"/>
    <p:sldId id="1784" r:id="rId33"/>
    <p:sldId id="415" r:id="rId34"/>
    <p:sldId id="416" r:id="rId35"/>
    <p:sldId id="1788" r:id="rId36"/>
    <p:sldId id="313" r:id="rId37"/>
    <p:sldId id="419" r:id="rId38"/>
    <p:sldId id="1780" r:id="rId39"/>
    <p:sldId id="314" r:id="rId40"/>
    <p:sldId id="1791" r:id="rId41"/>
    <p:sldId id="320" r:id="rId42"/>
    <p:sldId id="322" r:id="rId43"/>
    <p:sldId id="325" r:id="rId44"/>
    <p:sldId id="1792" r:id="rId45"/>
    <p:sldId id="295" r:id="rId46"/>
    <p:sldId id="361" r:id="rId47"/>
    <p:sldId id="362" r:id="rId48"/>
    <p:sldId id="363" r:id="rId49"/>
    <p:sldId id="1794" r:id="rId50"/>
    <p:sldId id="1796" r:id="rId51"/>
    <p:sldId id="328" r:id="rId52"/>
    <p:sldId id="1801" r:id="rId53"/>
    <p:sldId id="1783" r:id="rId54"/>
    <p:sldId id="1882" r:id="rId55"/>
    <p:sldId id="1802" r:id="rId56"/>
    <p:sldId id="1797" r:id="rId57"/>
    <p:sldId id="1798" r:id="rId58"/>
    <p:sldId id="1799" r:id="rId59"/>
    <p:sldId id="1800" r:id="rId60"/>
    <p:sldId id="1869" r:id="rId61"/>
    <p:sldId id="1793" r:id="rId62"/>
    <p:sldId id="364" r:id="rId63"/>
    <p:sldId id="365" r:id="rId64"/>
    <p:sldId id="368" r:id="rId65"/>
    <p:sldId id="348" r:id="rId66"/>
    <p:sldId id="1771" r:id="rId67"/>
    <p:sldId id="1772" r:id="rId68"/>
    <p:sldId id="1773" r:id="rId69"/>
    <p:sldId id="1790" r:id="rId70"/>
    <p:sldId id="1870" r:id="rId71"/>
    <p:sldId id="1871" r:id="rId72"/>
    <p:sldId id="1808" r:id="rId73"/>
    <p:sldId id="1809" r:id="rId74"/>
    <p:sldId id="326" r:id="rId75"/>
    <p:sldId id="310" r:id="rId76"/>
    <p:sldId id="1810" r:id="rId77"/>
    <p:sldId id="1812" r:id="rId78"/>
    <p:sldId id="272" r:id="rId79"/>
    <p:sldId id="1829" r:id="rId80"/>
    <p:sldId id="308" r:id="rId81"/>
    <p:sldId id="1811" r:id="rId82"/>
    <p:sldId id="312" r:id="rId83"/>
    <p:sldId id="1872" r:id="rId84"/>
    <p:sldId id="1830" r:id="rId85"/>
    <p:sldId id="1873" r:id="rId86"/>
    <p:sldId id="1832" r:id="rId87"/>
    <p:sldId id="315" r:id="rId88"/>
    <p:sldId id="1874" r:id="rId89"/>
    <p:sldId id="1831" r:id="rId90"/>
    <p:sldId id="1820" r:id="rId91"/>
    <p:sldId id="304" r:id="rId92"/>
    <p:sldId id="1833" r:id="rId93"/>
    <p:sldId id="1875" r:id="rId94"/>
    <p:sldId id="1834" r:id="rId95"/>
    <p:sldId id="1821" r:id="rId96"/>
    <p:sldId id="305" r:id="rId97"/>
    <p:sldId id="321" r:id="rId98"/>
    <p:sldId id="1822" r:id="rId99"/>
    <p:sldId id="306" r:id="rId100"/>
    <p:sldId id="1840" r:id="rId101"/>
    <p:sldId id="323" r:id="rId102"/>
    <p:sldId id="1835" r:id="rId103"/>
    <p:sldId id="1836" r:id="rId104"/>
    <p:sldId id="1837" r:id="rId105"/>
    <p:sldId id="1838" r:id="rId106"/>
    <p:sldId id="1839" r:id="rId107"/>
    <p:sldId id="1842" r:id="rId108"/>
    <p:sldId id="1876" r:id="rId109"/>
    <p:sldId id="329" r:id="rId110"/>
    <p:sldId id="389" r:id="rId111"/>
    <p:sldId id="331" r:id="rId112"/>
    <p:sldId id="390" r:id="rId113"/>
    <p:sldId id="333" r:id="rId114"/>
    <p:sldId id="1817" r:id="rId115"/>
    <p:sldId id="1877" r:id="rId116"/>
    <p:sldId id="324" r:id="rId117"/>
    <p:sldId id="1878" r:id="rId118"/>
    <p:sldId id="1823" r:id="rId119"/>
    <p:sldId id="300" r:id="rId120"/>
    <p:sldId id="1825" r:id="rId121"/>
    <p:sldId id="1826" r:id="rId122"/>
    <p:sldId id="1879" r:id="rId123"/>
    <p:sldId id="1795" r:id="rId124"/>
    <p:sldId id="434" r:id="rId125"/>
    <p:sldId id="435" r:id="rId126"/>
    <p:sldId id="431" r:id="rId127"/>
    <p:sldId id="1824" r:id="rId128"/>
    <p:sldId id="1883" r:id="rId129"/>
    <p:sldId id="1819" r:id="rId130"/>
    <p:sldId id="1818" r:id="rId131"/>
    <p:sldId id="1884" r:id="rId1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1000"/>
    <a:srgbClr val="A1191C"/>
    <a:srgbClr val="A11B1D"/>
    <a:srgbClr val="A12022"/>
    <a:srgbClr val="991E20"/>
    <a:srgbClr val="992325"/>
    <a:srgbClr val="A12527"/>
    <a:srgbClr val="992123"/>
    <a:srgbClr val="AA2625"/>
    <a:srgbClr val="9722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65"/>
    <p:restoredTop sz="80172" autoAdjust="0"/>
  </p:normalViewPr>
  <p:slideViewPr>
    <p:cSldViewPr snapToGrid="0" snapToObjects="1">
      <p:cViewPr varScale="1">
        <p:scale>
          <a:sx n="133" d="100"/>
          <a:sy n="133" d="100"/>
        </p:scale>
        <p:origin x="636"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ye Wang" userId="d70c1ac84732b938" providerId="LiveId" clId="{F1BA41E7-B1E4-4E94-ACAD-C06BA2FE0798}"/>
    <pc:docChg chg="delSld modSld">
      <pc:chgData name="Leye Wang" userId="d70c1ac84732b938" providerId="LiveId" clId="{F1BA41E7-B1E4-4E94-ACAD-C06BA2FE0798}" dt="2025-04-21T05:08:19.185" v="9" actId="20577"/>
      <pc:docMkLst>
        <pc:docMk/>
      </pc:docMkLst>
      <pc:sldChg chg="modSp mod">
        <pc:chgData name="Leye Wang" userId="d70c1ac84732b938" providerId="LiveId" clId="{F1BA41E7-B1E4-4E94-ACAD-C06BA2FE0798}" dt="2025-04-21T05:08:19.185" v="9" actId="20577"/>
        <pc:sldMkLst>
          <pc:docMk/>
          <pc:sldMk cId="522155994" sldId="358"/>
        </pc:sldMkLst>
        <pc:spChg chg="mod">
          <ac:chgData name="Leye Wang" userId="d70c1ac84732b938" providerId="LiveId" clId="{F1BA41E7-B1E4-4E94-ACAD-C06BA2FE0798}" dt="2025-04-21T05:08:19.185" v="9" actId="20577"/>
          <ac:spMkLst>
            <pc:docMk/>
            <pc:sldMk cId="522155994" sldId="358"/>
            <ac:spMk id="3" creationId="{9BB75E86-087D-0848-9D09-A2D3AE494864}"/>
          </ac:spMkLst>
        </pc:spChg>
      </pc:sldChg>
      <pc:sldChg chg="modSp mod">
        <pc:chgData name="Leye Wang" userId="d70c1ac84732b938" providerId="LiveId" clId="{F1BA41E7-B1E4-4E94-ACAD-C06BA2FE0798}" dt="2025-04-17T07:06:57.502" v="3" actId="20577"/>
        <pc:sldMkLst>
          <pc:docMk/>
          <pc:sldMk cId="3138073137" sldId="407"/>
        </pc:sldMkLst>
        <pc:spChg chg="mod">
          <ac:chgData name="Leye Wang" userId="d70c1ac84732b938" providerId="LiveId" clId="{F1BA41E7-B1E4-4E94-ACAD-C06BA2FE0798}" dt="2025-04-17T07:06:57.502" v="3" actId="20577"/>
          <ac:spMkLst>
            <pc:docMk/>
            <pc:sldMk cId="3138073137" sldId="407"/>
            <ac:spMk id="3" creationId="{52096B2A-ECF4-9645-ACEA-AA2184320473}"/>
          </ac:spMkLst>
        </pc:spChg>
      </pc:sldChg>
      <pc:sldChg chg="del">
        <pc:chgData name="Leye Wang" userId="d70c1ac84732b938" providerId="LiveId" clId="{F1BA41E7-B1E4-4E94-ACAD-C06BA2FE0798}" dt="2025-04-17T07:07:27.117" v="5" actId="47"/>
        <pc:sldMkLst>
          <pc:docMk/>
          <pc:sldMk cId="2921266271" sldId="1843"/>
        </pc:sldMkLst>
      </pc:sldChg>
      <pc:sldChg chg="del">
        <pc:chgData name="Leye Wang" userId="d70c1ac84732b938" providerId="LiveId" clId="{F1BA41E7-B1E4-4E94-ACAD-C06BA2FE0798}" dt="2025-04-17T07:07:24.056" v="4" actId="47"/>
        <pc:sldMkLst>
          <pc:docMk/>
          <pc:sldMk cId="2857690244" sldId="1910"/>
        </pc:sldMkLst>
      </pc:sldChg>
      <pc:sldChg chg="del">
        <pc:chgData name="Leye Wang" userId="d70c1ac84732b938" providerId="LiveId" clId="{F1BA41E7-B1E4-4E94-ACAD-C06BA2FE0798}" dt="2025-04-17T07:07:24.056" v="4" actId="47"/>
        <pc:sldMkLst>
          <pc:docMk/>
          <pc:sldMk cId="4042594992" sldId="1911"/>
        </pc:sldMkLst>
      </pc:sldChg>
      <pc:sldChg chg="del">
        <pc:chgData name="Leye Wang" userId="d70c1ac84732b938" providerId="LiveId" clId="{F1BA41E7-B1E4-4E94-ACAD-C06BA2FE0798}" dt="2025-04-17T07:07:24.056" v="4" actId="47"/>
        <pc:sldMkLst>
          <pc:docMk/>
          <pc:sldMk cId="2327177032" sldId="1912"/>
        </pc:sldMkLst>
      </pc:sldChg>
      <pc:sldChg chg="del">
        <pc:chgData name="Leye Wang" userId="d70c1ac84732b938" providerId="LiveId" clId="{F1BA41E7-B1E4-4E94-ACAD-C06BA2FE0798}" dt="2025-04-17T07:07:24.056" v="4" actId="47"/>
        <pc:sldMkLst>
          <pc:docMk/>
          <pc:sldMk cId="1521003919" sldId="1913"/>
        </pc:sldMkLst>
      </pc:sldChg>
      <pc:sldChg chg="del">
        <pc:chgData name="Leye Wang" userId="d70c1ac84732b938" providerId="LiveId" clId="{F1BA41E7-B1E4-4E94-ACAD-C06BA2FE0798}" dt="2025-04-17T07:07:24.056" v="4" actId="47"/>
        <pc:sldMkLst>
          <pc:docMk/>
          <pc:sldMk cId="2414170549" sldId="1914"/>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6:33:18.801"/>
    </inkml:context>
    <inkml:brush xml:id="br0">
      <inkml:brushProperty name="width" value="0.1" units="cm"/>
      <inkml:brushProperty name="height" value="0.1" units="cm"/>
      <inkml:brushProperty name="color" value="#E71224"/>
    </inkml:brush>
  </inkml:definitions>
  <inkml:trace contextRef="#ctx0" brushRef="#br0">3620 295 24575,'11'16'0,"-3"4"0,-6-10 0,-2 6 0,0-6 0,0 2 0,0 1 0,0-2 0,0-1 0,0 1 0,0-1 0,0 1 0,0-1 0,0 2 0,0 1 0,0 0 0,0 0 0,0 1 0,0-1 0,0 0 0,-1 2 0,-1-1 0,-2 1 0,-1 1 0,-1 0 0,0 0 0,-2-1 0,0-1 0,-1-1 0,-1-2 0,-1-1 0,-1-1 0,0 1 0,0-2 0,3 1 0,-1-1 0,-1-1 0,0 3 0,2-6 0,-1 5 0,-1-1 0,2-4 0,-6 8 0,11-8 0,-8 8 0,8-8 0,-5 6 0,3-2 0,-1-2 0,1 6 0,1-3 0,-3 5 0,1 1 0,-1 2 0,-2 5 0,4-8 0,-4 6 0,4-8 0,-3 5 0,0 3 0,-2 0 0,0 1 0,-2-2 0,0 0 0,-1-1 0,1 0 0,-1-1 0,2-2 0,-4 1 0,6-6 0,-3 3 0,5-7 0,-3 1 0,1 1 0,-2-1 0,0 1 0,2-2 0,-2 1 0,2-2 0,-1 0 0,-1-1 0,-2 2 0,0 1 0,0 2 0,-2 1 0,1 0 0,-1 1 0,-6 0 0,-1 2 0,-6 1 0,0 0 0,0 1 0,-3-3 0,-1 2 0,-2 1 0,-3 0 0,-1-1 0,3 0 0,1 1 0,4-1 0,2 2 0,-2-2 0,-1 0 0,2 2 0,-1-2 0,-1 4 0,0-1 0,0 0 0,3 1 0,1-1 0,2 0 0,-3-1 0,0-2 0,1-1 0,-1 0 0,0-3 0,1-1 0,3-1 0,1-2 0,-1 1 0,-1-2 0,1 0 0,0 0 0,3-1 0,0 1 0,-3-1 0,-1 2 0,-2-1 0,-1 2 0,2 0 0,-1 0 0,0 2 0,0-2 0,1-1 0,2 0 0,-2-2 0,2-1 0,-1 0 0,1-3 0,3 2 0,0 1 0,0 0 0,2-1 0,1 1 0,1 0 0,-2 0 0,-2 2 0,3-2 0,0 2 0,2 1 0,0-3 0,-2 2 0,0-2 0,-6 5 0,9-4 0,-7 1 0,6-3 0,-6 1 0,-3 0 0,-2 2 0,3-2 0,-2 2 0,-1 1 0,2-3 0,-2 2 0,0-1 0,2-1 0,2 2 0,-2-2 0,10 0 0,-6-1 0,7-2 0,-3 0 0,-1 0 0,0 0 0,0 0 0,-2 0 0,-1 0 0,-3 0 0,-1 0 0,0 0 0,1 0 0,2 0 0,-1 0 0,2 0 0,0 0 0,1 0 0,0 0 0,-3 0 0,-2-2 0,1-1 0,-1-4 0,0-3 0,-1-3 0,-2-6 0,-3-1 0,3-6 0,2-2 0,1-2 0,3-1 0,2-1 0,1-3 0,2-3 0,5-3 0,2-4 0,4-1 0,4-2 0,0 2 0,3 4 0,0 6 0,0 4 0,0 0 0,0 3 0,0 0 0,0 4 0,3 4 0,5 2 0,4 1 0,4 1 0,-1-1 0,2 0 0,2 0 0,1 0 0,2 1 0,0 3 0,0-2 0,0 2 0,3-2 0,1-1 0,3 2 0,2 1 0,1 2 0,4-2 0,4-1 0,7-3 0,9-4 0,11-3 0,12-5 0,4-1 0,3-2 0,-1 1 0,-7-1 0,-4 0 0,-8 4 0,-9 1 0,-8 4 0,-4 0 0,-2 0 0,0 0 0,-1 0 0,-2 1 0,0-1 0,3 0 0,3 0 0,2-1 0,5 0 0,4 0 0,3 0 0,5 0 0,-1-1 0,0 4 0,0 0 0,0 0 0,-1 0 0,1-4 0,1 1 0,3 2 0,2 0 0,-5 4 0,-1 3 0,-8 1 0,-3 6 0,-4 3 0,-7 3 0,-7 3 0,-4 0 0,1 0 0,-3 0 0,3 0 0,-4 0 0,1 0 0,-1 0 0,-2 0 0,-3 0 0,-4 0 0,0 0 0,0 0 0,5 0 0,-8 0 0,6 0 0,-9 0 0,5 0 0,3 0 0,-7 0 0,6 1 0,-8 2 0,2 2 0,-2 1 0,-4 1 0,-3 1 0,-3 0 0,-2-1 0,0 0 0,0-2 0,0 0 0,0 2 0,0 0 0,0 1 0,0-1 0,0 4 0,0-5 0,0 7 0,0-6 0,0 3 0,0-1 0,0-2 0,0 0 0,0-1 0,2 1 0,3-2 0,3 1 0,2 2 0,0-3 0,1 3 0,-1-1 0,3-1 0,-2 2 0,1-2 0,-1-1 0,1 1 0,8 2 0,-7-5 0,9 2 0,-8-2 0,9 3 0,3 1 0,-1 1 0,-2 0 0,-7-2 0,-6 1 0,-5 0 0,-4 1 0,-1-1 0,0 0 0,0-2 0,0 0 0,0-2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03:27:06.449"/>
    </inkml:context>
    <inkml:brush xml:id="br0">
      <inkml:brushProperty name="width" value="0.1" units="cm"/>
      <inkml:brushProperty name="height" value="0.1" units="cm"/>
      <inkml:brushProperty name="color" value="#008C3A"/>
    </inkml:brush>
  </inkml:definitions>
  <inkml:trace contextRef="#ctx0" brushRef="#br0">35 0 24575,'-6'10'0,"2"3"0,4 3 0,0 0 0,0-2 0,0-4 0,-6 1 0,0-1 0,-1-2 0,2-2 0,5-1 0,0 1 0,0 2 0,0-1 0,0 1 0,0-1 0,0 1 0,2 2 0,3 2 0,2 1 0,2-3 0,0-1 0,0-2 0,0-2 0,2 1 0,-3-2 0,4 3 0,-4-4 0,1 1 0,1-1 0,-1 1 0,2 1 0,-1 1 0,2 2 0,3 2 0,1 2 0,-5-5 0,-4-1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03:27:07.199"/>
    </inkml:context>
    <inkml:brush xml:id="br0">
      <inkml:brushProperty name="width" value="0.1" units="cm"/>
      <inkml:brushProperty name="height" value="0.1" units="cm"/>
      <inkml:brushProperty name="color" value="#008C3A"/>
    </inkml:brush>
  </inkml:definitions>
  <inkml:trace contextRef="#ctx0" brushRef="#br0">0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03:27:08.966"/>
    </inkml:context>
    <inkml:brush xml:id="br0">
      <inkml:brushProperty name="width" value="0.1" units="cm"/>
      <inkml:brushProperty name="height" value="0.1" units="cm"/>
      <inkml:brushProperty name="color" value="#008C3A"/>
    </inkml:brush>
  </inkml:definitions>
  <inkml:trace contextRef="#ctx0" brushRef="#br0">0 1 24575,'22'0'0,"6"0"0,6 0 0,2 0 0,-1 0 0,-5 2 0,-5 4 0,-1 3 0,-2 4 0,0-1 0,0 2 0,5 0 0,7 1 0,7 2 0,4 3 0,1-1 0,-6 1 0,-6-2 0,-6-1 0,-7 1 0,-6-1 0,-6 1 0,-6-1 0,-3-1 0,0 0 0,0 0 0,0 2 0,0 0 0,0 0 0,0 0 0,0 0 0,0 1 0,0-3 0,0 1 0,0 2 0,0-1 0,0 1 0,0 0 0,-2 0 0,-3 1 0,-6-2 0,-5-7 0,-4-6 0,-2-5 0,8 0 0,3 0 0,9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03:27:12.100"/>
    </inkml:context>
    <inkml:brush xml:id="br0">
      <inkml:brushProperty name="width" value="0.1" units="cm"/>
      <inkml:brushProperty name="height" value="0.1" units="cm"/>
      <inkml:brushProperty name="color" value="#008C3A"/>
    </inkml:brush>
  </inkml:definitions>
  <inkml:trace contextRef="#ctx0" brushRef="#br0">287 1 24575,'-25'7'0,"-10"15"0,-9 10 0,-6 8 0,3 0 0,11-7 0,11-4 0,11-6 0,6-5 0,6-5 0,2-3 0,0-1 0,0 0 0,0 1 0,0 0 0,0 1 0,0-1 0,5 1 0,4 3 0,6 3 0,4 7 0,3 10 0,3 11 0,3 14 0,4 7 0,4 2 0,-2-5 0,-3-11 0,-4-12 0,-5-11 0,0-10 0,0-6 0,1-6 0,-1-3 0,0 0 0,0 3 0,0 3 0,3 2 0,3-2 0,4-3 0,0-3 0,-1-4 0,0 0 0,0 0 0,0 0 0,1-2 0,-1-7 0,-2-8 0,-4-6 0,-4-5 0,-3-2 0,-7-5 0,-5-7 0,-4-7 0,-2-7 0,0-1 0,0 1 0,-5 3 0,-7 4 0,-6 3 0,-8 4 0,-4 4 0,0 5 0,-2 1 0,1 3 0,-2 3 0,1 4 0,4 7 0,3 7 0,3 6 0,-3 2 0,-1 0 0,-2 0 0,-1 0 0,2 0 0,-1 0 0,2 0 0,3 0 0,-1 0 0,11 2 0,3-1 0,8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03:27:14.898"/>
    </inkml:context>
    <inkml:brush xml:id="br0">
      <inkml:brushProperty name="width" value="0.1" units="cm"/>
      <inkml:brushProperty name="height" value="0.1" units="cm"/>
      <inkml:brushProperty name="color" value="#008C3A"/>
    </inkml:brush>
  </inkml:definitions>
  <inkml:trace contextRef="#ctx0" brushRef="#br0">11 164 24575,'-6'7'0,"1"10"0,10 18 0,7 8 0,6 4 0,5-7 0,0-7 0,0-10 0,-4-7 0,-2-5 0,-5-5 0,-3-4 0,-1-2 0,0 0 0,0 0 0,2 0 0,3 0 0,3 0 0,4 0 0,5 1 0,7 4 0,8 5 0,6 2 0,2 3 0,-3-5 0,-7-2 0,-6-2 0,-4-3 0,-2-1 0,-1-2 0,2 0 0,-1 0 0,0 0 0,-1 0 0,-3-3 0,-1-3 0,-1-9 0,-6 3 0,0-8 0,-6 5 0,1-6 0,-4-4 0,-3 0 0,-2-3 0,0 0 0,0 2 0,0 1 0,-3 1 0,-7 2 0,-9 3 0,-9-1 0,-3 1 0,-4-2 0,-1-2 0,1 0 0,-1 2 0,0 2 0,2 1 0,-1 3 0,3 3 0,0 5 0,3 4 0,0 2 0,0 1 0,0 0 0,1 0 0,2 0 0,1 0 0,5 3 0,1 2 0,0 6 0,2 3 0,-2 0 0,3 0 0,1-3 0,1 0 0,-4-3 0,8-1 0,-4 0 0,7-1 0,-2 4 0,4-7 0,1 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4T05:30:13.483"/>
    </inkml:context>
    <inkml:brush xml:id="br0">
      <inkml:brushProperty name="width" value="0.05" units="cm"/>
      <inkml:brushProperty name="height" value="0.05" units="cm"/>
      <inkml:brushProperty name="color" value="#E71224"/>
    </inkml:brush>
  </inkml:definitions>
  <inkml:trace contextRef="#ctx0" brushRef="#br0">0 16 24575,'6'0'0,"0"0"0,1 0 0,-1 0 0,0 0 0,0 0 0,1 0 0,-1 0 0,0 0 0,3 0 0,-2 0 0,2 0 0,-2 0 0,2 0 0,-2 0 0,3 0 0,-4 0 0,1 0 0,2 0 0,-1 0 0,1 0 0,-2 0 0,-1 0 0,0 0 0,0 0 0,1 0 0,-1 0 0,0 0 0,1 0 0,2 0 0,-2 0 0,2 0 0,-3 0 0,0 0 0,0 0 0,1 0 0,-1 0 0,0 0 0,0 0 0,1 0 0,-1 0 0,0 0 0,1 3 0,-1-2 0,4 1 0,-3-2 0,6 0 0,-3 0 0,4 0 0,0 0 0,0 0 0,0 3 0,0-2 0,0 2 0,0-3 0,4 0 0,-4 0 0,4 3 0,0-2 0,-3 2 0,7-3 0,-7 0 0,7 4 0,-7-4 0,7 4 0,-7-1 0,7-2 0,-7 2 0,2 0 0,1-2 0,-3 5 0,3-5 0,0 2 0,-3-3 0,3 3 0,-4-2 0,4 2 0,-3 0 0,3-2 0,0 2 0,-4 0 0,8-2 0,-7 2 0,7 0 0,-3-2 0,4 2 0,-4-3 0,3 0 0,-3 0 0,0 0 0,3 0 0,3 0 0,-1 0 0,1 0 0,-3 0 0,-3 4 0,0-3 0,-1 2 0,0-3 0,-3 0 0,3 0 0,-1 0 0,-2 0 0,3 0 0,-4 0 0,4 0 0,-3 0 0,3 3 0,0-2 0,-3 2 0,3-3 0,-4 0 0,0 0 0,0 0 0,3 0 0,-2 0 0,3 0 0,2 0 0,0 0 0,-2 0 0,3 0 0,-10 0 0,11 0 0,-3 0 0,9 0 0,-4 0 0,8 0 0,-4 0 0,6 0 0,-1 0 0,0 0 0,6 0 0,-5 0 0,10 0 0,-10 0 0,10 0 0,-9 0 0,8 0 0,-3 0 0,0 0 0,4 0 0,-10 0 0,10 0 0,-9 0 0,3 0 0,-4 0 0,-6 0 0,4 0 0,-8 0 0,4 0 0,-5 0 0,14 0 0,-10 0 0,11 0 0,-15 0 0,0 0 0,-1 0 0,1 0 0,0 0 0,0 0 0,0 0 0,0 0 0,4 0 0,-3 0 0,4 0 0,-1 0 0,-3 0 0,9 0 0,-9 0 0,8 0 0,-4 0 0,6 0 0,-6 0 0,5 0 0,6 0 0,-7 0 0,11 0 0,-9 0 0,6 0 0,5 0 0,0-4 0,19 3 0,-19-3 0,23 4 0,-7 0 0,-11 0 0,19-4 0,-27 2 0,14-2 0,-9 4 0,9 0 0,-9 0 0,9 0 0,-3 0 0,-1 0 0,5-4 0,-5 3 0,20-4 0,-22 5 0,19 0 0,-28 0 0,16 0 0,-11 0 0,5 0 0,0 0 0,-5 0 0,5 0 0,20-4 0,-20 3 0,40-3 0,-47 4 0,39-5 0,-44 4 0,30-8 0,-22 8 0,5-3 0,5 4 0,-11-5 0,11 4 0,-11-3 0,5 4 0,-6 0 0,0 0 0,0 0 0,0 0 0,-5 0 0,4-4 0,-4 3 0,5-3 0,-5 4 0,-2 0 0,1 0 0,-5 0 0,0 0 0,-2 0 0,-8-3 0,4 2 0,6-2 0,-9 3 0,9 0 0,-11 0 0,0 0 0,0 0 0,-5 0 0,4 0 0,-3 0 0,0 0 0,3 0 0,-3 0 0,4 0 0,0 0 0,0 0 0,-1 0 0,6 0 0,-4 0 0,8 0 0,-8-4 0,8 3 0,-3-2 0,0 3 0,3 0 0,-8-4 0,8 4 0,-8-4 0,4 4 0,-1 0 0,-3 0 0,4 0 0,-1 0 0,12 0 0,-8 0 0,7 0 0,-15 0 0,4 0 0,-3-3 0,0 2 0,-2-3 0,-7 4 0,7 0 0,-7 0 0,-1 0 0,-1 0 0,-6 0 0,3 0 0,-4 0 0,1 0 0,-1 0 0,0 0 0,-5 0 0,-5 0 0,-3 0 0,1 0 0,3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4T05:30:17.351"/>
    </inkml:context>
    <inkml:brush xml:id="br0">
      <inkml:brushProperty name="width" value="0.05" units="cm"/>
      <inkml:brushProperty name="height" value="0.05" units="cm"/>
      <inkml:brushProperty name="color" value="#E71224"/>
    </inkml:brush>
  </inkml:definitions>
  <inkml:trace contextRef="#ctx0" brushRef="#br0">1 92 24575,'13'0'0,"-2"0"0,16 0 0,-2 0 0,8 0 0,5 0 0,2 0 0,11 0 0,-4 0 0,9 0 0,-9 0 0,9 0 0,-3 0 0,-1 0 0,5 0 0,-5 0 0,0 0 0,4 0 0,-9 0 0,4 0 0,-6 0 0,-1 0 0,1 0 0,-6 0 0,0 0 0,-6 0 0,0 0 0,-4 0 0,-2 0 0,1 0 0,-4 0 0,8 0 0,-8 0 0,4 0 0,-1 0 0,2 0 0,-1 0 0,5 0 0,-5 0 0,6 0 0,4 0 0,-3 0 0,3 0 0,-5 0 0,0 0 0,1 0 0,-1 0 0,0 0 0,0 0 0,0 0 0,10 0 0,-7 0 0,2 0 0,-6 0 0,-8 0 0,8-4 0,-8 3 0,9-3 0,-5 4 0,5 0 0,1 0 0,-1 0 0,5 0 0,-3 0 0,9 0 0,-10 0 0,10 0 0,-4 0 0,-1 0 0,5-4 0,-9 3 0,9-3 0,-5 4 0,6 0 0,0 0 0,0 0 0,6 0 0,15 0 0,-16 0 0,19-4 0,4 3 0,-9-8 0,33 8 0,-30-3 0,-5 0 0,21 3 0,-24-7 0,22 7 0,-10-4 0,-5 5 0,-6 0 0,3-4 0,-4 3 0,1-4 0,4 5 0,-12-4 0,-1 3 0,-6-3 0,-5 4 0,4 0 0,-10 0 0,5 0 0,-6 0 0,0 0 0,-4 0 0,3 0 0,-8 0 0,4 0 0,-6 0 0,1 0 0,0 0 0,0 0 0,6 0 0,-4 0 0,0 0 0,-3 0 0,-8 0 0,8 0 0,-7 0 0,7 0 0,-7 0 0,3 0 0,0 0 0,-3 0 0,7 0 0,-3 0 0,4 0 0,-1 0 0,6-4 0,-4 4 0,8-4 0,-3 4 0,9 0 0,-3 0 0,9 0 0,-5 0 0,6 0 0,0 0 0,6 0 0,-4 0 0,3 0 0,-5 0 0,0 0 0,0 0 0,20 0 0,-15 0 0,15 0 0,-20 0 0,0 0 0,0 0 0,0 0 0,0 0 0,6 0 0,-4 0 0,3 0 0,-5 0 0,0 0 0,0 0 0,-5 0 0,4 0 0,-9 0 0,3-4 0,1 3 0,-5-3 0,5 4 0,-11 0 0,4 0 0,-7 0 0,2 0 0,-4 0 0,-4 0 0,-1 0 0,-4 0 0,-4 0 0,3 0 0,-6 0 0,2 0 0,-6 3 0,-3-2 0,-3 4 0,-1-4 0,1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4T05:30:20.794"/>
    </inkml:context>
    <inkml:brush xml:id="br0">
      <inkml:brushProperty name="width" value="0.05" units="cm"/>
      <inkml:brushProperty name="height" value="0.05" units="cm"/>
      <inkml:brushProperty name="color" value="#E71224"/>
    </inkml:brush>
  </inkml:definitions>
  <inkml:trace contextRef="#ctx0" brushRef="#br0">1 355 24575,'16'0'0,"-2"0"0,8 0 0,-7 0 0,7 0 0,-3 0 0,4 0 0,-1 0 0,6 0 0,-4 0 0,8 0 0,-8 0 0,14 0 0,-3 0 0,16-4 0,0 3 0,7-3 0,-11 4 0,8 0 0,-1 0 0,0 0 0,15 0 0,-21-4 0,16 3 0,-12-3 0,0 0 0,5 3 0,-5-4 0,20 5 0,-22 0 0,19-4 0,-28 3 0,42-3 0,-25 4 0,20 0 0,-21 0 0,-10 0 0,3 0 0,-5 0 0,0 0 0,1 0 0,-2 0 0,2 0 0,-2 0 0,2 0 0,-1 0 0,5 0 0,-8 0 0,7-4 0,-9 3 0,20-4 0,17-3 0,-10 1 0,13-1-202,-14 3 0,11-1 1,-18 0 201,-19-2 0,5 7 0,6-7 0,-5 7 0,5-8 0,-6 8 0,0-7 605,0 7-605,-5-3 0,4 0 0,-4 3 0,0-3 0,3 4 0,-3 0 0,11 0 0,-5-4 0,5 3 0,0-3 0,-4 4 0,9 0 0,-4 0 0,1 0 0,-2 0 0,-6 0 0,0 0 0,0 0 0,0 0 0,0 0 0,0 0 0,0 0 0,0 0 0,0 0 0,0 0 0,0 0 0,0 0 0,0 0 0,6 0 0,-5 0 0,5 0 0,-6 0 0,-5 0 0,4 0 0,-10 0 0,10 0 0,-10 0 0,5 0 0,-1 0 0,17 0 0,-6 0 0,5 0 0,-10 0 0,-4 0 0,5 0 0,0 0 0,6 0 0,-10 0 0,14 0 0,-13 0 0,9 0 0,-6 0 0,5 0 0,9 0 0,-10 0 0,26 0 0,-18 0 0,16-4 0,-14 3 0,19-9 0,-32 9 0,52-10 0,-52 10 0,32-9 0,-4 4 0,-5 0 0,19-3 0,-16 7 0,8-7 0,-6 8 0,12-9 0,-29 7 0,0 0 0,40-3 0,-46 3 0,-1 1 0,27 2 0,-2-5 0,1 4 0,18-5 0,-19 2 0,4 3 0,1-4 0,-18 5 0,14 0 0,-22-4 0,17 3 0,-11-8 0,5 8 0,-7-3 0,0-1 0,-6 4 0,5-3 0,-11 0 0,5 3 0,-11-3 0,3 4 0,-3 0 0,0-4 0,-1 3 0,-1-7 0,-3 7 0,3-3 0,6 1 0,-8-2 0,7 0 0,-14 1 0,3 1 0,-8 2 0,3-3 0,-4 4 0,-4 0 0,3-3 0,-7 2 0,3-3 0,-8 4 0,0 0 0,-4 0 0,1 0 0,-1 0 0,-2 0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4T05:32:18.188"/>
    </inkml:context>
    <inkml:brush xml:id="br0">
      <inkml:brushProperty name="width" value="0.05" units="cm"/>
      <inkml:brushProperty name="height" value="0.05" units="cm"/>
      <inkml:brushProperty name="color" value="#E71224"/>
    </inkml:brush>
  </inkml:definitions>
  <inkml:trace contextRef="#ctx0" brushRef="#br0">1 1 24575,'0'16'0,"0"2"0,0 15 0,0-3 0,0 0 0,0 1 0,0-11 0,0 10 0,3-7 0,-2-5 0,2-1 0,0-10 0,-2 3 0,2-4 0,0 1 0,-3-1 0,3 0 0,-3 0 0,3-2 0,-3 1 0,3-2 0,0 0 0,-2 3 0,2-3 0,-3 4 0,2-1 0,-1 0 0,5 0 0,-6 0 0,3 1 0,0-1 0,1 4 0,2 0 0,-2 4 0,2 0 0,-2 0 0,3 0 0,0 0 0,-3 0 0,2 0 0,-2-4 0,3 3 0,-4-2 0,3-1 0,-2 0 0,-1 0 0,3-3 0,-3 3 0,1-1 0,-2-2 0,1 3 0,-2-4 0,5 1 0,-6-1 0,3 0 0,0 1 0,-3-1 0,6-3 0,-5 3 0,2-3 0,-1 4 0,-1-1 0,5-3 0,-6 3 0,6-3 0,-6 3 0,6-3 0,-6 3 0,5-6 0,-4 6 0,4-5 0,-4 1 0,1-2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04:38:31.332"/>
    </inkml:context>
    <inkml:brush xml:id="br0">
      <inkml:brushProperty name="width" value="0.1" units="cm"/>
      <inkml:brushProperty name="height" value="0.1" units="cm"/>
      <inkml:brushProperty name="color" value="#E71224"/>
    </inkml:brush>
  </inkml:definitions>
  <inkml:trace contextRef="#ctx0" brushRef="#br0">0 1032 24575,'25'0'0,"1"-2"0,-1-3 0,1-1 0,1-2 0,0 0 0,0 1 0,2-1 0,1 1 0,1 0 0,3-4 0,1 1 0,0-2 0,-3 0 0,0 0 0,-4 0 0,-2-1 0,-1-1 0,-3-2 0,0 0 0,0 1 0,3-1 0,1-1 0,3-3 0,2-3 0,1 3 0,4 0 0,2-1 0,4-3 0,4-3 0,7-1 0,3 0 0,6 0 0,3-1 0,-1 0 0,4 0 0,0 1 0,0-1 0,-4 0 0,-8 2 0,-3 5 0,-5 1 0,2 0 0,3-1 0,5-3 0,4-1 0,2 3 0,5 1 0,0 0 0,4 2 0,1 0 0,-2 5 0,-2 3 0,-7 2 0,-6 2 0,-5 0 0,-6 1 0,-1-3 0,-3 1 0,-3-1 0,0 2 0,-6 4 0,1 2 0,-4 2 0,-3 0 0,-4 0 0,-6 0 0,-4 0 0,-3 0 0,-1 0 0,-2 0 0,-1-5 0,-1 4 0,0-4 0,-1 5 0,1 0 0,-2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6:33:24.237"/>
    </inkml:context>
    <inkml:brush xml:id="br0">
      <inkml:brushProperty name="width" value="0.1" units="cm"/>
      <inkml:brushProperty name="height" value="0.1" units="cm"/>
      <inkml:brushProperty name="color" value="#E71224"/>
    </inkml:brush>
  </inkml:definitions>
  <inkml:trace contextRef="#ctx0" brushRef="#br0">1 1 24575,'2'36'0,"10"17"0,8 8 0,9 9 0,7 2 0,-2-1 0,4 13 0,2 5 0,-18-40 0,-1 0 0,2 2 0,0 1 0,2 1 0,-1 1 0,1-2 0,0 0 0,1-3 0,1 0 0,-1-1 0,0-2 0,25 39 0,-4-4 0,-1-8 0,2-5 0,-2-4 0,1-4 0,-4-4 0,-3-4 0,-1-3 0,1-1 0,0-2 0,2-4 0,4 0 0,0-1 0,4 1 0,2 4 0,2 1 0,3 3 0,3 1 0,1 2 0,3 3 0,2 3 0,-4 1 0,1-1 0,-4-1 0,-2-4 0,0-3 0,2-4 0,1 0 0,5-2 0,4 2 0,2-2 0,-1 1 0,-2-1 0,-2-1 0,-6 0 0,-5-3 0,-7-1 0,-7-6 0,-5-1 0,-1 0 0,-2-2 0,2 0 0,0-1 0,-1-3 0,2-1 0,-1 0 0,1 0 0,3 1 0,0 3 0,4-3 0,-1 1 0,-3 1 0,3-2 0,-6 0 0,-1-2 0,-1-2 0,-4 0 0,2 0 0,-3-3 0,-1-1 0,1-1 0,-3-2 0,2 1 0,-3-3 0,1 2 0,-2-2 0,2 2 0,-10-5 0,5 3 0,-11-5 0,6 4 0,-6-5 0,4 3 0,-6-4 0,1 1 0,0 2 0,-2-6 0,0 3 0,-1-4 0,1 2 0,1 1 0,-1-1 0,0 0 0,-2-2 0,-2 1 0,2-1 0,0 0 0,1-1 0,-1 0 0,0 1 0,-1 1 0,2 3 0,3-1 0,-5 0 0,7 2 0,-8-5 0,6 3 0,-2 1 0,-1-3 0,0 3 0,-3-6 0,-1 2 0,0 0 0,1-1 0,2-1 0,0-1 0,-2 2 0,4 1 0,-6-1 0,4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04:59:14.371"/>
    </inkml:context>
    <inkml:brush xml:id="br0">
      <inkml:brushProperty name="width" value="0.1" units="cm"/>
      <inkml:brushProperty name="height" value="0.1" units="cm"/>
      <inkml:brushProperty name="color" value="#E71224"/>
    </inkml:brush>
  </inkml:definitions>
  <inkml:trace contextRef="#ctx0" brushRef="#br0">1 43 24575,'23'0'0,"-1"0"0,-3 0 0,-1 0 0,-1 0 0,0 0 0,-3 0 0,-2-4 0,0-2 0,0 0 0,1 1 0,1 4 0,-2-1 0,1 0 0,0-1 0,2 0 0,1 3 0,-1-2 0,1-1 0,1 0 0,-1 0 0,3 3 0,0 0 0,-1 0 0,1 0 0,0 0 0,0 0 0,3 0 0,0 0 0,0 0 0,0 0 0,0 0 0,0 0 0,0 0 0,0 0 0,0 0 0,0 0 0,0 0 0,0 0 0,0 0 0,0 0 0,3 0 0,5 0 0,3 3 0,7 0 0,0 0 0,2 2 0,0-2 0,-1 1 0,1 2 0,-3-3 0,-1 0 0,-1-2 0,-1 1 0,-1 1 0,1 1 0,-1-2 0,1-2 0,1 0 0,2 0 0,0 0 0,-2 0 0,-2 0 0,-3 0 0,-2 0 0,1 0 0,-3 0 0,1 0 0,0 0 0,0 0 0,0 0 0,-1 0 0,1 0 0,0 0 0,0 0 0,0 0 0,5 0 0,2 0 0,3 0 0,2 0 0,-2 0 0,3 0 0,0 0 0,0 0 0,3 0 0,-2 0 0,2 0 0,0 0 0,-2 0 0,2 0 0,1 0 0,-1 0 0,4 0 0,4 0 0,7 0 0,6 0 0,6 0 0,4 0 0,-3 0 0,-5 0 0,-5 0 0,-6 0 0,-4 0 0,2 0 0,-1 0 0,4 0 0,2 0 0,-3 0 0,-2 0 0,-4 0 0,1 0 0,1 0 0,4 0 0,3 0 0,1 0 0,5 0 0,3 0 0,1 0 0,6 0 0,8 0 0,6 0 0,9 0 0,-49 0 0,0 0 0,0 0 0,0 0 0,46 0 0,-7 0 0,-7 0 0,-9 0 0,-4 0 0,-4 0 0,-5 0 0,0 0 0,-1 0 0,2 0 0,3 0 0,4 0 0,5 0 0,5 0 0,7 3 0,5 1 0,4 3 0,1 1 0,-10-2 0,-14 1 0,-11-4 0,-12 3 0,-9-3 0,-5 0 0,-6 2 0,2-2 0,5 1 0,5 1 0,10-2 0,3 3 0,0 0 0,-1-3 0,1 0 0,1-3 0,4 0 0,7 0 0,5 0 0,11 0 0,4 0 0,4 0 0,-3 0 0,-5 0 0,-6 0 0,-9 0 0,-3 0 0,-11 0 0,-5 0 0,-10 0 0,-7 0 0,-4 0 0,-4 0 0,-4 0 0,-4 0 0,-5 0 0,-5 2 0,-2 1 0,-2-1 0,0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05:12:47.404"/>
    </inkml:context>
    <inkml:brush xml:id="br0">
      <inkml:brushProperty name="width" value="0.1" units="cm"/>
      <inkml:brushProperty name="height" value="0.1" units="cm"/>
      <inkml:brushProperty name="color" value="#008C3A"/>
    </inkml:brush>
  </inkml:definitions>
  <inkml:trace contextRef="#ctx0" brushRef="#br0">1 1 24575,'0'41'0,"0"24"0,0-14 0,0 5 0,0 13 0,0 3 0,0 10 0,0 3 0,0 4 0,0 1 0,0 0 0,0-1 0,0-1 0,0-2 0,0-4 0,0-2 0,1-4 0,1-2 0,0-4 0,3-1 0,-1-7 0,3 0 0,1-5 0,1-2 0,-1-1 0,2-1 0,-2-1 0,1-1 0,1 1 0,0-1 0,-1 0 0,0 0 0,1-1 0,0-2 0,10 47 0,-2-9 0,2-5 0,0-4 0,1 0 0,1 2 0,1 2 0,1 3 0,7 5 0,-14-43 0,0 2 0,3 3 0,0 0 0,1 3 0,1 0 0,1 4 0,1 0 0,0 5 0,1 1 0,5 7 0,2 1 0,2 2 0,0 0 0,1 0 0,0 0 0,2 0 0,0 0 0,-2-3 0,1-1 0,1 0 0,1-1 0,0-1 0,0-3 0,-2-6 0,0-2 0,-2-5 0,0-1 0,-1-5 0,0-1 0,-2-5 0,1-1 0,31 35 0,0-6 0,-2-2 0,7 6 0,-31-34 0,2 2 0,6 7 0,2 2 0,7 6 0,4 2 0,6 5 0,4 2 0,-17-17 0,1 1 0,2 0-212,3 2 0,2-1 0,0-1 212,2 2 0,0-1 0,1 0 0,-2-1 0,1-1 0,0 0 0,-2-1 0,1 0 0,-1 1 0,0 0 0,1 1 0,-1 0 0,1 1 0,1-1 0,0 0 0,2 1 0,0-1 0,1-1 0,-2-4 0,1-2 0,-1-1 0,-2-4 0,0-1 0,-1-2-4,28 12 0,-2-3 4,-9-6 0,-1-2 0,-4-2 0,-2-2 0,-5-3 0,0-2 0,-5-2 0,0-1 0,0-1 0,2-1 318,4 1 0,2 0-318,7 2 0,3 0 0,5 1 0,1 0 0,5 1 0,1 1 0,1 0 0,2 0 0,3 0 0,1-1-205,-28-7 0,0 0 0,2 0 205,3-1 0,0-1 0,2 0 0,2 0 0,1-1 0,1-1 0,4 0 0,1 0 0,-1-1 0,0-1 0,0 0 0,-1 0 0,-1-1 0,1 0 0,-1-1 0,2 0 0,1 0 0,-2-2 0,-3 0 0,0-2 0,0-1 0,2 0 0,1-2 0,0 0 0,-3-1 0,0 0 0,0-1 0,-5-1 0,0 0 0,-1 0 0,-1 0 0,-1 0 0,-1 0 0,27 0 0,-2 0-39,-5 0 1,-1 0 38,-4 0 0,-2 0 0,-1 0 0,0 0 0,-1 0 0,0 0 0,-4 0 0,-1 0 0,-1 0 0,1 0 310,-5 0 0,0 0-310,-3-2 0,0 0 40,-2 0 0,-2 0-40,-4-2 0,-2 0 0,0-1 0,0-1 0,-2-1 0,1 0 0,2-2 0,1 0 0,5 0 0,1 1 0,2 0 0,3 1 0,5 1 0,3 0 0,4 1 0,1-1 0,3 1 0,1-1 0,3-1 0,1-1 0,-4 1 0,0-2 0,-6-1 0,-3-2 0,-10 0 0,-3-3 0,-13 1 0,-4-1 0,24-18 0,-24 4 0,-13 3 0,-12 5 0,-8 4 0,-5 8 0,-3-2 0,-5 10 0,-1-2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05:12:41.021"/>
    </inkml:context>
    <inkml:brush xml:id="br0">
      <inkml:brushProperty name="width" value="0.1" units="cm"/>
      <inkml:brushProperty name="height" value="0.1" units="cm"/>
      <inkml:brushProperty name="color" value="#E71224"/>
    </inkml:brush>
  </inkml:definitions>
  <inkml:trace contextRef="#ctx0" brushRef="#br0">1 223 24575,'15'0'0,"17"0"0,20 0 0,28 0 0,-26-1 0,4-2 0,7-1 0,2-3 0,7-2 0,0-2 0,3-2 0,-1-2 0,-4 2 0,-1-1 0,-5 1 0,-1 0 0,-4 2 0,-1 0 0,-2 3 0,0 1 0,0 0 0,0 1 0,-2 0 0,-1 1 0,-1 0 0,-1-1 0,45-5 0,-10 1 0,-7 3 0,-9 3 0,-3 2 0,-4 2 0,3 0 0,4 0 0,5 0 0,3 0 0,5 0 0,7 0 0,-42 0 0,2 0 0,4 0 0,1 0 0,1 0 0,1 0 0,-1 0 0,-1 0 0,-2 0 0,-2 0 0,44 0 0,-9 0 0,-4 2 0,-5 5 0,-1 3 0,5 5 0,5 1 0,-39-7 0,2-1 0,2 0 0,2 0 0,0 0 0,0 0 0,1 1 0,0 0 0,-2 0 0,0 1 0,-1 0 0,1 1 0,-1 1 0,0 0 0,0 1 0,1 0 0,4 1 0,0 1 0,2-1 0,2 1 0,5 0 0,2 0 0,1 0 0,1 1 0,-2-1 0,0 0 0,-3 0 0,-1 0 0,-6 0 0,0-1 0,-5-1 0,-1-1 0,-1 1 0,-1-1 0,44 12 0,-1 1 0,-1 2 0,-2-2 0,2-4 0,-4-4 0,-3-3 0,-2-1 0,-7 1 0,-5-1 0,-8 0 0,-3 2 0,-2 1 0,-1 3 0,2 0 0,4 0 0,1 3 0,7-2 0,0 3 0,-3-1 0,3 2 0,-2 2 0,2 3 0,0 1 0,-4-1 0,-3-1 0,-5-2 0,-5-2 0,-2 2 0,-5 1 0,-3 1 0,-2-1 0,-1-1 0,2 1 0,-2 1 0,0 1 0,-1 0 0,-2-2 0,-3 0 0,-2-5 0,-3 1 0,0 0 0,1 0 0,3 0 0,1 1 0,1-1 0,-1 0 0,0 1 0,-4-1 0,-1-1 0,0 3 0,1 4 0,6 4 0,1 6 0,1 3 0,0 4 0,-2 5 0,-1 2 0,-3 0 0,0-3 0,-1-8 0,-2-2 0,2-4 0,-4 0 0,2 0 0,-2 0 0,-1 0 0,1 0 0,1-3 0,3 0 0,3 0 0,3 1 0,2 2 0,2 3 0,5 4 0,3 4 0,7 3 0,3 2 0,2 3 0,6 1 0,4 5 0,-2-2 0,1 1 0,-2 5 0,-3 1 0,-31-30 0,-1 1 0,0 0 0,-1 1 0,31 37 0,-4-1 0,-9-4 0,-8-3 0,-4-3 0,-6-5 0,-5-5 0,-4-5 0,-7-3 0,-3-1 0,-4-2 0,-1 2 0,-2 4 0,-1 1 0,-1 1 0,0 2 0,0-1 0,-3 4 0,3 1 0,-2 0 0,0 6 0,-1 2 0,-3 7 0,0 3 0,0 2 0,0 0 0,0-1 0,0-3 0,0-4 0,0-5 0,0-4 0,0-3 0,0-1 0,0 5 0,0 3 0,0 13 0,0 9 0,0 4 0,0-1 0,0-1 0,0-2 0,0-1 0,0-1 0,0-4 0,0 0 0,0 4 0,0 6 0,0 9 0,0-43 0,0 0 0,0 1 0,0 1 0,0 0 0,0 0 0,0-4 0,0-2 0,0 41 0,0-11 0,2-11 0,2-8 0,3-3 0,-1-2 0,-2-1 0,2 3 0,-2-3 0,2 2 0,1-1 0,-1-1 0,1 0 0,-4-8 0,0-6 0,-3-7 0,0-6 0,0-2 0,0-3 0,0-3 0,0 0 0,0 0 0,0 1 0,0-8 0,0 4 0,0-14 0,0 5 0,0-5 0,0 2 0,0 1 0,0 0 0,0-4 0,0-1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05:12:34.834"/>
    </inkml:context>
    <inkml:brush xml:id="br0">
      <inkml:brushProperty name="width" value="0.1" units="cm"/>
      <inkml:brushProperty name="height" value="0.1" units="cm"/>
      <inkml:brushProperty name="color" value="#E71224"/>
    </inkml:brush>
  </inkml:definitions>
  <inkml:trace contextRef="#ctx0" brushRef="#br0">1 0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5T12:17:51.777"/>
    </inkml:context>
    <inkml:brush xml:id="br0">
      <inkml:brushProperty name="width" value="0.1" units="cm"/>
      <inkml:brushProperty name="height" value="0.1" units="cm"/>
      <inkml:brushProperty name="color" value="#E71224"/>
    </inkml:brush>
  </inkml:definitions>
  <inkml:trace contextRef="#ctx0" brushRef="#br0">0 0 24575,'2'21'0,"6"2"0,9 8 0,9 8 0,8 7 0,4 7 0,2 4 0,6 4 0,3 4 0,8 1 0,7 6 0,-27-34 0,1 0 0,3 2 0,1 0 0,1 0 0,1-1 0,-2-1 0,1-2 0,-2-4 0,1-1 0,39 26 0,-5-11 0,-8-8 0,-5-4 0,-3-5 0,1-1 0,5-3 0,8-1 0,8-2 0,11-2 0,-43-10 0,1-1 0,1 0 0,0 0 0,3 0 0,0 0 0,1 0 0,1 0 0,-1-1 0,-1 0 0,2 1 0,0-1 0,1-2 0,1 0 0,2 0 0,2-2 0,6 1 0,1-2 0,3-1 0,1-1 0,6 0 0,0 0 0,1-1 0,0 0 0,-2 0 0,0 0 0,-2 0 0,-2 0 0,-2 0 0,1 0 0,0 0 0,1 0 0,7 0 0,2 0 0,3 0 0,1 0 0,5 0 0,1 0 0,-27-1 0,0-2 0,1 0-198,3 0 0,1-2 0,0 0 198,5-2 0,0 0 0,0-1 0,-1-1 0,0-1 0,0 0 0,3 0 0,1 1 0,-2 1 0,-3-1 0,-1 0 0,0 1 0,-2 0 0,1 1 0,-2 0 0,-1 1 0,-2 0 0,-1 1 0,21-4 0,-4 2 0,-3 0 0,-2 2 0,-7 1 0,-2 0 0,-1 1 0,0 0 0,5-2 0,3-2 0,6-2 0,4-3 0,-22 3 0,2-2 0,2 1 6,2-1 0,0 0 0,2 1-6,4-1 0,1 0 0,0 0 0,-3 2 0,0 0 0,-1 0 0,-3 1 0,-1 1 0,-1 0 0,0 0 0,-1 0 0,-1 0 0,25-1 0,-2 0-9,1-1 1,-1 1 8,-7 1 0,-2 2 0,-4 0 0,-2 1 0,-2 1 0,0-1 0,1 0 0,0 0 0,5 0 0,2-1 0,4-2 0,1-1 0,5 2 0,2-1 0,6 1 0,0-1 0,1 1 0,0 0 0,-1 1 0,0 1 0,-5 0 0,-1 0 0,-8 2 0,-2 0 287,-4 0 1,-3 1-288,-5 1 0,-2 0 9,-5 0 0,-1 0-9,-1 0 0,1-1 0,-2 0 0,0-2 0,2 0 0,0-1 0,2 0 0,1 0 0,1-1 0,0 0 0,3-1 0,0 1 0,0-1 0,1 0 0,1-1 0,-1-1 0,-3 0 0,-1 1 0,-3-1 0,-2 1 0,-6 0 0,-2 0 0,39-8 0,-14 2 0,-11 0 0,-12 4 0,-6 1 0,-3 1 0,-1 0 0,3-2 0,2 0 0,5-1 0,3-4 0,8-1 0,5-3 0,5-2 0,0 0 0,-1-3 0,0 2 0,4-1 0,5 1 0,8 3 0,-43 9 0,1 0 0,3 2 0,1 0 0,3 0 0,0-1 0,0 0 0,0-1 0,-1 0 0,-1 0 0,-4 0 0,-1 0 0,39-10 0,-19 2 0,-18-2 0,-13 1 0,-11-2 0,-4-3 0,-3 0 0,1-1 0,-4 7 0,-5 4 0,-7 7 0,-4 6 0,-3 0 0,0 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05:24:04.562"/>
    </inkml:context>
    <inkml:brush xml:id="br0">
      <inkml:brushProperty name="width" value="0.1" units="cm"/>
      <inkml:brushProperty name="height" value="0.1" units="cm"/>
      <inkml:brushProperty name="color" value="#E71224"/>
    </inkml:brush>
  </inkml:definitions>
  <inkml:trace contextRef="#ctx0" brushRef="#br0">0 11 24575,'13'-6'0,"0"1"0,0 5 0,1 0 0,1 0 0,2 0 0,3 5 0,-6-2 0,7 4 0,-8-4 0,5 0 0,1-2 0,0-1 0,4 3 0,4 0 0,2 2 0,3 0 0,2-2 0,1 3 0,6-3 0,1 2 0,2 1 0,1-3 0,1 2 0,0-1 0,-1 2 0,1 3 0,-3 1 0,1 0 0,1-2 0,0-2 0,7-3 0,4 0 0,2 0 0,2 0 0,-4 3 0,2 0 0,5 1 0,3 2 0,6-2 0,4 2 0,-3-3 0,3-2 0,-4-1 0,-5 0 0,1 1 0,-4-1 0,0 0 0,-2-3 0,-5 0 0,0 0 0,0 0 0,9 0 0,5 0 0,4 0 0,5 0 0,1 0 0,2 0 0,-1 0 0,-6 0 0,-4 0 0,-4 0 0,-2 0 0,-1 0 0,3 0 0,3 0 0,6 0 0,8 0 0,7 0 0,-41 0 0,1 0 0,2 0 0,0 0 0,0 0 0,-1 0 0,0 0 0,-1 0 0,46 0 0,-3 0 0,-3 0 0,-3 0 0,0 0 0,3 0 0,3 0 0,3 0 0,-46 0 0,-1 0 0,1 0 0,-1 0 0,49 3 0,-3 0 0,-8 1 0,-3-1 0,2-3 0,6 0 0,-43 0 0,1 0 0,3 0 0,2 0 0,0 0 0,1 0 0,1 0 0,-1 0 0,-1 0 0,-2 0 0,-2 0 0,-2 0 0,38 0 0,-13 0 0,-8 3 0,-10 1 0,-6 0 0,-7-1 0,-6-3 0,2 0 0,2 3 0,3 0 0,4 1 0,3 0 0,8 0 0,10-1 0,11 0 0,13-3 0,-43 0 0,1 0 0,4 0 0,0 0 0,1 0 0,1 0 0,-2 0 0,-1 0 0,-3 0 0,-1 0 0,41 0 0,-19 0 0,-15 0 0,-13 0 0,-7 0 0,-4 0 0,2 0 0,2 0 0,2 0 0,4 0 0,-2 0 0,-2 0 0,-1 0 0,-2 0 0,2 0 0,6 0 0,2 0 0,5 0 0,10 0 0,5 0 0,8 0 0,0 0 0,-4 0 0,-10 0 0,-11 0 0,-12 0 0,-9-3 0,-5 0 0,0-2 0,1-1 0,2 3 0,1 0 0,-3 3 0,-1 0 0,1 0 0,-10 0 0,3 0 0,-11 0 0,-1 0 0,0 0 0,-1 0 0,0 0 0,3 0 0,1 0 0,2-1 0,5-1 0,2-4 0,5 0 0,-9 1 0,1 3 0,-14 2 0,1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8:43.668"/>
    </inkml:context>
    <inkml:brush xml:id="br0">
      <inkml:brushProperty name="width" value="0.1" units="cm"/>
      <inkml:brushProperty name="height" value="0.1" units="cm"/>
      <inkml:brushProperty name="color" value="#E71224"/>
    </inkml:brush>
  </inkml:definitions>
  <inkml:trace contextRef="#ctx0" brushRef="#br0">104 135 24575,'-9'0'0,"0"0"0,5 0 0,-2 0 0,0 0 0,-2 0 0,1 0 0,0 2 0,-1 2 0,2 2 0,0-1 0,1 1 0,2-2 0,0 5 0,3 1 0,0-1 0,0 4 0,0-5 0,0 2 0,0-1 0,0-3 0,2-1 0,0-3 0,3-2 0,2 0 0,0 0 0,1 0 0,0 0 0,0 0 0,-1 0 0,0 0 0,-1 0 0,-1 0 0,0 0 0,0 0 0,0 0 0,2 0 0,-2 0 0,1 0 0,-1-2 0,0-2 0,2-3 0,-1-2 0,1 1 0,-2-1 0,-1-5 0,-2 4 0,-2-8 0,0 5 0,0-5 0,0 4 0,-1-1 0,-2 6 0,-4-1 0,-2 4 0,-5 2 0,0 0 0,-2 1 0,0 0 0,1 1 0,-4 2 0,10 0 0,-4 0 0,8 0 0,-2 1 0,1 5 0,1 6 0,3 5 0,2 2 0,0-3 0,0-3 0,0-4 0,0-2 0,0-2 0,2-1 0,3-2 0,3-1 0,4 1 0,0 0 0,-2 1 0,-1-1 0,-4-1 0,0-1 0,-1 0 0,1 0 0,0 0 0,-2-2 0,4-6 0,-5 2 0,5-8 0,-4 3 0,2-3 0,0 0 0,-2 0 0,-1 0 0,-2 0 0,0 1 0,-1 1 0,-2 0 0,-5 1 0,-9-2 0,6 8 0,-14 0 0,17 5 0,-8 0 0,9 0 0,-3 0 0,3 0 0,2 1 0,3 5 0,1 2 0,1 4 0,0-6 0,0-1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8:47.445"/>
    </inkml:context>
    <inkml:brush xml:id="br0">
      <inkml:brushProperty name="width" value="0.1" units="cm"/>
      <inkml:brushProperty name="height" value="0.1" units="cm"/>
      <inkml:brushProperty name="color" value="#E71224"/>
    </inkml:brush>
  </inkml:definitions>
  <inkml:trace contextRef="#ctx0" brushRef="#br0">98 109 24575,'0'18'0,"0"1"0,0 1 0,0 2 0,0-3 0,0-3 0,0-3 0,0-5 0,0 0 0,3-3 0,3-3 0,8 5 0,-3-6 0,7 4 0,-5-5 0,4 0 0,-1 0 0,-1 0 0,-1 0 0,-3 0 0,-1-2 0,-3-3 0,1-4 0,0-3 0,0-4 0,0-7 0,-4 9 0,-2-6 0,-2 8 0,0-4 0,0-3 0,0-2 0,-4 1 0,-8 1 0,-9 3 0,-6 3 0,-4 3 0,3 3 0,-1 1 0,-1 1 0,1 1 0,-2 2 0,13 2 0,0 0 0,13 1 0,0 5 0,3 7 0,1 11 0,1 6 0,0 2 0,0-3 0,0-5 0,0-4 0,0-4 0,2-6 0,6-4 0,6-4 0,5 1 0,6 0 0,-10-1 0,5 0 0,-8-2 0,3 0 0,1 0 0,-1 0 0,0 0 0,1 0 0,-3 0 0,-1-3 0,-3-5 0,-1-2 0,-3-6 0,-1-1 0,-2-6 0,-2 8 0,0-5 0,0 6 0,0 3 0,0-5 0,-1 8 0,-6-1 0,-6 3 0,-5 2 0,-3 1 0,-1 3 0,2 0 0,3 2 0,4 3 0,3 6 0,0 3 0,-2 1 0,6-4 0,-2 0 0,5-3 0,0 3 0,1-1 0,2 0 0,0-4 0,0 0 0,0-4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9:01.030"/>
    </inkml:context>
    <inkml:brush xml:id="br0">
      <inkml:brushProperty name="width" value="0.1" units="cm"/>
      <inkml:brushProperty name="height" value="0.1" units="cm"/>
      <inkml:brushProperty name="color" value="#E71224"/>
    </inkml:brush>
  </inkml:definitions>
  <inkml:trace contextRef="#ctx0" brushRef="#br0">1 1114 24575,'16'0'0,"1"0"0,0-1 0,1-1 0,1-3 0,4-2 0,9-5 0,15-5 0,22-6 0,19-6 0,-39 12 0,2-1 0,1-2 0,1-1 0,-2-1 0,-1-1 0,2-1 0,0-1 0,2 1 0,1 0 0,4-1 0,2 0 0,2 0 0,0 1 0,0 0 0,-1 2 0,-3 1 0,-1 1 0,-5 2 0,-1 1 0,41-13 0,-11 6 0,-10 1 0,-7 1 0,-1 3 0,-5-2 0,2 3 0,2-1 0,9-3 0,7 0 0,1-1 0,2 0 0,-4 1 0,-1 2 0,-5 0 0,-4 6 0,-7 3 0,-4 1 0,-2 0 0,1 1 0,3 1 0,-3 0 0,3 1 0,-1-2 0,2 1 0,3-2 0,3-1 0,-1 0 0,-2 0 0,-2 2 0,-2-1 0,4-1 0,2 1 0,4 0 0,0 1 0,2 3 0,3-1 0,6-2 0,15 2 0,-40 3 0,2 0 0,6 1 0,1 0 0,2 1 0,1 0 0,-3 0 0,-1 0 0,-5 0 0,0 1 0,-7 1 0,-1 0 0,39 0 0,-3 0 0,0 0 0,9 6 0,-42-2 0,1 2 0,4 1 0,2 1 0,6 1 0,0 0 0,3-3 0,1 0 0,-3 0 0,0-1 0,-4 1 0,-2-1 0,-4 2 0,-2 0 0,-2 2 0,-1 0 0,1 0 0,1 0 0,3 1 0,2 0 0,3-1 0,1 0 0,3 1 0,2 0 0,1 0 0,0-1 0,0 0 0,1 0 0,-2 0 0,1 0 0,-3-2 0,1 1 0,-2 1 0,0 0 0,0 0 0,-1 0 0,1 2 0,0 0 0,-1 1 0,0 1 0,-2 0 0,-1 0 0,-2 1 0,-1 0 0,-2 1 0,-2-1 0,0 2 0,0 0 0,-2-1 0,1 1 0,-2 0 0,0 0 0,-1-1 0,0-1 0,0 0 0,0 0 0,-1 0 0,0-1 0,0 1 0,0 0 0,45 13 0,-10-1 0,-6 0 0,-7 0 0,-1-3 0,4-1 0,-3 0 0,3 1 0,2 3 0,3 0 0,6 0 0,0-2 0,-3-3 0,-9-2 0,-10-3 0,-13-2 0,-14-4 0,-7-3 0,-11 1 0,-7-2 0,-6-1 0,-5-3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9:04.462"/>
    </inkml:context>
    <inkml:brush xml:id="br0">
      <inkml:brushProperty name="width" value="0.1" units="cm"/>
      <inkml:brushProperty name="height" value="0.1" units="cm"/>
      <inkml:brushProperty name="color" value="#E71224"/>
    </inkml:brush>
  </inkml:definitions>
  <inkml:trace contextRef="#ctx0" brushRef="#br0">460 219 24575,'-35'-14'0,"-5"1"0,-7-2 0,-1 2 0,0 3 0,6 4 0,0 5 0,19 1 0,-4 3 0,16 5 0,-2 7 0,0 4 0,2 4 0,-3 4 0,0 5 0,0 1 0,4 0 0,5-5 0,2-5 0,3-4 0,3-6 0,4-3 0,7-1 0,12 1 0,17 1 0,16 1 0,27-3 0,-35-5 0,2-1 0,3-1 0,0-1 0,1-1 0,-2 0 0,44 0 0,-20-5 0,-21-5 0,-18-8 0,-17-10 0,-11-6 0,-7-4 0,-5-2 0,-11-4 0,-13 6 0,-14 6 0,-13 13 0,0 11 0,-1 6 0,1 2 0,0 0 0,-3 4 0,-4 5 0,-1 6 0,4 2 0,3-2 0,9 2 0,8-3 0,10 3 0,11 2 0,4-2 0,5 2 0,2-2 0,2 0 0,1-5 0,0 2 0,0-5 0,4 1 0,6 0 0,5-1 0,11-2 0,11-1 0,11-4 0,12-2 0,2 0 0,-2-3 0,-8-10 0,-8-11 0,-11-10 0,-11-3 0,-10 1 0,-8 2 0,-4-1 0,-4-1 0,-9-4 0,-10-1 0,-12 3 0,-4 5 0,1 9 0,3 9 0,4 7 0,4 6 0,2 2 0,0 0 0,0 0 0,0 1 0,0 4 0,2 5 0,-1 3 0,-1 4 0,2 1 0,2-1 0,5 0 0,2 2 0,1-2 0,2 2 0,3-1 0,3 0 0,2-1 0,3-3 0,0-5 0,0-1 0,2-3 0,0 0 0,5 0 0,3 0 0,4 1 0,3-1 0,1 0 0,1-1 0,3 2 0,-9-4 0,6 4 0,-8-4 0,9 1 0,-7 2 0,7-1 0,-5 2 0,8 0 0,4 0 0,2-2 0,1 0 0,-2 0 0,-5-1 0,-9-1 0,-8-2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03:37:35.265"/>
    </inkml:context>
    <inkml:brush xml:id="br0">
      <inkml:brushProperty name="width" value="0.1" units="cm"/>
      <inkml:brushProperty name="height" value="0.1" units="cm"/>
      <inkml:brushProperty name="color" value="#008C3A"/>
    </inkml:brush>
  </inkml:definitions>
  <inkml:trace contextRef="#ctx0" brushRef="#br0">5988 17 24575,'-71'0'0,"-11"0"0,31 0 0,-3 0 0,0 0 0,0 0 0,3 0 0,1 0 0,-36 0 0,21 4 0,22 6 0,15 2 0,15 3 0,4-4 0,2-2 0,-1 1 0,-1-1 0,-7 1 0,-6 4 0,-10 3 0,-12 4 0,-6 4 0,-6 0 0,3-3 0,6-1 0,7-3 0,11-3 0,4-1 0,3-3 0,1 1 0,2-1 0,0 3 0,0-1 0,-2 0 0,-1 3 0,0-2 0,0 0 0,0 0 0,0-1 0,0 1 0,2-1 0,1 1 0,2-1 0,1 2 0,-3 1 0,2 1 0,-1 0 0,1 0 0,2 0 0,-2 2 0,0 1 0,-3 2 0,-1 1 0,-6 3 0,-6 5 0,-8 4 0,-10 5 0,-11 5 0,-9 2 0,-3-1 0,0-2 0,8-7 0,9-5 0,6-7 0,11-8 0,4-2 0,4-3 0,3 2 0,0 0 0,2 1 0,-2 1 0,-1 1 0,-1 3 0,-1 2 0,-3 1 0,1 0 0,-3 0 0,1-2 0,0-4 0,-2-5 0,-1-6 0,1-3 0,0-3 0,-1 0 0,-3 0 0,-7 3 0,-8 1 0,-3 2 0,-5 4 0,0 0 0,-3 3 0,-1 0 0,-3 0 0,-3 0 0,1-2 0,-1-1 0,3-1 0,-1 1 0,-3 3 0,-2-4 0,-1-2 0,2-3 0,5-1 0,4 0 0,5 1 0,3 1 0,3-1 0,1 3 0,2-1 0,-3-3 0,-2-1 0,-3-2 0,-6 0 0,-6-1 0,-9-7 0,-4-3 0,-2-3 0,-1 2 0,6 7 0,3 2 0,7 3 0,8 0 0,8 0 0,6 0 0,5 0 0,2 0 0,2 0 0,5 0 0,3 0 0,5 0 0,5 0 0,6 0 0,5 0 0,3 0 0,5 0 0,1 2 0,3 2 0,1 1 0,1 2 0,5 1 0,3 1 0,5 0 0,9-1 0,1-1 0,5 0 0,7 1 0,1 0 0,6 4 0,7 3 0,4 1 0,8-3 0,7-7 0,2 0 0,7-1 0,9 2 0,6 3 0,-40-3 0,1 1 0,1 2 0,1 2 0,2-1 0,-1 0 0,-2 1 0,-1-1 0,40 9 0,-15-7 0,-17-5 0,-13-5 0,-8-3 0,-9 0 0,-4 0 0,-3 0 0,1 0 0,4 0 0,5 0 0,5 0 0,9 0 0,5 0 0,6 0 0,3 0 0,-1 0 0,0 0 0,-3 0 0,3 0 0,2 0 0,5 0 0,11 0 0,8-2 0,-37-2 0,2-2 0,5 0 0,1-2 0,2-1 0,1 0 0,3 1 0,-1 1 0,0 1 0,0 0 0,-2 2 0,0 0 0,-2 2 0,-2-1 0,-4 0 0,-1 0 0,46 0 0,-8-4 0,0-2 0,3 1 0,-2-1 0,2-1 0,-4-4 0,1-3 0,-4 0 0,-9-2 0,-9 0 0,-14 0 0,-9-2 0,-10 3 0,-7 2 0,-3-1 0,-3 2 0,0-1 0,4-4 0,7-7 0,8-7 0,13-7 0,9-4 0,11-5 0,8-1 0,-39 25 0,1 1 0,2 1 0,-1 0 0,42-21 0,-5 3 0,-12 4 0,-9 5 0,-10 7 0,-10 4 0,-4 5 0,-6 4 0,-2 3 0,0 4 0,2 1 0,7 1 0,14 1 0,12 0 0,15 3 0,12 0 0,-41 0 0,1 0 0,4 0 0,1 0 0,-1 0 0,1 0 0,-3 0 0,-1 0 0,47 0 0,-8 0 0,-8 0 0,-6 2 0,-8 1 0,-1 4 0,1 2 0,2 2 0,1 4 0,-6-2 0,-5-3 0,-8-4 0,-6-6 0,-8 0 0,-4 0 0,-6 0 0,-8 0 0,-7-1 0,-9-4 0,-5-9 0,0-12 0,3-16 0,1-15 0,0-9 0,-2-6 0,-14 4 0,-21 6 0,-22 8 0,-22 8 0,-5 9 0,5 8 0,10 7 0,12 6 0,7 1 0,6 1 0,1-2 0,1 1 0,-2 2 0,0 1 0,-1 4 0,-3 3 0,-5 2 0,-7 3 0,-5 0 0,-5-3 0,-2-2 0,-1-3 0,2-3 0,9-1 0,6-1 0,7 1 0,7-1 0,1 1 0,6 0 0,-1 0 0,4 2 0,0 3 0,-1 1 0,2 2 0,2-1 0,6 0 0,5 0 0,6 0 0,2 1 0,4-1 0,-3 2 0,2 0 0,-2-1 0,4 1 0,1-2 0,2-1 0,0 4 0,0-1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9:07.311"/>
    </inkml:context>
    <inkml:brush xml:id="br0">
      <inkml:brushProperty name="width" value="0.1" units="cm"/>
      <inkml:brushProperty name="height" value="0.1" units="cm"/>
      <inkml:brushProperty name="color" value="#E71224"/>
    </inkml:brush>
  </inkml:definitions>
  <inkml:trace contextRef="#ctx0" brushRef="#br0">396 1 24575,'-32'0'0,"-14"0"0,-9 0 0,-8 0 0,2 0 0,11 0 0,12 0 0,12 0 0,11 0 0,9 2 0,3 1 0,3 8 0,0-3 0,0 7 0,0-5 0,0 2 0,3-2 0,4-2 0,4-2 0,4 0 0,2-2 0,0 1 0,1-1 0,-1 1 0,2 5 0,-7-5 0,5 4 0,-8-6 0,3 1 0,-2 1 0,-2-3 0,0 1 0,2-2 0,4-1 0,4 0 0,2 0 0,1 2 0,0 1 0,1 0 0,4-1 0,-13-2 0,1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9:17.797"/>
    </inkml:context>
    <inkml:brush xml:id="br0">
      <inkml:brushProperty name="width" value="0.1" units="cm"/>
      <inkml:brushProperty name="height" value="0.1" units="cm"/>
      <inkml:brushProperty name="color" value="#E71224"/>
    </inkml:brush>
  </inkml:definitions>
  <inkml:trace contextRef="#ctx0" brushRef="#br0">590 0 24575,'-24'0'0,"-18"0"0,-18 0 0,-20 0 0,-3 0 0,10 0 0,17 1 0,21 4 0,17 6 0,8 7 0,5 3 0,1 2 0,-1 2 0,-1 2 0,-2 1 0,-2-1 0,0-3 0,2 0 0,0 4 0,0 6 0,-1 7 0,-2 4 0,2 3 0,4-2 0,2-2 0,3-4 0,0-7 0,0-5 0,0-2 0,2-1 0,4 0 0,7-1 0,5-1 0,7-2 0,5 2 0,8-1 0,10 0 0,7-4 0,4-1 0,-1-4 0,-25-4 0,-10-5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9:19.995"/>
    </inkml:context>
    <inkml:brush xml:id="br0">
      <inkml:brushProperty name="width" value="0.1" units="cm"/>
      <inkml:brushProperty name="height" value="0.1" units="cm"/>
      <inkml:brushProperty name="color" value="#E71224"/>
    </inkml:brush>
  </inkml:definitions>
  <inkml:trace contextRef="#ctx0" brushRef="#br0">0 0 24575,'30'0'0,"7"0"0,8 0 0,-1 0 0,-9 0 0,-3 0 0,-16 0 0,0 2 0,-13 4 0,-2 3 0,-4 5 0,-2 2 0,-2 1 0,1 1 0,1 3 0,0 5 0,2 5 0,0 4 0,-2-1 0,1 0 0,1 1 0,1-4 0,2-4 0,0-6 0,0-6 0,0-6 0,0-5 0,0-2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9:21.795"/>
    </inkml:context>
    <inkml:brush xml:id="br0">
      <inkml:brushProperty name="width" value="0.1" units="cm"/>
      <inkml:brushProperty name="height" value="0.1" units="cm"/>
      <inkml:brushProperty name="color" value="#E71224"/>
    </inkml:brush>
  </inkml:definitions>
  <inkml:trace contextRef="#ctx0" brushRef="#br0">24 0 24575,'0'18'0,"0"2"0,0 0 0,0 2 0,0-1 0,0 1 0,0 2 0,-5 1 0,-2 0 0,1 0 0,1-3 0,5-1 0,0-1 0,0-3 0,0-5 0,2-4 0,1-2 0,3-3 0,1 1 0,3-1 0,4 0 0,4 0 0,3-1 0,1 1 0,-1 0 0,4-1 0,-9-2 0,-2 0 0,-12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9:22.629"/>
    </inkml:context>
    <inkml:brush xml:id="br0">
      <inkml:brushProperty name="width" value="0.1" units="cm"/>
      <inkml:brushProperty name="height" value="0.1" units="cm"/>
      <inkml:brushProperty name="color" value="#E71224"/>
    </inkml:brush>
  </inkml:definitions>
  <inkml:trace contextRef="#ctx0" brushRef="#br0">1 0 24575,'0'0'0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9:24.545"/>
    </inkml:context>
    <inkml:brush xml:id="br0">
      <inkml:brushProperty name="width" value="0.1" units="cm"/>
      <inkml:brushProperty name="height" value="0.1" units="cm"/>
      <inkml:brushProperty name="color" value="#E71224"/>
    </inkml:brush>
  </inkml:definitions>
  <inkml:trace contextRef="#ctx0" brushRef="#br0">0 1 24575,'14'4'0,"0"4"0,2 5 0,0 4 0,-4 2 0,-2-5 0,-5 0 0,-2-6 0,-1 2 0,-2-1 0,0-1 0,0-1 0,0 0 0,1 2 0,1 3 0,1 0 0,2-1 0,-1-1 0,1-2 0,1 0 0,-3 0 0,-1-2 0,-2 1 0,0-2 0,0 0 0,0 2 0,0-2 0,0 2 0,0 1 0,0-1 0,0 2 0,0-2 0,0 0 0,0 0 0,0-1 0,0 0 0,0-1 0,0-2 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9:27.446"/>
    </inkml:context>
    <inkml:brush xml:id="br0">
      <inkml:brushProperty name="width" value="0.1" units="cm"/>
      <inkml:brushProperty name="height" value="0.1" units="cm"/>
      <inkml:brushProperty name="color" value="#E71224"/>
    </inkml:brush>
  </inkml:definitions>
  <inkml:trace contextRef="#ctx0" brushRef="#br0">257 10 24575,'-7'-5'0,"-7"0"0,-6 5 0,-3 0 0,-1 0 0,3 0 0,2 0 0,3 0 0,1 0 0,1 0 0,0 0 0,1 0 0,0 0 0,3 0 0,0 0 0,0 0 0,3 5 0,3-2 0,1 7 0,3-3 0,0 6 0,0-6 0,0 5 0,0-5 0,0 2 0,1 0 0,4-2 0,2 3 0,4 2 0,1 2 0,-2 4 0,2 0 0,0 1 0,-1-1 0,-2-1 0,3-2 0,-4-4 0,4-2 0,-2-2 0,5 1 0,2-1 0,2-1 0,2-1 0,3 1 0,1-3 0,3-1 0,0-2 0,-3 0 0,2 0 0,-13 0 0,3-3 0,-12-6 0,0-6 0,-2-5 0,-1-1 0,-2-1 0,0 3 0,0 1 0,0 4 0,0 2 0,0 0 0,0 4 0,0-1 0,-2 3 0,-3 2 0,-3 2 0,1 4 0,2 2 0,3 6 0,2 6 0,0 3 0,0 2 0,0 1 0,0 4 0,0 4 0,2 5 0,5 2 0,5 1 0,3-4 0,1 0 0,-2-3 0,-1-4 0,-4-4 0,-1-7 0,-3-3 0,0-5 0,-1-4 0,2-2 0,-3-1 0,0-1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9:29.145"/>
    </inkml:context>
    <inkml:brush xml:id="br0">
      <inkml:brushProperty name="width" value="0.1" units="cm"/>
      <inkml:brushProperty name="height" value="0.1" units="cm"/>
      <inkml:brushProperty name="color" value="#E71224"/>
    </inkml:brush>
  </inkml:definitions>
  <inkml:trace contextRef="#ctx0" brushRef="#br0">0 1 24575,'0'32'0,"0"6"0,0 7 0,0 7 0,0-2 0,0 4 0,0-2 0,0 0 0,0 2 0,3-3 0,0-2 0,3-2 0,0-5 0,-1-3 0,1 0 0,-3-4 0,0-3 0,-3-1 0,2-1 0,1 2 0,0 0 0,2-2 0,-2-2 0,0-3 0,0-3 0,-3-5 0,0-5 0,0-3 0,0-4 0,0 1 0,0-2 0,2-1 0,0 1 0,1-3 0,-1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9:31.963"/>
    </inkml:context>
    <inkml:brush xml:id="br0">
      <inkml:brushProperty name="width" value="0.1" units="cm"/>
      <inkml:brushProperty name="height" value="0.1" units="cm"/>
      <inkml:brushProperty name="color" value="#E71224"/>
    </inkml:brush>
  </inkml:definitions>
  <inkml:trace contextRef="#ctx0" brushRef="#br0">1 1 24575,'59'0'0,"11"0"0,19 7 0,-39 0 0,3 0 0,5 2 0,1 2 0,4 1 0,1 1 0,1-1 0,-1 1 0,1 1 0,-2 1 0,-4 1 0,-1 0 0,-5 0 0,-1 0 0,37 14 0,-18-3 0,-16-5 0,-16-4 0,-5-2 0,-16-7 0,-1 3 0,-14-9 0,-1 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9:34.646"/>
    </inkml:context>
    <inkml:brush xml:id="br0">
      <inkml:brushProperty name="width" value="0.1" units="cm"/>
      <inkml:brushProperty name="height" value="0.1" units="cm"/>
      <inkml:brushProperty name="color" value="#E71224"/>
    </inkml:brush>
  </inkml:definitions>
  <inkml:trace contextRef="#ctx0" brushRef="#br0">1 637 24575,'7'-45'0,"13"3"0,8 1 0,7 10 0,-5 6 0,-6 9 0,-7 7 0,-4 4 0,-5 4 0,-5-1 0,-1-2 0,2-8 0,10-10 0,11-11 0,10-10 0,3 2 0,-6 5 0,-4 9 0,-9 10 0,-8 4 0,-4 5 0,-3 0 0,2-3 0,3-4 0,2-3 0,6-5 0,2-2 0,1 2 0,-5 3 0,-3 8 0,-8 6 0,0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03:37:40.599"/>
    </inkml:context>
    <inkml:brush xml:id="br0">
      <inkml:brushProperty name="width" value="0.1" units="cm"/>
      <inkml:brushProperty name="height" value="0.1" units="cm"/>
      <inkml:brushProperty name="color" value="#008C3A"/>
    </inkml:brush>
  </inkml:definitions>
  <inkml:trace contextRef="#ctx0" brushRef="#br0">0 1 24575,'52'0'0,"18"0"0,18 1 0,-36 3 0,2 1 0,-1 2 0,1 2 0,-2 2 0,1 2 0,0 1 0,0 0 0,3 0 0,1 1 0,5 1 0,1 1 0,4 1 0,1 1 0,3 1 0,0-1 0,-2 2 0,-1 0 0,-3-2 0,-2 1 0,-4-1 0,-1 0 0,-3 0 0,0 1 0,-3-1 0,0 0 0,2 1 0,0 1 0,8 2 0,3 1 0,9 3 0,4 0 0,7 3 0,2 1 0,6 1 0,1 1 0,-2 0 0,0 3 0,-2 1 0,-2 3 0,-2-1 0,-1 1 0,0 2 0,1 2 0,-26-13 0,1 1 0,0 0-215,5 3 1,0 0 0,0 0 214,3 1 0,1 1 0,0 0 0,5 3 0,1 0 0,0 0 0,2 1 0,1 1 0,-2-1 0,-5-2 0,-1 1 0,0-1 0,4 3 0,-1 0 0,0 0 0,-4-2 0,-1-1 0,-1 0 0,-3-1 0,0-1 0,-1 0 0,1 0 0,-1-1 0,-1 1 0,20 13 0,-3 1 0,-7-4 0,-2 0 0,-4 0 0,-2-1 0,-7-2 0,-3 0 0,-4-3 0,-3 0 0,-5-4 0,-1 0 0,-4-2 0,0 0 643,32 28-643,-4-4 0,-5-3 0,0 0 0,1 4 0,7 9 0,-32-34 0,-1 1 0,2 2 0,1 0 0,-2-1 0,1-1 0,28 30 0,-6-5 0,-10-9 0,-7-4 0,-4-4 0,-2-1 0,-2 1 0,0 2 0,0 1 0,3 5 0,2 5 0,3 6 0,4 8 0,3 1 0,2-1 0,-4-6 0,-6-10 0,-5-7 0,-6-7 0,-3-2 0,1 1 0,-2-2 0,0 0 0,-1-5 0,-3-4 0,-1-3 0,-2-4 0,-3 0 0,-4 0 0,-1 0 0,-1 0 0,0 0 0,0 1 0,0-1 0,0 0 0,0 3 0,3 7 0,1 11 0,4 7 0,-1 0 0,-2-5 0,-2-10 0,-4-8 0,-2-9 0,-2-6 0,-4-4 0,-1-2 0,-1 1 0,2 2 0,1 4 0,3-2 0,-1 6 0,0-7 0,1 4 0,1-8 0,-3 1 0,1-2 0,-5-2 0,0-1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9:36.262"/>
    </inkml:context>
    <inkml:brush xml:id="br0">
      <inkml:brushProperty name="width" value="0.1" units="cm"/>
      <inkml:brushProperty name="height" value="0.1" units="cm"/>
      <inkml:brushProperty name="color" value="#E71224"/>
    </inkml:brush>
  </inkml:definitions>
  <inkml:trace contextRef="#ctx0" brushRef="#br0">0 0 24575,'11'24'0,"13"10"0,17 13 0,12 6 0,-7-3 0,-8-13 0,-11-9 0,-8-8 0,-4-3 0,-3-5 0,-6-4 0,0-3 0,-1-2 0,0 1 0,0-1 0,-3-1 0,0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9:38.113"/>
    </inkml:context>
    <inkml:brush xml:id="br0">
      <inkml:brushProperty name="width" value="0.1" units="cm"/>
      <inkml:brushProperty name="height" value="0.1" units="cm"/>
      <inkml:brushProperty name="color" value="#E71224"/>
    </inkml:brush>
  </inkml:definitions>
  <inkml:trace contextRef="#ctx0" brushRef="#br0">0 0 24575,'13'18'0,"18"15"0,16 24 0,12 15 0,1 5 0,-10-10 0,-9-16 0,-9-13 0,-7-9 0,-3-2 0,0 2 0,1 3 0,0 5 0,2 0 0,1-1 0,0-3 0,-5-6 0,-6-7 0,-8-8 0,-4-7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9:41.062"/>
    </inkml:context>
    <inkml:brush xml:id="br0">
      <inkml:brushProperty name="width" value="0.1" units="cm"/>
      <inkml:brushProperty name="height" value="0.1" units="cm"/>
      <inkml:brushProperty name="color" value="#E71224"/>
    </inkml:brush>
  </inkml:definitions>
  <inkml:trace contextRef="#ctx0" brushRef="#br0">0 272 24575,'36'0'0,"7"0"0,6-3 0,2-1 0,-6-3 0,-8-1 0,-10 1 0,0-1 0,-13 5 0,0-1 0,-11 3 0,1-2 0,1 1 0,0-3 0,2 2 0,-2 0 0,-1-2 0,-2 4 0,-1 8 0,-1 0 0,0 7 0,0-4 0,0 1 0,0 0 0,0 1 0,4 2 0,6 3 0,8 7 0,12 7 0,8 7 0,4 3 0,-1 0 0,-4-3 0,-5-6 0,-4-1 0,-6-7 0,-5-3 0,-5-6 0,-5-6 0,-1-4 0,-2-3 0,1 0 0,1-2 0,-1 0 0,3 0 0,1-1 0,0-4 0,4-4 0,0-5 0,6-6 0,18-13 0,22-17 0,-19 15 0,2-2 0,7-7 0,0-2 0,0 0 0,-2-2 0,-3 3 0,-1 1 0,25-29 0,-19 19 0,-9 20 0,-24 17 0,-2 10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9:43.462"/>
    </inkml:context>
    <inkml:brush xml:id="br0">
      <inkml:brushProperty name="width" value="0.1" units="cm"/>
      <inkml:brushProperty name="height" value="0.1" units="cm"/>
      <inkml:brushProperty name="color" value="#E71224"/>
    </inkml:brush>
  </inkml:definitions>
  <inkml:trace contextRef="#ctx0" brushRef="#br0">0 1274 24575,'12'-33'0,"21"-28"0,-7 13 0,2-5 0,6-11 0,1-2 0,1-3 0,-1 0 0,-5 8 0,-2 3 0,-5 9 0,-1 5 0,13-23 0,-10 20 0,-5 13 0,-7 9 0,-1 10 0,-8 3 0,5 1 0,-5 7 0,2-8 0,-2 11 0,1-3 0,-1 4 0,2 0 0,1 0 0,3 0 0,4 0 0,6 2 0,12 5 0,16 3 0,16 4 0,11 0 0,4-2 0,-4-4 0,-7-2 0,-13-2 0,-13-1 0,-9 0 0,-3-2 0,-12-1 0,1 0 0,-14 0 0,0-2 0,-3-1 0,-2-3 0,0-3 0,0-7 0,2-7 0,4-13 0,3-12 0,6-12 0,1-3 0,0 4 0,0 3 0,-6 27 0,-2 0 0,-3 24 0,0 0 0,-3 4 0,0 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9:45.962"/>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9:47.646"/>
    </inkml:context>
    <inkml:brush xml:id="br0">
      <inkml:brushProperty name="width" value="0.1" units="cm"/>
      <inkml:brushProperty name="height" value="0.1" units="cm"/>
      <inkml:brushProperty name="color" value="#E71224"/>
    </inkml:brush>
  </inkml:definitions>
  <inkml:trace contextRef="#ctx0" brushRef="#br0">0 1 24575,'6'16'0,"7"4"0,20 10 0,8 5 0,6 4 0,-4-6 0,-9-5 0,-3-5 0,-6-4 0,-3-3 0,-4-3 0,-7-6 0,-3-3 0,-3-1 0,-2-1 0,0 1 0,-3-1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9:12.746"/>
    </inkml:context>
    <inkml:brush xml:id="br0">
      <inkml:brushProperty name="width" value="0.1" units="cm"/>
      <inkml:brushProperty name="height" value="0.1" units="cm"/>
      <inkml:brushProperty name="color" value="#E71224"/>
    </inkml:brush>
  </inkml:definitions>
  <inkml:trace contextRef="#ctx0" brushRef="#br0">556 36 24575,'-28'0'0,"-7"-5"0,-12-1 0,-9-1 0,-5-1 0,-1 4 0,2 1 0,7 1 0,11 2 0,9 0 0,11 0 0,8 2 0,3 3 0,3 5 0,0 3 0,0 3 0,3 2 0,3 1 0,2 3 0,0-1 0,0 1 0,0 2 0,2-8 0,3 3 0,3-9 0,3 1 0,1-2 0,1-1 0,2-2 0,0 0 0,1 4 0,2 2 0,-1 4 0,2 0 0,-1-2 0,-2-1 0,1-6 0,-2-1 0,-1-2 0,2 0 0,2 3 0,3 2 0,0 4 0,1 3 0,-1 1 0,5 5 0,-13-9 0,3 3 0,-13-8 0,0 2 0,-1 0 0,-2 0 0,0 1 0,0 1 0,0 0 0,0 1 0,0 0 0,0 1 0,0 1 0,0 2 0,-2-1 0,-6 7 0,2-11 0,-9 5 0,-3-11 0,4-1 0,-11-3 0,6-2 0,-7 0 0,-2 0 0,0 0 0,1 0 0,3 0 0,4 0 0,2 0 0,0 0 0,-2 0 0,7 0 0,-2 0 0,11 0 0,0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9:15.330"/>
    </inkml:context>
    <inkml:brush xml:id="br0">
      <inkml:brushProperty name="width" value="0.1" units="cm"/>
      <inkml:brushProperty name="height" value="0.1" units="cm"/>
      <inkml:brushProperty name="color" value="#E71224"/>
    </inkml:brush>
  </inkml:definitions>
  <inkml:trace contextRef="#ctx0" brushRef="#br0">0 174 24575,'12'2'0,"2"1"0,-6 0 0,3 2 0,-3-2 0,4 4 0,-3-2 0,6 3 0,-8-5 0,8 3 0,-4-2 0,3 2 0,0-2 0,-2-2 0,2 2 0,-2-2 0,-1 1 0,1 0 0,-2-3 0,0 0 0,0 0 0,0 0 0,-1 0 0,-1 0 0,0 0 0,0-2 0,0-3 0,-3-3 0,-1-4 0,-1-3 0,0-3 0,-1-1 0,-1 0 0,-1 1 0,0-5 0,-1 9 0,-8-7 0,4 16 0,-13-4 0,6 4 0,-4-1 0,1-1 0,2 1 0,1 1 0,1-1 0,-1 1 0,-2-2 0,0 2 0,-7 1 0,9 2 0,-6 2 0,4 0 0,4 0 0,-5 0 0,7 0 0,-1 0 0,-2 0 0,1 0 0,1 0 0,1 3 0,4 3 0,2 4 0,1 5 0,1 0 0,0 1 0,0 2 0,0-7 0,0 3 0,0-8 0,0 1 0,2-2 0,2-2 0,3-1 0,3-2 0,-2 2 0,-3-2 0,-2 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04:59:51.596"/>
    </inkml:context>
    <inkml:brush xml:id="br0">
      <inkml:brushProperty name="width" value="0.1" units="cm"/>
      <inkml:brushProperty name="height" value="0.1" units="cm"/>
      <inkml:brushProperty name="color" value="#E71224"/>
    </inkml:brush>
  </inkml:definitions>
  <inkml:trace contextRef="#ctx0" brushRef="#br0">19 71 24575,'-6'-2'0,"0"4"0,1 10 0,3 2 0,2 1 0,0 1 0,0-7 0,0 3 0,2-5 0,3 3 0,3 0 0,4 2 0,4 5 0,-5-7 0,4 5 0,-7-8 0,4 0 0,0-2 0,0-2 0,-1-2 0,-1-1 0,0 0 0,0 0 0,3 0 0,-4 0 0,4-1 0,-4-2 0,3-3 0,-2-4 0,0-3 0,5-5 0,-8 6 0,7-7 0,-8 6 0,-1-4 0,-1 1 0,-2 0 0,-2 0 0,0 1 0,0 1 0,0 2 0,0 1 0,0 3 0,0-1 0,-2 1 0,0 0 0,-3 4 0,-2 1 0,-3 3 0,-3 0 0,-4 0 0,-2 1 0,1 3 0,0 5 0,3 3 0,0-1 0,1 0 0,2-2 0,-2-2 0,-2 3 0,7-4 0,-4 1 0,6 0 0,1-3 0,-2 0 0,6-2 0,-2 1 0,1 1 0,1 2 0,-1 2 0,2 2 0,1 2 0,0 0 0,0 0 0,0-1 0,0 0 0,3-2 0,2 0 0,-2-4 0,2-1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06:39:49.501"/>
    </inkml:context>
    <inkml:brush xml:id="br0">
      <inkml:brushProperty name="width" value="0.1" units="cm"/>
      <inkml:brushProperty name="height" value="0.1" units="cm"/>
      <inkml:brushProperty name="color" value="#E71224"/>
    </inkml:brush>
  </inkml:definitions>
  <inkml:trace contextRef="#ctx0" brushRef="#br0">0 0 24575,'21'0'0,"5"0"0,2 0 0,0 0 0,-3 1 0,-3 2 0,2 0 0,1 2 0,2-1 0,1 2 0,4 1 0,2-1 0,7 2 0,7-1 0,4 0 0,5-1 0,-1 0 0,1 0 0,-4 0 0,-3 2 0,-2-2 0,-4 2 0,0 1 0,-3 1 0,-1 4 0,0-1 0,2 4 0,4 3 0,2 2 0,1 2 0,0 3 0,3 3 0,4 4 0,1 3 0,-1 1 0,-3-1 0,-4-3 0,-3 0 0,0 0 0,-3 0 0,0 2 0,-1 3 0,-2 1 0,-4-1 0,-7 0 0,-3-4 0,-3 1 0,1 2 0,-1 0 0,1 2 0,-1-2 0,-3-2 0,-4-1 0,-5 0 0,-2-2 0,-1-2 0,-1 0 0,1-1 0,-3-2 0,-2 0 0,-1-3 0,-2 1 0,0-1 0,0-3 0,0 0 0,0 0 0,0 0 0,0 0 0,0 2 0,0 3 0,0 7 0,0 6 0,0 6 0,0 3 0,0 0 0,0-1 0,0-1 0,0-3 0,0-6 0,0-5 0,0-4 0,0-4 0,-3-2 0,0-3 0,0-1 0,-1-2 0,1-2 0,0 1 0,0 0 0,3 3 0,0 1 0,-2 2 0,-1 0 0,0 3 0,0 1 0,0 2 0,0 1 0,0-3 0,1-1 0,2-3 0,-5 5 0,4-11 0,-4 3 0,5-11 0,-2 3 0,-1-2 0,0 0 0,1 1 0,-1-2 0,0 2 0,0 1 0,1-2 0,2 1 0,-3-2 0,1 0 0,-1 2 0,0-3 0,3 1 0,0 0 0,0-4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6:52:36.447"/>
    </inkml:context>
    <inkml:brush xml:id="br0">
      <inkml:brushProperty name="width" value="0.1" units="cm"/>
      <inkml:brushProperty name="height" value="0.1" units="cm"/>
      <inkml:brushProperty name="color" value="#E71224"/>
    </inkml:brush>
  </inkml:definitions>
  <inkml:trace contextRef="#ctx0" brushRef="#br0">1 0 24575,'0'26'0,"0"-1"0,0-3 0,0-3 0,0 0 0,0 0 0,0 0 0,0 3 0,0 0 0,0 0 0,0 0 0,0 3 0,0 1 0,0 2 0,0 1 0,0-3 0,0-1 0,0 2 0,0-11 0,0 10 0,0-18 0,0 11 0,0-9 0,0 2 0,0-2 0,0-1 0,0-1 0,0 1 0,0 2 0,0-2 0,0-1 0,0-3 0,0-3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06:39:56.067"/>
    </inkml:context>
    <inkml:brush xml:id="br0">
      <inkml:brushProperty name="width" value="0.1" units="cm"/>
      <inkml:brushProperty name="height" value="0.1" units="cm"/>
      <inkml:brushProperty name="color" value="#E71224"/>
    </inkml:brush>
  </inkml:definitions>
  <inkml:trace contextRef="#ctx0" brushRef="#br0">0 456 24575,'5'-20'0,"14"-11"0,15-14 0,13-12 0,3-3 0,-6 9 0,-4 9 0,-7 9 0,-4 3 0,-1 4 0,-2 6 0,-1 1 0,-10 8 0,-6 3 0,-9 6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06:40:00.435"/>
    </inkml:context>
    <inkml:brush xml:id="br0">
      <inkml:brushProperty name="width" value="0.1" units="cm"/>
      <inkml:brushProperty name="height" value="0.1" units="cm"/>
      <inkml:brushProperty name="color" value="#E71224"/>
    </inkml:brush>
  </inkml:definitions>
  <inkml:trace contextRef="#ctx0" brushRef="#br0">16 58 24575,'-3'-20'0,"-2"1"0,2 8 0,-2 4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06:39:52.750"/>
    </inkml:context>
    <inkml:brush xml:id="br0">
      <inkml:brushProperty name="width" value="0.1" units="cm"/>
      <inkml:brushProperty name="height" value="0.1" units="cm"/>
      <inkml:brushProperty name="color" value="#E71224"/>
    </inkml:brush>
  </inkml:definitions>
  <inkml:trace contextRef="#ctx0" brushRef="#br0">1 104 24575,'29'0'0,"24"0"0,40 0 0,-31 1 0,5-2 0,6 0 0,3-2 0,2-3 0,2-1 0,-2-1 0,-1-2 0,-4 1 0,-1-1 0,-2 1 0,-1 1 0,-2 3 0,0 0 0,-3 2 0,-1 1 0,0-1 0,-1 1 0,1 0 0,0 0 0,-2 0 0,0 0 0,-1 0 0,-1 1 0,-4 0 0,-1 0 0,42 1 0,-14 0 0,-7 0 0,1 0 0,4 0 0,12 0 0,-41 0 0,0 0 0,2 0 0,0 0 0,1 0 0,0 0 0,-3 0 0,-1 0 0,40 0 0,-15 3 0,-9 2 0,-9 4 0,1 2 0,2 2 0,0 2 0,1 2 0,-1 2 0,0-1 0,1 2 0,3 2 0,0 1 0,1 2 0,0-2 0,-1-1 0,-2-1 0,-6-1 0,-3 1 0,-8 0 0,0 0 0,0 4 0,-2-2 0,2 2 0,-4-2 0,-2 1 0,-4-1 0,-3 0 0,-3-3 0,-4-1 0,0-2 0,-3-1 0,0 0 0,0-3 0,3 2 0,-9-6 0,0 3 0,-9-1 0,-2-2 0,-2 2 0,-3 0 0,0-1 0,0 5 0,0-3 0,0 3 0,0 3 0,0-5 0,0 4 0,2-9 0,1 3 0,0-2 0,-1 0 0,-1-2 0,-1-1 0,0-1 0,2-2 0,0 0 0,1-1 0,0 0 0,-1 1 0,1 0 0,-1-3 0,1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06:39:54.300"/>
    </inkml:context>
    <inkml:brush xml:id="br0">
      <inkml:brushProperty name="width" value="0.1" units="cm"/>
      <inkml:brushProperty name="height" value="0.1" units="cm"/>
      <inkml:brushProperty name="color" value="#E71224"/>
    </inkml:brush>
  </inkml:definitions>
  <inkml:trace contextRef="#ctx0" brushRef="#br0">1 820 24575,'0'-38'0,"0"-10"0,0-15 0,0-10 0,3 0 0,3 1 0,5 8 0,1 0 0,1 3 0,-1 4 0,0 5 0,0 10 0,-1 8 0,-3 7 0,2 6 0,-6 8 0,2 1 0,-4 9 0,3 1 0,0 1 0,-1 1 0,-2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06:40:03.834"/>
    </inkml:context>
    <inkml:brush xml:id="br0">
      <inkml:brushProperty name="width" value="0.1" units="cm"/>
      <inkml:brushProperty name="height" value="0.1" units="cm"/>
      <inkml:brushProperty name="color" value="#E71224"/>
    </inkml:brush>
  </inkml:definitions>
  <inkml:trace contextRef="#ctx0" brushRef="#br0">221 0 24575,'-14'0'0,"-5"0"0,8 0 0,-9 0 0,2 0 0,-6 0 0,-3 0 0,0 2 0,6 4 0,2 6 0,7 7 0,6 7 0,4 4 0,2 4 0,0 0 0,0 0 0,0-4 0,0-3 0,2-2 0,5-5 0,4-5 0,4-3 0,3-1 0,0 0 0,0 3 0,1 1 0,-2-1 0,2-2 0,0-2 0,-2-4 0,2-2 0,0-2 0,0-1 0,3-1 0,3-3 0,4-5 0,3-7 0,0-5 0,-6-2 0,-9-4 0,-8-2 0,-7-8 0,-2-3 0,0 3 0,-2 5 0,-6 6 0,-6 3 0,2 8 0,-3 2 0,6 9 0,-1 0 0,2 6 0,3 5 0,3 6 0,2 7 0,0 8 0,0 7 0,0 7 0,0 6 0,0 2 0,0 3 0,0 13 0,0 19 0,0-34 0,1 2 0,1 6 0,0 0 0,0 1 0,0-1 0,0-3 0,-1-1 0,1 41 0,-2-16 0,0-14 0,0-13 0,0-12 0,0-9 0,0-6 0,0-2 0,-2-9 0,-5 4 0,-5-8 0,-8 0 0,-5-2 0,0-4 0,-1-3 0,5-2 0,2-1 0,2-7 0,3-9 0,-1-13 0,5-9 0,1-4 0,3-3 0,3 1 0,0 2 0,3 3 0,0 6 0,0 2 0,0-1 0,3 3 0,5 0 0,4 3 0,5 3 0,2 1 0,1 0 0,2 2 0,0 6 0,0 4 0,0 4 0,0 4 0,0-1 0,0 3 0,0 0 0,0 0 0,0 0 0,3 0 0,-10 0 0,1 0 0,-13 0 0,-1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06:40:07.400"/>
    </inkml:context>
    <inkml:brush xml:id="br0">
      <inkml:brushProperty name="width" value="0.1" units="cm"/>
      <inkml:brushProperty name="height" value="0.1" units="cm"/>
      <inkml:brushProperty name="color" value="#E71224"/>
    </inkml:brush>
  </inkml:definitions>
  <inkml:trace contextRef="#ctx0" brushRef="#br0">25 1041 24575,'0'-21'0,"0"-19"0,0-28 0,1-28 0,3 39 0,0-1 0,2 1 0,1-1 0,0 2 0,1 1 0,8-40 0,-6 16 0,-5 14 0,-2 15 0,-3 13 0,0 5 0,0 7 0,0 3 0,-5-3 0,3 11 0,-7-3 0,1 11 0,-2 1 0,-1 3 0,0 2 0,1 0 0,1 3 0,1 9 0,2 9 0,2 12 0,2 8 0,2 8 0,0 7 0,0 12 0,0 19 0,0-36 0,0 2 0,0 6 0,0 0 0,0 2 0,0 0 0,0-4 0,0 0 0,0-5 0,0-3 0,0 37 0,0-16 0,0-13 0,0-7 0,0-11 0,0-2 0,0-18 0,2-2 0,2-14 0,2-1 0,1-2 0,1 0 0,1 0 0,2-15 0,3-20 0,3-24 0,0-19 0,0-4 0,-2 2 0,2 15 0,1 13 0,2 16 0,1 14 0,1 10 0,0 8 0,1 3 0,6-2 0,4-2 0,3 0 0,-3 0 0,-2 2 0,-13 2 0,-3 3 0,-12 4 0,-1 6 0,-2 6 0,-1 3 0,-3 3 0,-5 1 0,-2 1 0,-1-1 0,3 2 0,3-2 0,3 1 0,3-1 0,0-3 0,0 0 0,0 0 0,0-2 0,0-4 0,0-2 0,0-4 0,0 1 0,0-1 0,0 1 0,0-3 0,0-1 0,1-1 0,2-1 0,2 0 0,-2-2 0,0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1T02:30:38.455"/>
    </inkml:context>
    <inkml:brush xml:id="br0">
      <inkml:brushProperty name="width" value="0.05" units="cm"/>
      <inkml:brushProperty name="height" value="0.05" units="cm"/>
      <inkml:brushProperty name="color" value="#E71224"/>
    </inkml:brush>
  </inkml:definitions>
  <inkml:trace contextRef="#ctx0" brushRef="#br0">442 6 24575,'-6'-3'0,"-4"0"0,3 3 0,-2 0 0,-1 0 0,-1 0 0,-9 6 0,8-2 0,-6 9 0,10-9 0,-3 7 0,4-10 0,-3 8 0,4-6 0,0 3 0,-1-2 0,1 1 0,3-1 0,-3 2 0,2 0 0,-2 1 0,3-1 0,-3-3 0,2 3 0,1-3 0,-3 3 0,3 1 0,-4-1 0,1 0 0,3 0 0,-3 1 0,2-1 0,-2 0 0,3 0 0,-3 1 0,5-1 0,-4 0 0,1-3 0,1 3 0,-3-3 0,5 4 0,-4-4 0,4 3 0,-2-3 0,0 3 0,3 1 0,-6-4 0,5 3 0,-2-3 0,1 1 0,1 1 0,-2-1 0,0 2 0,3 0 0,-6 0 0,6 0 0,-3 0 0,0 1 0,2-1 0,-4 0 0,4 0 0,-5 1 0,6-1 0,-6 3 0,2 2 0,0-1 0,-2 3 0,2-2 0,-3-1 0,0 3 0,4-2 0,-4 2 0,4-2 0,-1 2 0,-2-6 0,3 6 0,-1-6 0,-2 6 0,5-3 0,-5 1 0,5 2 0,-4-6 0,1 6 0,0-6 0,1 6 0,0-6 0,3 6 0,-3-6 0,0 2 0,2 1 0,-1-3 0,2 6 0,-3-6 0,2 6 0,-2-6 0,3 6 0,0-2 0,0 8 0,0-3 0,0 4 0,0-7 0,0 5 0,0-3 0,0 7 0,0-8 0,0 8 0,0-7 0,0 7 0,0-8 0,0 4 0,0-4 0,0 0 0,0-1 0,0 1 0,0 0 0,0-4 0,0 3 0,0-5 0,0 1 0,0 1 0,0-3 0,0 2 0,0-2 0,0-1 0,3 0 0,-2 0 0,4 0 0,-1-2 0,-1 1 0,2-4 0,-4 5 0,4-6 0,-1 3 0,2 0 0,0-3 0,0 3 0,0-3 0,0 0 0,0 0 0,0 0 0,0 0 0,0 0 0,1 0 0,-1 0 0,0 0 0,0 0 0,0 0 0,0 0 0,1 0 0,-1 0 0,0 0 0,0 0 0,1 3 0,-1-2 0,0 4 0,0-4 0,4 5 0,-3-6 0,3 6 0,-1-2 0,-2 2 0,6 1 0,-2 0 0,-1-1 0,3 1 0,-3 0 0,1-1 0,2-2 0,-6 2 0,2-3 0,-2 3 0,-1 0 0,0-2 0,0 1 0,1-4 0,-1 2 0,-3 0 0,3-3 0,-3 3 0,1 0 0,1-3 0,-2 3 0,0 0 0,-1 0 0,-2 3 0,0-3 0,0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1T02:30:40.787"/>
    </inkml:context>
    <inkml:brush xml:id="br0">
      <inkml:brushProperty name="width" value="0.05" units="cm"/>
      <inkml:brushProperty name="height" value="0.05" units="cm"/>
      <inkml:brushProperty name="color" value="#E71224"/>
    </inkml:brush>
  </inkml:definitions>
  <inkml:trace contextRef="#ctx0" brushRef="#br0">74 1 24575,'0'5'0,"0"1"0,0 0 0,3-3 0,-2 3 0,4-6 0,-4 6 0,5-3 0,-6 3 0,6-2 0,-3 1 0,3-5 0,-3 6 0,2-6 0,-2 6 0,1-3 0,1 0 0,-2 3 0,4-3 0,-1 3 0,0 0 0,0 0 0,0 0 0,0 0 0,0 0 0,0 0 0,0 1 0,0-1 0,1 0 0,-1 0 0,0 1 0,0-1 0,1-3 0,-4 3 0,2-3 0,-4 3 0,2 0 0,-3-1 0,0 1 0,0 0 0,0-1 0,-3 1 0,0-3 0,-3 0 0,2 0 0,-5-3 0,5 3 0,-6 0 0,4-3 0,-1 3 0,1-3 0,0 0 0,-1 0 0,1 3 0,0-2 0,-1 1 0,-2-2 0,2 0 0,-3 0 0,4 0 0,0 0 0,-1 0 0,1 0 0,0 0 0,0 0 0,-1 0 0,1 0 0,0 0 0,0 0 0,0 0 0,0 0 0,0 3 0,0-2 0,2 4 0,-1-5 0,4 6 0,-4-6 0,4 6 0,-2-3 0,3 3 0,-3-3 0,0-1 0,0-2 0,0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1T02:30:38.455"/>
    </inkml:context>
    <inkml:brush xml:id="br0">
      <inkml:brushProperty name="width" value="0.05" units="cm"/>
      <inkml:brushProperty name="height" value="0.05" units="cm"/>
      <inkml:brushProperty name="color" value="#E71224"/>
    </inkml:brush>
  </inkml:definitions>
  <inkml:trace contextRef="#ctx0" brushRef="#br0">442 6 24575,'-6'-3'0,"-4"0"0,3 3 0,-2 0 0,-1 0 0,-1 0 0,-9 6 0,8-2 0,-6 9 0,10-9 0,-3 7 0,4-10 0,-3 8 0,4-6 0,0 3 0,-1-2 0,1 1 0,3-1 0,-3 2 0,2 0 0,-2 1 0,3-1 0,-3-3 0,2 3 0,1-3 0,-3 3 0,3 1 0,-4-1 0,1 0 0,3 0 0,-3 1 0,2-1 0,-2 0 0,3 0 0,-3 1 0,5-1 0,-4 0 0,1-3 0,1 3 0,-3-3 0,5 4 0,-4-4 0,4 3 0,-2-3 0,0 3 0,3 1 0,-6-4 0,5 3 0,-2-3 0,1 1 0,1 1 0,-2-1 0,0 2 0,3 0 0,-6 0 0,6 0 0,-3 0 0,0 1 0,2-1 0,-4 0 0,4 0 0,-5 1 0,6-1 0,-6 3 0,2 2 0,0-1 0,-2 3 0,2-2 0,-3-1 0,0 3 0,4-2 0,-4 2 0,4-2 0,-1 2 0,-2-6 0,3 6 0,-1-6 0,-2 6 0,5-3 0,-5 1 0,5 2 0,-4-6 0,1 6 0,0-6 0,1 6 0,0-6 0,3 6 0,-3-6 0,0 2 0,2 1 0,-1-3 0,2 6 0,-3-6 0,2 6 0,-2-6 0,3 6 0,0-2 0,0 8 0,0-3 0,0 4 0,0-7 0,0 5 0,0-3 0,0 7 0,0-8 0,0 8 0,0-7 0,0 7 0,0-8 0,0 4 0,0-4 0,0 0 0,0-1 0,0 1 0,0 0 0,0-4 0,0 3 0,0-5 0,0 1 0,0 1 0,0-3 0,0 2 0,0-2 0,0-1 0,3 0 0,-2 0 0,4 0 0,-1-2 0,-1 1 0,2-4 0,-4 5 0,4-6 0,-1 3 0,2 0 0,0-3 0,0 3 0,0-3 0,0 0 0,0 0 0,0 0 0,0 0 0,0 0 0,1 0 0,-1 0 0,0 0 0,0 0 0,0 0 0,0 0 0,1 0 0,-1 0 0,0 0 0,0 0 0,1 3 0,-1-2 0,0 4 0,0-4 0,4 5 0,-3-6 0,3 6 0,-1-2 0,-2 2 0,6 1 0,-2 0 0,-1-1 0,3 1 0,-3 0 0,1-1 0,2-2 0,-6 2 0,2-3 0,-2 3 0,-1 0 0,0-2 0,0 1 0,1-4 0,-1 2 0,-3 0 0,3-3 0,-3 3 0,1 0 0,1-3 0,-2 3 0,0 0 0,-1 0 0,-2 3 0,0-3 0,0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1T02:30:40.787"/>
    </inkml:context>
    <inkml:brush xml:id="br0">
      <inkml:brushProperty name="width" value="0.05" units="cm"/>
      <inkml:brushProperty name="height" value="0.05" units="cm"/>
      <inkml:brushProperty name="color" value="#E71224"/>
    </inkml:brush>
  </inkml:definitions>
  <inkml:trace contextRef="#ctx0" brushRef="#br0">74 1 24575,'0'5'0,"0"1"0,0 0 0,3-3 0,-2 3 0,4-6 0,-4 6 0,5-3 0,-6 3 0,6-2 0,-3 1 0,3-5 0,-3 6 0,2-6 0,-2 6 0,1-3 0,1 0 0,-2 3 0,4-3 0,-1 3 0,0 0 0,0 0 0,0 0 0,0 0 0,0 0 0,0 0 0,0 1 0,0-1 0,1 0 0,-1 0 0,0 1 0,0-1 0,1-3 0,-4 3 0,2-3 0,-4 3 0,2 0 0,-3-1 0,0 1 0,0 0 0,0-1 0,-3 1 0,0-3 0,-3 0 0,2 0 0,-5-3 0,5 3 0,-6 0 0,4-3 0,-1 3 0,1-3 0,0 0 0,-1 0 0,1 3 0,0-2 0,-1 1 0,-2-2 0,2 0 0,-3 0 0,4 0 0,0 0 0,-1 0 0,1 0 0,0 0 0,0 0 0,-1 0 0,1 0 0,0 0 0,0 0 0,0 0 0,0 0 0,0 3 0,0-2 0,2 4 0,-1-5 0,4 6 0,-4-6 0,4 6 0,-2-3 0,3 3 0,-3-3 0,0-1 0,0-2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6:52:39.673"/>
    </inkml:context>
    <inkml:brush xml:id="br0">
      <inkml:brushProperty name="width" value="0.1" units="cm"/>
      <inkml:brushProperty name="height" value="0.1" units="cm"/>
      <inkml:brushProperty name="color" value="#E71224"/>
    </inkml:brush>
  </inkml:definitions>
  <inkml:trace contextRef="#ctx0" brushRef="#br0">0 312 24575,'22'-28'0,"11"-13"0,-10 13 0,15-19 0,-11 15 0,7-10 0,2 4 0,-3 10 0,-5 11 0,-3 9 0,-3 6 0,-2 2 0,2 0 0,-10 0 0,4 0 0,-8 0 0,3 0 0,-2 0 0,-2 0 0,-1 2 0,-4 4 0,-2 6 0,0 6 0,0 2 0,0 2 0,0 3 0,0 3 0,0 4 0,0 2 0,0 0 0,0-1 0,0-1 0,-4-1 0,-3 0 0,-5 0 0,-4 0 0,1-1 0,0-1 0,-1-4 0,2-4 0,0-4 0,1-1 0,0-2 0,-2 1 0,-2 0 0,0-1 0,1 0 0,-2 1 0,1-1 0,1 0 0,2-1 0,3-2 0,1 0 0,-1-3 0,3 3 0,2-6 0,4 3 0,2-4 0,0 1 0,-2-1 0,-1 1 0,1-4 0,8-10 0,13-10 0,0-3 0,14-9 0,-7 5 0,8-5 0,1 2 0,-3 4 0,-5 6 0,-1 4 0,-3 2 0,3 2 0,2 2 0,3 1 0,4 2 0,2 3 0,2-1 0,1 1 0,-6 0 0,-4-2 0,-5 3 0,-5-1 0,-3 0 0,-6 2 0,-5 1 0,-4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1T10:58:45.630"/>
    </inkml:context>
    <inkml:brush xml:id="br0">
      <inkml:brushProperty name="width" value="0.1" units="cm"/>
      <inkml:brushProperty name="height" value="0.1" units="cm"/>
      <inkml:brushProperty name="color" value="#E71224"/>
    </inkml:brush>
  </inkml:definitions>
  <inkml:trace contextRef="#ctx0" brushRef="#br0">1 1767 24575,'23'-10'0,"14"-14"0,27-20 0,-22 13 0,3-2 0,5-4 0,1-1 0,2-2 0,0 0 0,-5 3 0,-2 1 0,-5 4 0,-2 2 0,27-17 0,-13 14 0,-3 7 0,-7 7 0,-2 1 0,4-3 0,7-2 0,8-5 0,6-5 0,4-2 0,-4 0 0,-5 2 0,-6 1 0,-7 3 0,-3 1 0,-5 3 0,-5 1 0,-6 3 0,-4 6 0,-2 2 0,-9 7 0,1-2 0,-2-4 0,20-14 0,20-13 0,23-16 0,-32 26 0,0 1 0,39-25 0,-9 6 0,-17 15 0,-11 6 0,-7 4 0,-2 1 0,1-5 0,9-2 0,4-3 0,1 0 0,-6 3 0,-6 2 0,-18 14 0,-3 0 0,-14 9 0,2-2 0,3-1 0,10-5 0,12-6 0,11-4 0,4-4 0,-3 4 0,-10 6 0,-11 6 0,-10 7 0,-6 2 0,-2 0 0,0 0 0,0 0 0,0 0 0,2 0 0,1 0 0,0 0 0,-1 0 0,-1-2 0,3-1 0,4-3 0,5-3 0,7-2 0,-10 4 0,3 2 0,-12 5 0,-1-3 0,-1 1 0,0-1 0,0 1 0,2 2 0,1-2 0,1 0 0,0-1 0,-4 0 0,0 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1T02:31:33.733"/>
    </inkml:context>
    <inkml:brush xml:id="br0">
      <inkml:brushProperty name="width" value="0.05" units="cm"/>
      <inkml:brushProperty name="height" value="0.05" units="cm"/>
      <inkml:brushProperty name="color" value="#E71224"/>
    </inkml:brush>
  </inkml:definitions>
  <inkml:trace contextRef="#ctx0" brushRef="#br0">1 2520 24575,'0'-9'0,"0"1"0,0 2 0,0 0 0,3 0 0,-3 0 0,6-1 0,-6 1 0,3 0 0,0 3 0,-3-3 0,3 3 0,0-1 0,-2-1 0,4 4 0,-4-5 0,4 3 0,-4-3 0,1 0 0,1 2 0,-2-2 0,4 3 0,-1-1 0,-1-1 0,3 1 0,-5-2 0,4 0 0,-4 0 0,4 0 0,-4 0 0,5-1 0,-6 1 0,6 0 0,-3 0 0,0 0 0,3 0 0,-3-1 0,3 1 0,-3 0 0,3 0 0,-3-1 0,3 1 0,1 0 0,-1 0 0,0-1 0,-3 1 0,3 0 0,-3-1 0,4 1 0,-4 0 0,3 2 0,-3-2 0,3 3 0,1-3 0,-4-1 0,3 1 0,-3 2 0,1-1 0,1 1 0,-1-2 0,-1 0 0,3 2 0,-3-1 0,0 1 0,3 1 0,-3-3 0,1 2 0,1 1 0,-4-3 0,5 6 0,-3-6 0,3 5 0,-2-4 0,1 4 0,-4-5 0,4 3 0,-2-3 0,4-1 0,-1 1 0,0 0 0,0 0 0,0 0 0,0 0 0,0-1 0,-3 1 0,3 0 0,-3 0 0,3-1 0,1 1 0,-1 0 0,0-1 0,0 1 0,1 0 0,-1-1 0,0 1 0,0 0 0,1-4 0,-1 3 0,1-6 0,3 2 0,0-3 0,4 4 0,0-3 0,0 2 0,-1-3 0,1 0 0,0 0 0,0 0 0,-3 0 0,2 0 0,-3 4 0,1-4 0,2 4 0,-2-4 0,0 0 0,2 0 0,-3 3 0,1-2 0,2 2 0,-5-3 0,5 4 0,-6-3 0,3 5 0,-3-5 0,-1 6 0,4-9 0,-4 11 0,4-7 0,-7 9 0,3-4 0,-3 1 0,3 0 0,-2-1 0,1 1 0,-1-4 0,3 3 0,-1-6 0,1 6 0,3-6 0,1-2 0,6 0 0,-1-7 0,6 6 0,-6-2 0,6-1 0,-2-1 0,0 0 0,3 0 0,-9 6 0,4 0 0,-4 0 0,0 0 0,-1 3 0,-2-2 0,2 6 0,1-9 0,-3 7 0,1-3 0,-5 2 0,-1 3 0,4-3 0,-3 4 0,2-1 0,-2-3 0,-1 3 0,4-3 0,-3 4 0,3-1 0,-1 1 0,-1-1 0,1-3 0,1 3 0,-3-3 0,3 0 0,0 3 0,1-4 0,-1 1 0,0 3 0,0-3 0,-3 4 0,3-1 0,-4-3 0,4 3 0,-3-3 0,3 3 0,-4 1 0,0 0 0,3 0 0,-2-1 0,2 1 0,-5 0 0,1-1 0,-1 1 0,2 0 0,0-1 0,0 1 0,1 0 0,-1-4 0,0 3 0,4-3 0,-2 0 0,5 2 0,-6-5 0,3 6 0,0-3 0,-3 0 0,6 2 0,-2-5 0,3 2 0,-1 1 0,1-4 0,0 4 0,0-4 0,0 0 0,-4 3 0,3-2 0,-3 3 0,7-10 0,-2 4 0,-1-4 0,-4 6 0,-1 4 0,-1-4 0,2 7 0,-3-6 0,-1 6 0,1-6 0,-1 6 0,1-3 0,-1 0 0,-2 3 0,2-6 0,-3 6 0,4-3 0,-4 0 0,3 0 0,-2-1 0,3-2 0,-1 3 0,1-1 0,0-6 0,0 6 0,3-7 0,0 4 0,4 0 0,-3-4 0,2 3 0,-2-2 0,3 3 0,3-3 0,-2 2 0,1-2 0,-2 3 0,0 0 0,4 0 0,-3 0 0,2-1 0,1 4 0,-3-2 0,3 2 0,-8 0 0,3 1 0,-3 1 0,1 1 0,2-2 0,-6 4 0,2-1 0,-2-3 0,-1 3 0,1-2 0,-1 5 0,0-2 0,1 3 0,-1-3 0,0 2 0,0-1 0,0 1 0,1 1 0,-1-3 0,-3 2 0,3 1 0,-3-6 0,3 8 0,-2-7 0,1 7 0,-4-5 0,1 3 0,1 0 0,-2-3 0,1 6 0,-2-3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07:01:23.018"/>
    </inkml:context>
    <inkml:brush xml:id="br0">
      <inkml:brushProperty name="width" value="0.05" units="cm"/>
      <inkml:brushProperty name="height" value="0.05" units="cm"/>
      <inkml:brushProperty name="color" value="#E71224"/>
    </inkml:brush>
  </inkml:definitions>
  <inkml:trace contextRef="#ctx0" brushRef="#br0">1 1024 24575,'0'-3'0,"0"-1"0,0 2 0,0 0 0,1-1 0,-1 1 0,3-1 0,-3 0 0,1 1 0,1 1 0,-2-2 0,1 2 0,0-1 0,0 0 0,1 2 0,-2-2 0,3 0 0,-3 0 0,1-1 0,0 2 0,0-2 0,1 2 0,0 0 0,-1-1 0,2 0 0,-3-1 0,2 1 0,-1 0 0,1-1 0,-2 1 0,3-1 0,-3 0 0,3 1 0,-2 0 0,0-1 0,2 1 0,-2-1 0,2 0 0,-2 1 0,2-1 0,-2 1 0,2-1 0,0 1 0,0-1 0,0 0 0,-2 1 0,1 0 0,0-1 0,1 0 0,-2 1 0,2 0 0,-2 0 0,2 1 0,0-2 0,-2 0 0,2 1 0,-2 0 0,1 0 0,0 1 0,0-2 0,-1 1 0,2 0 0,-2 0 0,1 0 0,0 1 0,0-1 0,0 0 0,0 1 0,-2-2 0,3 3 0,-2-2 0,2 2 0,-1-2 0,0 1 0,-2-1 0,2 1 0,0-2 0,1 0 0,0 1 0,-1-1 0,1 1 0,0-1 0,-1 1 0,1-1 0,-2 1 0,2-1 0,-2 1 0,2-1 0,0 1 0,0-1 0,-1 0 0,1 1 0,0-1 0,0 1 0,-1-1 0,1 1 0,0-2 0,0 1 0,0-2 0,1 0 0,1-1 0,1 2 0,0-1 0,0 1 0,0-2 0,0 0 0,1 0 0,-1 1 0,-1-1 0,0 0 0,0 2 0,0-1 0,0 1 0,0-2 0,0 0 0,1 1 0,-2 0 0,1 0 0,1 0 0,-2 0 0,1 1 0,-2-2 0,2 3 0,-2-2 0,0 2 0,1-4 0,-1 5 0,1-3 0,-2 4 0,0-2 0,-1 1 0,2 0 0,-1-1 0,0 0 0,0-1 0,1 1 0,0-2 0,0 2 0,1-2 0,1-1 0,3 0 0,-1-3 0,2 2 0,-1 0 0,1-1 0,0 0 0,0 0 0,1 0 0,-4 2 0,2 0 0,-1 1 0,-1-1 0,0 2 0,-2-2 0,2 3 0,0-3 0,-1 2 0,1-1 0,-3 1 0,-1 2 0,3-3 0,-2 3 0,1-1 0,-1-1 0,0 1 0,1-1 0,-1 2 0,2-1 0,-1 0 0,-1 1 0,1-2 0,1 1 0,-2-1 0,1 0 0,1 1 0,-1-2 0,1 1 0,-1 1 0,1-1 0,-2 2 0,1-1 0,-1-1 0,1 1 0,0-1 0,0 1 0,-1 1 0,-1-1 0,2 1 0,-1-1 0,1 1 0,-2-1 0,0 0 0,0 1 0,1-1 0,-1 1 0,1-1 0,0 1 0,0-2 0,0 1 0,1-1 0,-1 0 0,3 0 0,-3-1 0,2 2 0,-1-1 0,-1 0 0,3 1 0,-1-2 0,1 0 0,0 1 0,0-2 0,0 2 0,1-1 0,-1-1 0,-2 1 0,2 0 0,-2 1 0,4-4 0,-1 1 0,-1-1 0,-2 3 0,0 1 0,0-2 0,0 3 0,-1-2 0,0 2 0,0-2 0,0 2 0,0-1 0,-1 0 0,0 1 0,1-2 0,-2 2 0,2-1 0,-1 0 0,0 0 0,0-1 0,1 0 0,0 1 0,0-1 0,0-2 0,0 3 0,2-3 0,-1 1 0,2 0 0,-1-1 0,1 1 0,-1-1 0,1 1 0,2-1 0,-2 1 0,1-1 0,-1 2 0,1-1 0,1 0 0,-2 0 0,2 0 0,0 2 0,-2-1 0,2 0 0,-3 1 0,1 0 0,-2 0 0,1 1 0,1-1 0,-3 1 0,1 0 0,-1-1 0,0 1 0,0 0 0,-1 1 0,1 0 0,0 0 0,0 0 0,-1 0 0,1 0 0,0 1 0,0 0 0,-1-2 0,0 1 0,0 1 0,0-2 0,0 2 0,0-2 0,0 3 0,-1-3 0,0 2 0,0 0 0,0-2 0,-1 3 0,0-1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07:09:41.815"/>
    </inkml:context>
    <inkml:brush xml:id="br0">
      <inkml:brushProperty name="width" value="0.05" units="cm"/>
      <inkml:brushProperty name="height" value="0.05" units="cm"/>
      <inkml:brushProperty name="color" value="#E71224"/>
    </inkml:brush>
  </inkml:definitions>
  <inkml:trace contextRef="#ctx0" brushRef="#br0">1 1024 24575,'0'-3'0,"0"-1"0,0 2 0,0 0 0,1-1 0,-1 1 0,3-1 0,-3 0 0,1 1 0,1 1 0,-2-2 0,1 2 0,0-1 0,0 0 0,1 2 0,-2-2 0,3 0 0,-3 0 0,1-1 0,0 2 0,0-2 0,1 2 0,0 0 0,-1-1 0,2 0 0,-3-1 0,2 1 0,-1 0 0,1-1 0,-2 1 0,3-1 0,-3 0 0,3 1 0,-2 0 0,0-1 0,2 1 0,-2-1 0,2 0 0,-2 1 0,2-1 0,-2 1 0,2-1 0,0 1 0,0-1 0,0 0 0,-2 1 0,1 0 0,0-1 0,1 0 0,-2 1 0,2 0 0,-2 0 0,2 1 0,0-2 0,-2 0 0,2 1 0,-2 0 0,1 0 0,0 1 0,0-2 0,-1 1 0,2 0 0,-2 0 0,1 0 0,0 1 0,0-1 0,0 0 0,0 1 0,-2-2 0,3 3 0,-2-2 0,2 2 0,-1-2 0,0 1 0,-2-1 0,2 1 0,0-2 0,1 0 0,0 1 0,-1-1 0,1 1 0,0-1 0,-1 1 0,1-1 0,-2 1 0,2-1 0,-2 1 0,2-1 0,0 1 0,0-1 0,-1 0 0,1 1 0,0-1 0,0 1 0,-1-1 0,1 1 0,0-2 0,0 1 0,0-2 0,1 0 0,1-1 0,1 2 0,0-1 0,0 1 0,0-2 0,0 0 0,1 0 0,-1 1 0,-1-1 0,0 0 0,0 2 0,0-1 0,0 1 0,0-2 0,0 0 0,1 1 0,-2 0 0,1 0 0,1 0 0,-2 0 0,1 1 0,-2-2 0,2 3 0,-2-2 0,0 2 0,1-4 0,-1 5 0,1-3 0,-2 4 0,0-2 0,-1 1 0,2 0 0,-1-1 0,0 0 0,0-1 0,1 1 0,0-2 0,0 2 0,1-2 0,1-1 0,3 0 0,-1-3 0,2 2 0,-1 0 0,1-1 0,0 0 0,0 0 0,1 0 0,-4 2 0,2 0 0,-1 1 0,-1-1 0,0 2 0,-2-2 0,2 3 0,0-3 0,-1 2 0,1-1 0,-3 1 0,-1 2 0,3-3 0,-2 3 0,1-1 0,-1-1 0,0 1 0,1-1 0,-1 2 0,2-1 0,-1 0 0,-1 1 0,1-2 0,1 1 0,-2-1 0,1 0 0,1 1 0,-1-2 0,1 1 0,-1 1 0,1-1 0,-2 2 0,1-1 0,-1-1 0,1 1 0,0-1 0,0 1 0,-1 1 0,-1-1 0,2 1 0,-1-1 0,1 1 0,-2-1 0,0 0 0,0 1 0,1-1 0,-1 1 0,1-1 0,0 1 0,0-2 0,0 1 0,1-1 0,-1 0 0,3 0 0,-3-1 0,2 2 0,-1-1 0,-1 0 0,3 1 0,-1-2 0,1 0 0,0 1 0,0-2 0,0 2 0,1-1 0,-1-1 0,-2 1 0,2 0 0,-2 1 0,4-4 0,-1 1 0,-1-1 0,-2 3 0,0 1 0,0-2 0,0 3 0,-1-2 0,0 2 0,0-2 0,0 2 0,0-1 0,-1 0 0,0 1 0,1-2 0,-2 2 0,2-1 0,-1 0 0,0 0 0,0-1 0,1 0 0,0 1 0,0-1 0,0-2 0,0 3 0,2-3 0,-1 1 0,2 0 0,-1-1 0,1 1 0,-1-1 0,1 1 0,2-1 0,-2 1 0,1-1 0,-1 2 0,1-1 0,1 0 0,-2 0 0,2 0 0,0 2 0,-2-1 0,2 0 0,-3 1 0,1 0 0,-2 0 0,1 1 0,1-1 0,-3 1 0,1 0 0,-1-1 0,0 1 0,0 0 0,-1 1 0,1 0 0,0 0 0,0 0 0,-1 0 0,1 0 0,0 1 0,0 0 0,-1-2 0,0 1 0,0 1 0,0-2 0,0 2 0,0-2 0,0 3 0,-1-3 0,0 2 0,0 0 0,0-2 0,-1 3 0,0-1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1T02:30:38.455"/>
    </inkml:context>
    <inkml:brush xml:id="br0">
      <inkml:brushProperty name="width" value="0.05" units="cm"/>
      <inkml:brushProperty name="height" value="0.05" units="cm"/>
      <inkml:brushProperty name="color" value="#E71224"/>
    </inkml:brush>
  </inkml:definitions>
  <inkml:trace contextRef="#ctx0" brushRef="#br0">442 6 24575,'-6'-3'0,"-4"0"0,3 3 0,-2 0 0,-1 0 0,-1 0 0,-9 6 0,8-2 0,-6 9 0,10-9 0,-3 7 0,4-10 0,-3 8 0,4-6 0,0 3 0,-1-2 0,1 1 0,3-1 0,-3 2 0,2 0 0,-2 1 0,3-1 0,-3-3 0,2 3 0,1-3 0,-3 3 0,3 1 0,-4-1 0,1 0 0,3 0 0,-3 1 0,2-1 0,-2 0 0,3 0 0,-3 1 0,5-1 0,-4 0 0,1-3 0,1 3 0,-3-3 0,5 4 0,-4-4 0,4 3 0,-2-3 0,0 3 0,3 1 0,-6-4 0,5 3 0,-2-3 0,1 1 0,1 1 0,-2-1 0,0 2 0,3 0 0,-6 0 0,6 0 0,-3 0 0,0 1 0,2-1 0,-4 0 0,4 0 0,-5 1 0,6-1 0,-6 3 0,2 2 0,0-1 0,-2 3 0,2-2 0,-3-1 0,0 3 0,4-2 0,-4 2 0,4-2 0,-1 2 0,-2-6 0,3 6 0,-1-6 0,-2 6 0,5-3 0,-5 1 0,5 2 0,-4-6 0,1 6 0,0-6 0,1 6 0,0-6 0,3 6 0,-3-6 0,0 2 0,2 1 0,-1-3 0,2 6 0,-3-6 0,2 6 0,-2-6 0,3 6 0,0-2 0,0 8 0,0-3 0,0 4 0,0-7 0,0 5 0,0-3 0,0 7 0,0-8 0,0 8 0,0-7 0,0 7 0,0-8 0,0 4 0,0-4 0,0 0 0,0-1 0,0 1 0,0 0 0,0-4 0,0 3 0,0-5 0,0 1 0,0 1 0,0-3 0,0 2 0,0-2 0,0-1 0,3 0 0,-2 0 0,4 0 0,-1-2 0,-1 1 0,2-4 0,-4 5 0,4-6 0,-1 3 0,2 0 0,0-3 0,0 3 0,0-3 0,0 0 0,0 0 0,0 0 0,0 0 0,0 0 0,1 0 0,-1 0 0,0 0 0,0 0 0,0 0 0,0 0 0,1 0 0,-1 0 0,0 0 0,0 0 0,1 3 0,-1-2 0,0 4 0,0-4 0,4 5 0,-3-6 0,3 6 0,-1-2 0,-2 2 0,6 1 0,-2 0 0,-1-1 0,3 1 0,-3 0 0,1-1 0,2-2 0,-6 2 0,2-3 0,-2 3 0,-1 0 0,0-2 0,0 1 0,1-4 0,-1 2 0,-3 0 0,3-3 0,-3 3 0,1 0 0,1-3 0,-2 3 0,0 0 0,-1 0 0,-2 3 0,0-3 0,0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1T02:30:40.787"/>
    </inkml:context>
    <inkml:brush xml:id="br0">
      <inkml:brushProperty name="width" value="0.05" units="cm"/>
      <inkml:brushProperty name="height" value="0.05" units="cm"/>
      <inkml:brushProperty name="color" value="#E71224"/>
    </inkml:brush>
  </inkml:definitions>
  <inkml:trace contextRef="#ctx0" brushRef="#br0">74 1 24575,'0'5'0,"0"1"0,0 0 0,3-3 0,-2 3 0,4-6 0,-4 6 0,5-3 0,-6 3 0,6-2 0,-3 1 0,3-5 0,-3 6 0,2-6 0,-2 6 0,1-3 0,1 0 0,-2 3 0,4-3 0,-1 3 0,0 0 0,0 0 0,0 0 0,0 0 0,0 0 0,0 0 0,0 1 0,0-1 0,1 0 0,-1 0 0,0 1 0,0-1 0,1-3 0,-4 3 0,2-3 0,-4 3 0,2 0 0,-3-1 0,0 1 0,0 0 0,0-1 0,-3 1 0,0-3 0,-3 0 0,2 0 0,-5-3 0,5 3 0,-6 0 0,4-3 0,-1 3 0,1-3 0,0 0 0,-1 0 0,1 3 0,0-2 0,-1 1 0,-2-2 0,2 0 0,-3 0 0,4 0 0,0 0 0,-1 0 0,1 0 0,0 0 0,0 0 0,-1 0 0,1 0 0,0 0 0,0 0 0,0 0 0,0 0 0,0 3 0,0-2 0,2 4 0,-1-5 0,4 6 0,-4-6 0,4 6 0,-2-3 0,3 3 0,-3-3 0,0-1 0,0-2 0,0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1T10:58:45.630"/>
    </inkml:context>
    <inkml:brush xml:id="br0">
      <inkml:brushProperty name="width" value="0.1" units="cm"/>
      <inkml:brushProperty name="height" value="0.1" units="cm"/>
      <inkml:brushProperty name="color" value="#E71224"/>
    </inkml:brush>
  </inkml:definitions>
  <inkml:trace contextRef="#ctx0" brushRef="#br0">1 1767 24575,'23'-10'0,"14"-14"0,27-20 0,-22 13 0,3-2 0,5-4 0,1-1 0,2-2 0,0 0 0,-5 3 0,-2 1 0,-5 4 0,-2 2 0,27-17 0,-13 14 0,-3 7 0,-7 7 0,-2 1 0,4-3 0,7-2 0,8-5 0,6-5 0,4-2 0,-4 0 0,-5 2 0,-6 1 0,-7 3 0,-3 1 0,-5 3 0,-5 1 0,-6 3 0,-4 6 0,-2 2 0,-9 7 0,1-2 0,-2-4 0,20-14 0,20-13 0,23-16 0,-32 26 0,0 1 0,39-25 0,-9 6 0,-17 15 0,-11 6 0,-7 4 0,-2 1 0,1-5 0,9-2 0,4-3 0,1 0 0,-6 3 0,-6 2 0,-18 14 0,-3 0 0,-14 9 0,2-2 0,3-1 0,10-5 0,12-6 0,11-4 0,4-4 0,-3 4 0,-10 6 0,-11 6 0,-10 7 0,-6 2 0,-2 0 0,0 0 0,0 0 0,0 0 0,2 0 0,1 0 0,0 0 0,-1 0 0,-1-2 0,3-1 0,4-3 0,5-3 0,7-2 0,-10 4 0,3 2 0,-12 5 0,-1-3 0,-1 1 0,0-1 0,0 1 0,2 2 0,1-2 0,1 0 0,0-1 0,-4 0 0,0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6:52:44.380"/>
    </inkml:context>
    <inkml:brush xml:id="br0">
      <inkml:brushProperty name="width" value="0.1" units="cm"/>
      <inkml:brushProperty name="height" value="0.1" units="cm"/>
      <inkml:brushProperty name="color" value="#E71224"/>
    </inkml:brush>
  </inkml:definitions>
  <inkml:trace contextRef="#ctx0" brushRef="#br0">14 1 24575,'23'0'0,"9"0"0,12 0 0,-15 0 0,11 0 0,-19 0 0,9 0 0,2 0 0,-7 2 0,0 1 0,2 5 0,-11-4 0,3 3 0,-8 1 0,-2-1 0,1 5 0,-7-5 0,-1 1 0,-2-1 0,0 1 0,0 3 0,0 2 0,0 4 0,0 2 0,-3 2 0,-3 1 0,-6 0 0,-5 0 0,-3 3 0,-2 1 0,-1 0 0,1-1 0,-3-3 0,-2 0 0,-2 1 0,-3 0 0,3-3 0,-1-4 0,1-4 0,1-5 0,9 0 0,1-2 0,10 0 0,0 2 0,4-2 0,4-2 0,7-7 0,9-9 0,3-3 0,6-1 0,1 1 0,0 4 0,6 3 0,0 4 0,3 4 0,3 1 0,1 0 0,1 5 0,-2 7 0,-5 6 0,-2 4 0,-2 1 0,-3-3 0,-2-1 0,-7 4 0,-4-9 0,-5 7 0,-5-10 0,-1 4 0,-2 1 0,0 1 0,0-1 0,0 2 0,0 1 0,0 1 0,-3 2 0,-4 0 0,-4 0 0,-6 0 0,-2 0 0,-4 0 0,-2 1 0,-4-4 0,-2 1 0,0-1 0,0-2 0,0 1 0,1-5 0,1-2 0,3-3 0,3-4 0,1-1 0,2-3 0,1 0 0,3 0 0,2 0 0,1 0 0,0 0 0,1 0 0,2 0 0,2 0 0,4 0 0,2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03:25:31.834"/>
    </inkml:context>
    <inkml:brush xml:id="br0">
      <inkml:brushProperty name="width" value="0.1" units="cm"/>
      <inkml:brushProperty name="height" value="0.1" units="cm"/>
      <inkml:brushProperty name="color" value="#E71224"/>
    </inkml:brush>
  </inkml:definitions>
  <inkml:trace contextRef="#ctx0" brushRef="#br0">317 228 24575,'0'19'0,"-6"9"0,-6 6 0,-7 5 0,-7 3 0,-2 0 0,-2 4 0,-1-1 0,2-2 0,3-5 0,3-2 0,3 0 0,2-1 0,2 1 0,4-2 0,2-2 0,4-5 0,3-2 0,2-5 0,1 1 0,0-7 0,0 4 0,3 1 0,9 13 0,9 10 0,10 12 0,7 7 0,2 4 0,2-3 0,-3-9 0,-3-10 0,-2-9 0,-3-8 0,-3-5 0,1-6 0,0-2 0,2-2 0,4 2 0,3 1 0,4 0 0,3 0 0,3-3 0,1-5 0,0-3 0,-1-2 0,1-1 0,-3 0 0,0-5 0,-4-7 0,0-6 0,6-6 0,2-3 0,6-1 0,0 0 0,-3 1 0,-4 2 0,-6 1 0,-7 3 0,-8 2 0,-3 0 0,-5 2 0,-4-2 0,-2 0 0,-1-1 0,1-2 0,0-3 0,2-5 0,0-5 0,1-5 0,0-2 0,-2-4 0,-3 0 0,-6-6 0,-4-5 0,-2-5 0,0-7 0,-3-4 0,-5-1 0,-6 2 0,-7 5 0,-2 7 0,-1 5 0,3 5 0,0 6 0,1 4 0,0 6 0,1 6 0,-2 2 0,-3 8 0,-7 5 0,-5 7 0,-2 4 0,-7 2 0,-7 0 0,-10 0 0,-13 0 0,-10 0 0,-5 0 0,1-2 0,4-1 0,7-4 0,9 1 0,10 2 0,12 1 0,7 3 0,8 0 0,3 2 0,4 3 0,3 4 0,0 2 0,2 2 0,1 2 0,1 0 0,4-1 0,1 0 0,5-1 0,4 1 0,1-4 0,3 2 0,0-7 0,0 0 0,0-3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03:25:37.002"/>
    </inkml:context>
    <inkml:brush xml:id="br0">
      <inkml:brushProperty name="width" value="0.1" units="cm"/>
      <inkml:brushProperty name="height" value="0.1" units="cm"/>
      <inkml:brushProperty name="color" value="#E71224"/>
    </inkml:brush>
  </inkml:definitions>
  <inkml:trace contextRef="#ctx0" brushRef="#br0">541 167 24575,'-29'0'0,"-13"0"0,16 0 0,-11 6 0,22 5 0,-2 7 0,4 4 0,1 1 0,-1 2 0,-1 1 0,-3-1 0,-2-1 0,-1-2 0,-3-1 0,1-2 0,2-5 0,3-4 0,-1 0 0,8-4 0,-3 6 0,6-1 0,-2 4 0,-1 2 0,0 6 0,-1 6 0,-3 8 0,-1 7 0,-2 7 0,-2 3 0,5-1 0,3-3 0,6-5 0,4-3 0,1-3 0,0 2 0,0 1 0,2 4 0,6 1 0,9 2 0,9-2 0,7-2 0,3-2 0,0-6 0,0-5 0,0-5 0,0-6 0,0-6 0,-1-6 0,0-6 0,0-3 0,-2 0 0,1 0 0,2 3 0,3 0 0,6 1 0,1 1 0,-1-2 0,-5 1 0,-6-2 0,-5-2 0,-1 0 0,0 0 0,1 0 0,0-6 0,0-3 0,3-7 0,0-3 0,2 1 0,2-1 0,-1 1 0,-2 2 0,0 2 0,-5 0 0,-2 0 0,-3 0 0,-4 1 0,-1 0 0,-3-1 0,-1 0 0,-1-3 0,0-5 0,0-1 0,1-3 0,-2 0 0,0 4 0,-3-5 0,-4-3 0,-2-11 0,-3-13 0,0-17 0,-2-13 0,-11-10 0,2 45 0,-4 0 0,-22-41 0,-4 12 0,6 12 0,4 15 0,3 7 0,0 5 0,5 5 0,2 6 0,2 3 0,0 3 0,-3 2 0,-3 1 0,-1-1 0,0 1 0,1-1 0,4 1 0,-1 3 0,-5 4 0,11 4 0,-6 6 0,8 2 0,-10 0 0,8 0 0,-11 0 0,19 3 0,-12 5 0,7 5 0,-4 4 0,-1-1 0,1 0 0,0 2 0,1 2 0,0 0 0,2-1 0,3 0 0,-1-1 0,1-2 0,1-1 0,-2-4 0,2-2 0,1-1 0,-3-2 0,5-3 0,-1-2 0,5-8 0,1 3 0,2-2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BA5AC4-4BF2-C142-A350-749F6F1AC1AF}" type="datetimeFigureOut">
              <a:rPr kumimoji="1" lang="zh-CN" altLang="en-US" smtClean="0"/>
              <a:t>2025/5/15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F14D8-D44C-9240-8F79-18C612D6FCE8}" type="slidenum">
              <a:rPr kumimoji="1" lang="zh-CN" altLang="en-US" smtClean="0"/>
              <a:t>‹#›</a:t>
            </a:fld>
            <a:endParaRPr kumimoji="1" lang="zh-CN" altLang="en-US"/>
          </a:p>
        </p:txBody>
      </p:sp>
    </p:spTree>
    <p:extLst>
      <p:ext uri="{BB962C8B-B14F-4D97-AF65-F5344CB8AC3E}">
        <p14:creationId xmlns:p14="http://schemas.microsoft.com/office/powerpoint/2010/main" val="5439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C00000"/>
                </a:solidFill>
              </a:rPr>
              <a:t>在第一讲重点讲了搜索技术是人工智能最基本的技术，这一讲开始用三讲详细讲解各种搜索技术</a:t>
            </a:r>
            <a:endParaRPr lang="en-US" altLang="zh-CN" sz="1200"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C00000"/>
                </a:solidFill>
              </a:rPr>
              <a:t>基本逻辑：把问题用一个统一的模型建模并表示，之后就可以用通用的搜索技术进行求解。</a:t>
            </a:r>
            <a:endParaRPr lang="en-US" altLang="zh-CN" sz="1200"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C00000"/>
                </a:solidFill>
              </a:rPr>
              <a:t>所谓无信息就是不使用任务与具体问题相关的信息进行搜索，是完全通用的技术</a:t>
            </a:r>
            <a:endParaRPr lang="en-US" altLang="zh-CN" sz="1200"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C00000"/>
                </a:solidFill>
              </a:rPr>
              <a:t>所谓有信息就是使用与任务相关的信息，减少搜索分支，加速搜索的一个中方法。</a:t>
            </a:r>
            <a:endParaRPr lang="en-US" altLang="zh-CN" sz="1200"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C00000"/>
              </a:solidFill>
            </a:endParaRPr>
          </a:p>
          <a:p>
            <a:endParaRPr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2</a:t>
            </a:fld>
            <a:endParaRPr kumimoji="1" lang="zh-CN" altLang="en-US"/>
          </a:p>
        </p:txBody>
      </p:sp>
    </p:spTree>
    <p:extLst>
      <p:ext uri="{BB962C8B-B14F-4D97-AF65-F5344CB8AC3E}">
        <p14:creationId xmlns:p14="http://schemas.microsoft.com/office/powerpoint/2010/main" val="4021529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KaiTi" panose="02010609060101010101" pitchFamily="49" charset="-122"/>
                <a:ea typeface="KaiTi" panose="02010609060101010101" pitchFamily="49" charset="-122"/>
              </a:rPr>
              <a:t>寻找从</a:t>
            </a:r>
            <a:r>
              <a:rPr lang="en-US" altLang="zh-CN" sz="1200" dirty="0">
                <a:latin typeface="KaiTi" panose="02010609060101010101" pitchFamily="49" charset="-122"/>
                <a:ea typeface="KaiTi" panose="02010609060101010101" pitchFamily="49" charset="-122"/>
              </a:rPr>
              <a:t>Arad </a:t>
            </a:r>
            <a:r>
              <a:rPr lang="zh-CN" altLang="en-US" sz="1200" dirty="0">
                <a:latin typeface="KaiTi" panose="02010609060101010101" pitchFamily="49" charset="-122"/>
                <a:ea typeface="KaiTi" panose="02010609060101010101" pitchFamily="49" charset="-122"/>
              </a:rPr>
              <a:t>到</a:t>
            </a:r>
            <a:r>
              <a:rPr lang="en-US" altLang="zh-CN" sz="1200" dirty="0">
                <a:latin typeface="KaiTi" panose="02010609060101010101" pitchFamily="49" charset="-122"/>
                <a:ea typeface="KaiTi" panose="02010609060101010101" pitchFamily="49" charset="-122"/>
              </a:rPr>
              <a:t> Bucharest</a:t>
            </a:r>
            <a:r>
              <a:rPr lang="zh-CN" altLang="en-US" sz="1200" dirty="0">
                <a:latin typeface="KaiTi" panose="02010609060101010101" pitchFamily="49" charset="-122"/>
                <a:ea typeface="KaiTi" panose="02010609060101010101" pitchFamily="49" charset="-122"/>
              </a:rPr>
              <a:t>的路径的搜索树局部。</a:t>
            </a:r>
            <a:endParaRPr lang="en-US" altLang="zh-CN" sz="1200" dirty="0">
              <a:latin typeface="KaiTi" panose="02010609060101010101" pitchFamily="49" charset="-122"/>
              <a:ea typeface="KaiTi"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KaiTi" panose="02010609060101010101" pitchFamily="49" charset="-122"/>
              <a:ea typeface="KaiTi"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KaiTi" panose="02010609060101010101" pitchFamily="49" charset="-122"/>
                <a:ea typeface="KaiTi" panose="02010609060101010101" pitchFamily="49" charset="-122"/>
              </a:rPr>
              <a:t>从</a:t>
            </a:r>
            <a:r>
              <a:rPr lang="en-US" altLang="zh-CN" sz="1200" dirty="0">
                <a:latin typeface="KaiTi" panose="02010609060101010101" pitchFamily="49" charset="-122"/>
                <a:ea typeface="KaiTi" panose="02010609060101010101" pitchFamily="49" charset="-122"/>
              </a:rPr>
              <a:t>Arad</a:t>
            </a:r>
            <a:r>
              <a:rPr lang="zh-CN" altLang="en-US" sz="1200" dirty="0">
                <a:latin typeface="KaiTi" panose="02010609060101010101" pitchFamily="49" charset="-122"/>
                <a:ea typeface="KaiTi" panose="02010609060101010101" pitchFamily="49" charset="-122"/>
              </a:rPr>
              <a:t>出发有</a:t>
            </a:r>
            <a:r>
              <a:rPr lang="en-US" altLang="zh-CN" sz="1200" dirty="0">
                <a:latin typeface="KaiTi" panose="02010609060101010101" pitchFamily="49" charset="-122"/>
                <a:ea typeface="KaiTi" panose="02010609060101010101" pitchFamily="49" charset="-122"/>
              </a:rPr>
              <a:t>3</a:t>
            </a:r>
            <a:r>
              <a:rPr lang="zh-CN" altLang="en-US" sz="1200" dirty="0">
                <a:latin typeface="KaiTi" panose="02010609060101010101" pitchFamily="49" charset="-122"/>
                <a:ea typeface="KaiTi" panose="02010609060101010101" pitchFamily="49" charset="-122"/>
              </a:rPr>
              <a:t>条路，所有根节点</a:t>
            </a:r>
            <a:r>
              <a:rPr lang="en-US" altLang="zh-CN" sz="1200" dirty="0">
                <a:latin typeface="KaiTi" panose="02010609060101010101" pitchFamily="49" charset="-122"/>
                <a:ea typeface="KaiTi" panose="02010609060101010101" pitchFamily="49" charset="-122"/>
              </a:rPr>
              <a:t>3</a:t>
            </a:r>
            <a:r>
              <a:rPr lang="zh-CN" altLang="en-US" sz="1200" dirty="0">
                <a:latin typeface="KaiTi" panose="02010609060101010101" pitchFamily="49" charset="-122"/>
                <a:ea typeface="KaiTi" panose="02010609060101010101" pitchFamily="49" charset="-122"/>
              </a:rPr>
              <a:t>个儿子，</a:t>
            </a:r>
            <a:r>
              <a:rPr lang="en-US" altLang="zh-CN" sz="1200" dirty="0">
                <a:latin typeface="KaiTi" panose="02010609060101010101" pitchFamily="49" charset="-122"/>
                <a:ea typeface="KaiTi" panose="02010609060101010101" pitchFamily="49" charset="-122"/>
              </a:rPr>
              <a:t> </a:t>
            </a:r>
            <a:r>
              <a:rPr lang="zh-CN" altLang="en-US" sz="1200" dirty="0">
                <a:latin typeface="KaiTi" panose="02010609060101010101" pitchFamily="49" charset="-122"/>
                <a:ea typeface="KaiTi" panose="02010609060101010101" pitchFamily="49" charset="-122"/>
              </a:rPr>
              <a:t>第一个儿子是</a:t>
            </a:r>
            <a:r>
              <a:rPr lang="en-US" altLang="zh-CN" sz="1200" dirty="0">
                <a:latin typeface="KaiTi" panose="02010609060101010101" pitchFamily="49" charset="-122"/>
                <a:ea typeface="KaiTi" panose="02010609060101010101" pitchFamily="49" charset="-122"/>
              </a:rPr>
              <a:t>S</a:t>
            </a:r>
            <a:r>
              <a:rPr lang="zh-CN" altLang="en-US" sz="1200" dirty="0">
                <a:latin typeface="KaiTi" panose="02010609060101010101" pitchFamily="49" charset="-122"/>
                <a:ea typeface="KaiTi" panose="02010609060101010101" pitchFamily="49" charset="-122"/>
              </a:rPr>
              <a:t>，它有</a:t>
            </a:r>
            <a:r>
              <a:rPr lang="en-US" altLang="zh-CN" sz="1200" dirty="0">
                <a:latin typeface="KaiTi" panose="02010609060101010101" pitchFamily="49" charset="-122"/>
                <a:ea typeface="KaiTi" panose="02010609060101010101" pitchFamily="49" charset="-122"/>
              </a:rPr>
              <a:t>4</a:t>
            </a:r>
            <a:r>
              <a:rPr lang="zh-CN" altLang="en-US" sz="1200" dirty="0">
                <a:latin typeface="KaiTi" panose="02010609060101010101" pitchFamily="49" charset="-122"/>
                <a:ea typeface="KaiTi" panose="02010609060101010101" pitchFamily="49" charset="-122"/>
              </a:rPr>
              <a:t>条路，注意有一条路走回了</a:t>
            </a:r>
            <a:r>
              <a:rPr lang="en-US" altLang="zh-CN" sz="1200" dirty="0">
                <a:latin typeface="KaiTi" panose="02010609060101010101" pitchFamily="49" charset="-122"/>
                <a:ea typeface="KaiTi" panose="02010609060101010101" pitchFamily="49" charset="-122"/>
              </a:rPr>
              <a:t>Arad </a:t>
            </a:r>
            <a:r>
              <a:rPr lang="zh-CN" altLang="en-US" sz="1200" dirty="0">
                <a:latin typeface="KaiTi" panose="02010609060101010101" pitchFamily="49" charset="-122"/>
                <a:ea typeface="KaiTi" panose="02010609060101010101" pitchFamily="49" charset="-122"/>
              </a:rPr>
              <a:t>，如果我们之前记住了</a:t>
            </a:r>
            <a:r>
              <a:rPr lang="en-US" altLang="zh-CN" sz="1200" dirty="0">
                <a:latin typeface="KaiTi" panose="02010609060101010101" pitchFamily="49" charset="-122"/>
                <a:ea typeface="KaiTi" panose="02010609060101010101" pitchFamily="49" charset="-122"/>
              </a:rPr>
              <a:t>Arad</a:t>
            </a:r>
            <a:r>
              <a:rPr lang="zh-CN" altLang="en-US" sz="1200" dirty="0">
                <a:latin typeface="KaiTi" panose="02010609060101010101" pitchFamily="49" charset="-122"/>
                <a:ea typeface="KaiTi" panose="02010609060101010101" pitchFamily="49" charset="-122"/>
              </a:rPr>
              <a:t>，就可以不管它，如果我们没记住，这里就有一个死循环</a:t>
            </a:r>
            <a:endParaRPr lang="en-US" altLang="zh-CN" sz="1200" dirty="0">
              <a:latin typeface="KaiTi" panose="02010609060101010101" pitchFamily="49" charset="-122"/>
              <a:ea typeface="KaiTi"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KaiTi" panose="02010609060101010101" pitchFamily="49" charset="-122"/>
              <a:ea typeface="KaiTi" panose="02010609060101010101" pitchFamily="49" charset="-122"/>
            </a:endParaRPr>
          </a:p>
          <a:p>
            <a:r>
              <a:rPr kumimoji="1" lang="zh-CN" altLang="en-US" b="1" dirty="0">
                <a:solidFill>
                  <a:srgbClr val="931000"/>
                </a:solidFill>
                <a:latin typeface="KaiTi" panose="02010609060101010101" pitchFamily="49" charset="-122"/>
                <a:ea typeface="KaiTi" panose="02010609060101010101" pitchFamily="49" charset="-122"/>
              </a:rPr>
              <a:t>此时该展开哪个节点呢？不同的展开策略带来了不同的搜索算法，但是我们可以用一个通用的搜索框架把搜素过程表达出来。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KaiTi" panose="02010609060101010101" pitchFamily="49" charset="-122"/>
              <a:ea typeface="KaiTi"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KaiTi" panose="02010609060101010101" pitchFamily="49" charset="-122"/>
              <a:ea typeface="KaiTi" panose="02010609060101010101" pitchFamily="49" charset="-122"/>
            </a:endParaRPr>
          </a:p>
          <a:p>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15</a:t>
            </a:fld>
            <a:endParaRPr kumimoji="1" lang="zh-CN" altLang="en-US"/>
          </a:p>
        </p:txBody>
      </p:sp>
    </p:spTree>
    <p:extLst>
      <p:ext uri="{BB962C8B-B14F-4D97-AF65-F5344CB8AC3E}">
        <p14:creationId xmlns:p14="http://schemas.microsoft.com/office/powerpoint/2010/main" val="27162060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127</a:t>
            </a:fld>
            <a:endParaRPr kumimoji="1" lang="zh-CN" altLang="en-US"/>
          </a:p>
        </p:txBody>
      </p:sp>
    </p:spTree>
    <p:extLst>
      <p:ext uri="{BB962C8B-B14F-4D97-AF65-F5344CB8AC3E}">
        <p14:creationId xmlns:p14="http://schemas.microsoft.com/office/powerpoint/2010/main" val="25981642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GB" sz="1200" b="0" dirty="0">
                <a:latin typeface="KaiTi" panose="02010609060101010101" pitchFamily="49" charset="-122"/>
                <a:ea typeface="KaiTi" panose="02010609060101010101" pitchFamily="49" charset="-122"/>
              </a:rPr>
              <a:t>接下来</a:t>
            </a:r>
            <a:r>
              <a:rPr kumimoji="1" lang="zh-CN" altLang="en-US" sz="1200" b="0" dirty="0">
                <a:latin typeface="KaiTi" panose="02010609060101010101" pitchFamily="49" charset="-122"/>
                <a:ea typeface="KaiTi" panose="02010609060101010101" pitchFamily="49" charset="-122"/>
              </a:rPr>
              <a:t>，我们回顾一下各种对八皇后的建模方法。</a:t>
            </a:r>
            <a:endParaRPr kumimoji="1" lang="en-GB" altLang="zh-CN" sz="1200" b="0" dirty="0">
              <a:latin typeface="KaiTi" panose="02010609060101010101" pitchFamily="49" charset="-122"/>
              <a:ea typeface="KaiTi" panose="02010609060101010101" pitchFamily="49" charset="-122"/>
            </a:endParaRPr>
          </a:p>
          <a:p>
            <a:r>
              <a:rPr kumimoji="1" lang="zh-CN" altLang="en-US" sz="1200" b="0" dirty="0">
                <a:latin typeface="KaiTi" panose="02010609060101010101" pitchFamily="49" charset="-122"/>
                <a:ea typeface="KaiTi" panose="02010609060101010101" pitchFamily="49" charset="-122"/>
              </a:rPr>
              <a:t>因为我们知道，对于一个具体问题，我们可以有多种建模方法，不同的建模方法，求解难度是不同的。问题建模是解决问题最重要的一步，但是如何建模可以说是个艺术问题，需要创造力。只能通过多做来提高。</a:t>
            </a:r>
            <a:endParaRPr kumimoji="1" lang="en-GB" altLang="zh-CN" sz="1200" b="0" dirty="0">
              <a:latin typeface="KaiTi" panose="02010609060101010101" pitchFamily="49" charset="-122"/>
              <a:ea typeface="KaiTi" panose="02010609060101010101" pitchFamily="49" charset="-122"/>
            </a:endParaRPr>
          </a:p>
          <a:p>
            <a:endParaRPr kumimoji="1" lang="en-GB" altLang="zh-CN" sz="1200" b="0" dirty="0">
              <a:latin typeface="KaiTi" panose="02010609060101010101" pitchFamily="49" charset="-122"/>
              <a:ea typeface="KaiTi" panose="02010609060101010101" pitchFamily="49" charset="-122"/>
            </a:endParaRPr>
          </a:p>
          <a:p>
            <a:endParaRPr kumimoji="1" lang="en-GB" altLang="zh-CN" sz="1200" b="0" dirty="0">
              <a:latin typeface="KaiTi" panose="02010609060101010101" pitchFamily="49" charset="-122"/>
              <a:ea typeface="KaiTi" panose="02010609060101010101" pitchFamily="49" charset="-122"/>
            </a:endParaRPr>
          </a:p>
          <a:p>
            <a:r>
              <a:rPr kumimoji="1" lang="en-US" altLang="zh-CN" sz="1200" b="0" dirty="0">
                <a:latin typeface="KaiTi" panose="02010609060101010101" pitchFamily="49" charset="-122"/>
                <a:ea typeface="KaiTi" panose="02010609060101010101" pitchFamily="49" charset="-122"/>
              </a:rPr>
              <a:t>===</a:t>
            </a:r>
            <a:endParaRPr kumimoji="1" lang="en-GB" altLang="zh-CN" sz="1200" b="0" dirty="0">
              <a:latin typeface="KaiTi" panose="02010609060101010101" pitchFamily="49" charset="-122"/>
              <a:ea typeface="KaiTi" panose="02010609060101010101" pitchFamily="49" charset="-122"/>
            </a:endParaRPr>
          </a:p>
          <a:p>
            <a:r>
              <a:rPr kumimoji="1" lang="zh-CN" altLang="en-US" sz="1200" b="0" dirty="0">
                <a:latin typeface="KaiTi" panose="02010609060101010101" pitchFamily="49" charset="-122"/>
                <a:ea typeface="KaiTi" panose="02010609060101010101" pitchFamily="49" charset="-122"/>
              </a:rPr>
              <a:t>其实在</a:t>
            </a:r>
            <a:r>
              <a:rPr kumimoji="1" lang="en-US" altLang="zh-CN" sz="1200" b="0" dirty="0">
                <a:latin typeface="KaiTi" panose="02010609060101010101" pitchFamily="49" charset="-122"/>
                <a:ea typeface="KaiTi" panose="02010609060101010101" pitchFamily="49" charset="-122"/>
              </a:rPr>
              <a:t>POJ</a:t>
            </a:r>
            <a:r>
              <a:rPr kumimoji="1" lang="zh-CN" altLang="en-US" sz="1200" b="0" dirty="0">
                <a:latin typeface="KaiTi" panose="02010609060101010101" pitchFamily="49" charset="-122"/>
                <a:ea typeface="KaiTi" panose="02010609060101010101" pitchFamily="49" charset="-122"/>
              </a:rPr>
              <a:t>上做题最重要的目标是训练建模能力。</a:t>
            </a:r>
            <a:endParaRPr kumimoji="1" lang="en-US" altLang="zh-CN" sz="1200" b="0" dirty="0">
              <a:latin typeface="KaiTi" panose="02010609060101010101" pitchFamily="49" charset="-122"/>
              <a:ea typeface="KaiTi" panose="02010609060101010101" pitchFamily="49" charset="-122"/>
            </a:endParaRPr>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128</a:t>
            </a:fld>
            <a:endParaRPr kumimoji="1" lang="zh-CN" altLang="en-US"/>
          </a:p>
        </p:txBody>
      </p:sp>
    </p:spTree>
    <p:extLst>
      <p:ext uri="{BB962C8B-B14F-4D97-AF65-F5344CB8AC3E}">
        <p14:creationId xmlns:p14="http://schemas.microsoft.com/office/powerpoint/2010/main" val="35561027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这个模型简化了模型的表示，并且对动作做了一定的约束，这个过程需要人类智力，但是把搜索空间变小了</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129</a:t>
            </a:fld>
            <a:endParaRPr kumimoji="1" lang="zh-CN" altLang="en-US"/>
          </a:p>
        </p:txBody>
      </p:sp>
    </p:spTree>
    <p:extLst>
      <p:ext uri="{BB962C8B-B14F-4D97-AF65-F5344CB8AC3E}">
        <p14:creationId xmlns:p14="http://schemas.microsoft.com/office/powerpoint/2010/main" val="24811560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3275562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326922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搜索算法的通用框架。这里有两个版本的搜索框架，</a:t>
            </a:r>
            <a:endParaRPr kumimoji="1" lang="en-US" altLang="zh-CN" dirty="0"/>
          </a:p>
          <a:p>
            <a:endParaRPr kumimoji="1" lang="en-US" altLang="zh-CN" dirty="0"/>
          </a:p>
          <a:p>
            <a:r>
              <a:rPr kumimoji="1" lang="zh-CN" altLang="en-US" dirty="0"/>
              <a:t>一行一行解读一下。</a:t>
            </a:r>
            <a:endParaRPr kumimoji="1" lang="en-US" altLang="zh-CN" dirty="0"/>
          </a:p>
          <a:p>
            <a:pPr>
              <a:lnSpc>
                <a:spcPct val="170000"/>
              </a:lnSpc>
              <a:spcBef>
                <a:spcPts val="0"/>
              </a:spcBef>
            </a:pPr>
            <a:r>
              <a:rPr kumimoji="1" lang="zh-CN" altLang="en-US" sz="1200" dirty="0"/>
              <a:t>不记录已经搜索过的节点的搜索算法我们称为</a:t>
            </a:r>
            <a:r>
              <a:rPr kumimoji="1" lang="zh-CN" altLang="en-US" sz="1200" b="1" dirty="0"/>
              <a:t>树搜索</a:t>
            </a:r>
            <a:endParaRPr kumimoji="1" lang="en-US" altLang="zh-CN" sz="1200" b="1" dirty="0"/>
          </a:p>
          <a:p>
            <a:pPr>
              <a:lnSpc>
                <a:spcPct val="170000"/>
              </a:lnSpc>
              <a:spcBef>
                <a:spcPts val="0"/>
              </a:spcBef>
            </a:pPr>
            <a:r>
              <a:rPr kumimoji="1" lang="zh-CN" altLang="en-US" sz="1200" dirty="0"/>
              <a:t>记录已搜索过的节点，当再次遇到时不再展开的搜索算法我们称为</a:t>
            </a:r>
            <a:r>
              <a:rPr kumimoji="1" lang="zh-CN" altLang="en-US" sz="1200" b="1" dirty="0"/>
              <a:t>图搜索</a:t>
            </a:r>
            <a:endParaRPr lang="en-US" altLang="zh-CN" sz="1200"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16</a:t>
            </a:fld>
            <a:endParaRPr kumimoji="1" lang="zh-CN" altLang="en-US"/>
          </a:p>
        </p:txBody>
      </p:sp>
    </p:spTree>
    <p:extLst>
      <p:ext uri="{BB962C8B-B14F-4D97-AF65-F5344CB8AC3E}">
        <p14:creationId xmlns:p14="http://schemas.microsoft.com/office/powerpoint/2010/main" val="4275640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解释一下搜索算法的评价标准，</a:t>
            </a:r>
            <a:r>
              <a:rPr kumimoji="1" lang="en-US" altLang="zh-CN" dirty="0"/>
              <a:t>4</a:t>
            </a:r>
            <a:r>
              <a:rPr kumimoji="1" lang="zh-CN" altLang="en-US" dirty="0"/>
              <a:t>个衡量指标。</a:t>
            </a:r>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17</a:t>
            </a:fld>
            <a:endParaRPr kumimoji="1" lang="zh-CN" altLang="en-US"/>
          </a:p>
        </p:txBody>
      </p:sp>
    </p:spTree>
    <p:extLst>
      <p:ext uri="{BB962C8B-B14F-4D97-AF65-F5344CB8AC3E}">
        <p14:creationId xmlns:p14="http://schemas.microsoft.com/office/powerpoint/2010/main" val="1885615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读一下就可以了</a:t>
            </a:r>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18</a:t>
            </a:fld>
            <a:endParaRPr kumimoji="1" lang="zh-CN" altLang="en-US"/>
          </a:p>
        </p:txBody>
      </p:sp>
    </p:spTree>
    <p:extLst>
      <p:ext uri="{BB962C8B-B14F-4D97-AF65-F5344CB8AC3E}">
        <p14:creationId xmlns:p14="http://schemas.microsoft.com/office/powerpoint/2010/main" val="484273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C00000"/>
              </a:solidFill>
            </a:endParaRPr>
          </a:p>
          <a:p>
            <a:r>
              <a:rPr lang="zh-CN" altLang="en-US" dirty="0"/>
              <a:t>无信息搜所是不使用任务与问题相关的信息的搜索。也就是任务问题来了用相同的步骤进行搜索</a:t>
            </a:r>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19</a:t>
            </a:fld>
            <a:endParaRPr kumimoji="1" lang="zh-CN" altLang="en-US"/>
          </a:p>
        </p:txBody>
      </p:sp>
    </p:spTree>
    <p:extLst>
      <p:ext uri="{BB962C8B-B14F-4D97-AF65-F5344CB8AC3E}">
        <p14:creationId xmlns:p14="http://schemas.microsoft.com/office/powerpoint/2010/main" val="928106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所谓不同的搜索方法，就是使用不同的搜索策略，所谓不同的搜索策略，就是在开节点集中如何确定展开节点的顺序。</a:t>
            </a:r>
            <a:endParaRPr kumimoji="1" lang="en-US" altLang="zh-CN" dirty="0"/>
          </a:p>
          <a:p>
            <a:r>
              <a:rPr kumimoji="1" lang="zh-CN" altLang="en-US" dirty="0"/>
              <a:t>宽度优先就是优先展开在树上层次最浅的节点，层数相同时，按照一个既定的顺序展开。如图所示。</a:t>
            </a:r>
            <a:endParaRPr kumimoji="1" lang="en-US" altLang="zh-CN" dirty="0"/>
          </a:p>
          <a:p>
            <a:endParaRPr kumimoji="1" lang="en-US" altLang="zh-CN" dirty="0"/>
          </a:p>
          <a:p>
            <a:r>
              <a:rPr lang="zh-CN" altLang="en-US" sz="1200" dirty="0">
                <a:solidFill>
                  <a:srgbClr val="FF0000"/>
                </a:solidFill>
              </a:rPr>
              <a:t>时间复杂度：</a:t>
            </a:r>
            <a:r>
              <a:rPr lang="zh-CN" altLang="en-US" sz="1200" b="1" dirty="0">
                <a:latin typeface="STKaiti" panose="02010600040101010101" pitchFamily="2" charset="-122"/>
                <a:ea typeface="STKaiti" panose="02010600040101010101" pitchFamily="2" charset="-122"/>
              </a:rPr>
              <a:t>在最坏情况下</a:t>
            </a:r>
            <a:r>
              <a:rPr lang="en-US" altLang="zh-CN" sz="1200" b="1" dirty="0">
                <a:latin typeface="STKaiti" panose="02010600040101010101" pitchFamily="2" charset="-122"/>
                <a:ea typeface="STKaiti" panose="02010600040101010101" pitchFamily="2" charset="-122"/>
              </a:rPr>
              <a:t>, </a:t>
            </a:r>
            <a:r>
              <a:rPr lang="zh-CN" altLang="en-US" sz="1200" b="1" dirty="0">
                <a:latin typeface="STKaiti" panose="02010600040101010101" pitchFamily="2" charset="-122"/>
                <a:ea typeface="STKaiti" panose="02010600040101010101" pitchFamily="2" charset="-122"/>
              </a:rPr>
              <a:t>目标状态在最后一个展开的节点处。所以总共需要展开的节点数为</a:t>
            </a:r>
            <a:r>
              <a:rPr lang="en-US" altLang="zh-CN" sz="1200" b="1" dirty="0">
                <a:latin typeface="STKaiti" panose="02010600040101010101" pitchFamily="2" charset="-122"/>
                <a:ea typeface="STKaiti" panose="02010600040101010101" pitchFamily="2" charset="-122"/>
              </a:rPr>
              <a:t> </a:t>
            </a:r>
            <a:r>
              <a:rPr lang="en-US" altLang="zh-CN" sz="1400" dirty="0"/>
              <a:t>b+b</a:t>
            </a:r>
            <a:r>
              <a:rPr lang="en-US" altLang="zh-CN" sz="1400" baseline="30000" dirty="0"/>
              <a:t>2</a:t>
            </a:r>
            <a:r>
              <a:rPr lang="en-US" altLang="zh-CN" sz="1400" dirty="0"/>
              <a:t> +b</a:t>
            </a:r>
            <a:r>
              <a:rPr lang="en-US" altLang="zh-CN" sz="1400" baseline="30000" dirty="0"/>
              <a:t>3</a:t>
            </a:r>
            <a:r>
              <a:rPr lang="en-US" altLang="zh-CN" sz="1400" dirty="0"/>
              <a:t> +···+b</a:t>
            </a:r>
            <a:r>
              <a:rPr lang="en-US" altLang="zh-CN" sz="1400" baseline="30000" dirty="0"/>
              <a:t>d</a:t>
            </a:r>
            <a:r>
              <a:rPr lang="en-US" altLang="zh-CN" sz="1400" dirty="0"/>
              <a:t> =O(b</a:t>
            </a:r>
            <a:r>
              <a:rPr lang="en-US" altLang="zh-CN" sz="1400" baseline="30000" dirty="0"/>
              <a:t>d</a:t>
            </a:r>
            <a:r>
              <a:rPr lang="en-US" altLang="zh-CN" sz="1400" dirty="0"/>
              <a:t>). </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FF0000"/>
                </a:solidFill>
              </a:rPr>
              <a:t>空间复杂度</a:t>
            </a:r>
            <a:r>
              <a:rPr lang="en-US" altLang="zh-CN" sz="1400" dirty="0"/>
              <a:t>: </a:t>
            </a:r>
            <a:r>
              <a:rPr lang="zh-CN" altLang="en-US" sz="1200" b="1" dirty="0">
                <a:latin typeface="STKaiti" panose="02010600040101010101" pitchFamily="2" charset="-122"/>
                <a:ea typeface="STKaiti" panose="02010600040101010101" pitchFamily="2" charset="-122"/>
              </a:rPr>
              <a:t>对任何图上的搜索</a:t>
            </a:r>
            <a:r>
              <a:rPr lang="en-US" altLang="zh-CN" sz="1200" b="1" dirty="0">
                <a:latin typeface="STKaiti" panose="02010600040101010101" pitchFamily="2" charset="-122"/>
                <a:ea typeface="STKaiti" panose="02010600040101010101" pitchFamily="2" charset="-122"/>
              </a:rPr>
              <a:t>, </a:t>
            </a:r>
            <a:r>
              <a:rPr lang="zh-CN" altLang="en-US" sz="1200" b="1" dirty="0">
                <a:latin typeface="STKaiti" panose="02010600040101010101" pitchFamily="2" charset="-122"/>
                <a:ea typeface="STKaiti" panose="02010600040101010101" pitchFamily="2" charset="-122"/>
              </a:rPr>
              <a:t>所有展开的节点都被存储下来</a:t>
            </a:r>
            <a:r>
              <a:rPr lang="en-US" altLang="zh-CN" sz="1200" b="1" dirty="0">
                <a:latin typeface="STKaiti" panose="02010600040101010101" pitchFamily="2" charset="-122"/>
                <a:ea typeface="STKaiti" panose="02010600040101010101" pitchFamily="2" charset="-122"/>
              </a:rPr>
              <a:t>, </a:t>
            </a:r>
            <a:r>
              <a:rPr lang="zh-CN" altLang="en-US" sz="1200" b="1" dirty="0">
                <a:latin typeface="STKaiti" panose="02010600040101010101" pitchFamily="2" charset="-122"/>
                <a:ea typeface="STKaiti" panose="02010600040101010101" pitchFamily="2" charset="-122"/>
              </a:rPr>
              <a:t>空间复杂度是时间复杂度的常数倍。对于宽度优先的图搜索</a:t>
            </a:r>
            <a:r>
              <a:rPr lang="en-US" altLang="zh-CN" sz="1200" b="1" dirty="0">
                <a:latin typeface="STKaiti" panose="02010600040101010101" pitchFamily="2" charset="-122"/>
                <a:ea typeface="STKaiti" panose="02010600040101010101" pitchFamily="2" charset="-122"/>
              </a:rPr>
              <a:t>, </a:t>
            </a:r>
            <a:r>
              <a:rPr lang="zh-CN" altLang="en-US" sz="1200" b="1" dirty="0">
                <a:latin typeface="STKaiti" panose="02010600040101010101" pitchFamily="2" charset="-122"/>
                <a:ea typeface="STKaiti" panose="02010600040101010101" pitchFamily="2" charset="-122"/>
              </a:rPr>
              <a:t>所有展开的节点都存在内存中所以有</a:t>
            </a:r>
            <a:r>
              <a:rPr lang="en-US" altLang="zh-CN" sz="1200" b="1" dirty="0">
                <a:latin typeface="STKaiti" panose="02010600040101010101" pitchFamily="2" charset="-122"/>
                <a:ea typeface="STKaiti" panose="02010600040101010101" pitchFamily="2" charset="-122"/>
              </a:rPr>
              <a:t> </a:t>
            </a:r>
            <a:r>
              <a:rPr lang="en-US" altLang="zh-CN" sz="1400" dirty="0"/>
              <a:t>O(b</a:t>
            </a:r>
            <a:r>
              <a:rPr lang="en-US" altLang="zh-CN" sz="1400" baseline="30000" dirty="0"/>
              <a:t>d−1</a:t>
            </a:r>
            <a:r>
              <a:rPr lang="en-US" altLang="zh-CN" sz="1400" dirty="0"/>
              <a:t>) </a:t>
            </a:r>
            <a:r>
              <a:rPr lang="zh-CN" altLang="en-US" sz="1200" b="1" dirty="0">
                <a:latin typeface="STKaiti" panose="02010600040101010101" pitchFamily="2" charset="-122"/>
                <a:ea typeface="STKaiti" panose="02010600040101010101" pitchFamily="2" charset="-122"/>
              </a:rPr>
              <a:t>个节点在闭节点集中，有</a:t>
            </a:r>
            <a:r>
              <a:rPr lang="en-US" altLang="zh-CN" sz="1200" b="1" dirty="0">
                <a:latin typeface="STKaiti" panose="02010600040101010101" pitchFamily="2" charset="-122"/>
                <a:ea typeface="STKaiti" panose="02010600040101010101" pitchFamily="2" charset="-122"/>
              </a:rPr>
              <a:t> </a:t>
            </a:r>
            <a:r>
              <a:rPr lang="en-US" altLang="zh-CN" sz="1400" dirty="0"/>
              <a:t>O(b</a:t>
            </a:r>
            <a:r>
              <a:rPr lang="en-US" altLang="zh-CN" sz="1400" baseline="30000" dirty="0"/>
              <a:t>d</a:t>
            </a:r>
            <a:r>
              <a:rPr lang="en-US" altLang="zh-CN" sz="1400" dirty="0"/>
              <a:t>) </a:t>
            </a:r>
            <a:r>
              <a:rPr lang="zh-CN" altLang="en-US" sz="1200" b="1" dirty="0">
                <a:latin typeface="STKaiti" panose="02010600040101010101" pitchFamily="2" charset="-122"/>
                <a:ea typeface="STKaiti" panose="02010600040101010101" pitchFamily="2" charset="-122"/>
              </a:rPr>
              <a:t>在开节点集中</a:t>
            </a:r>
            <a:r>
              <a:rPr lang="en-US" altLang="zh-CN" sz="1200" b="1" dirty="0">
                <a:latin typeface="STKaiti" panose="02010600040101010101" pitchFamily="2" charset="-122"/>
                <a:ea typeface="STKaiti" panose="02010600040101010101" pitchFamily="2" charset="-122"/>
              </a:rPr>
              <a:t>, </a:t>
            </a:r>
            <a:r>
              <a:rPr lang="zh-CN" altLang="en-US" sz="1200" b="1" dirty="0">
                <a:latin typeface="STKaiti" panose="02010600040101010101" pitchFamily="2" charset="-122"/>
                <a:ea typeface="STKaiti" panose="02010600040101010101" pitchFamily="2" charset="-122"/>
              </a:rPr>
              <a:t>所有空间复杂度是</a:t>
            </a:r>
            <a:r>
              <a:rPr lang="zh-CN" altLang="en-US" sz="1400" dirty="0"/>
              <a:t> </a:t>
            </a:r>
            <a:r>
              <a:rPr lang="en-US" altLang="zh-CN" sz="1400" dirty="0"/>
              <a:t>O(b</a:t>
            </a:r>
            <a:r>
              <a:rPr lang="en-US" altLang="zh-CN" sz="1400" baseline="30000" dirty="0"/>
              <a:t>d</a:t>
            </a:r>
            <a:r>
              <a:rPr lang="en-US" altLang="zh-CN" sz="1400" dirty="0"/>
              <a:t>)</a:t>
            </a:r>
            <a:r>
              <a:rPr lang="zh-CN" altLang="en-US" sz="1400" dirty="0"/>
              <a:t>。</a:t>
            </a:r>
            <a:endParaRPr lang="en-US" altLang="zh-CN" sz="1400" dirty="0"/>
          </a:p>
          <a:p>
            <a:pPr marL="0" indent="0" algn="ctr">
              <a:lnSpc>
                <a:spcPct val="110000"/>
              </a:lnSpc>
              <a:spcBef>
                <a:spcPts val="0"/>
              </a:spcBef>
              <a:buNone/>
            </a:pPr>
            <a:endParaRPr lang="en-US" altLang="zh-CN" sz="1400" b="0" dirty="0"/>
          </a:p>
          <a:p>
            <a:pPr marL="0" indent="0" algn="l">
              <a:lnSpc>
                <a:spcPct val="110000"/>
              </a:lnSpc>
              <a:spcBef>
                <a:spcPts val="0"/>
              </a:spcBef>
              <a:buNone/>
            </a:pPr>
            <a:r>
              <a:rPr lang="zh-CN" altLang="en-US" sz="1200" b="1" dirty="0"/>
              <a:t>宽度优先算法的问题</a:t>
            </a:r>
            <a:endParaRPr lang="en-US" altLang="zh-CN" sz="1200" b="1" dirty="0"/>
          </a:p>
          <a:p>
            <a:pPr marL="0" indent="0">
              <a:lnSpc>
                <a:spcPct val="110000"/>
              </a:lnSpc>
              <a:spcBef>
                <a:spcPts val="0"/>
              </a:spcBef>
              <a:buNone/>
            </a:pPr>
            <a:r>
              <a:rPr lang="en-US" altLang="zh-CN" sz="1200" b="1" dirty="0"/>
              <a:t>1.</a:t>
            </a:r>
            <a:r>
              <a:rPr lang="zh-CN" altLang="en-US" sz="1200" b="1" dirty="0"/>
              <a:t> 在宽度优先搜索中，</a:t>
            </a:r>
            <a:r>
              <a:rPr lang="zh-CN" altLang="en-US" sz="1200" b="1" dirty="0">
                <a:solidFill>
                  <a:srgbClr val="FF0000"/>
                </a:solidFill>
              </a:rPr>
              <a:t>内存的需求问题</a:t>
            </a:r>
            <a:r>
              <a:rPr lang="zh-CN" altLang="en-US" sz="1200" b="1" dirty="0"/>
              <a:t>要比运行时间问题更严重。</a:t>
            </a:r>
            <a:endParaRPr lang="en-US" altLang="zh-CN" sz="1200" dirty="0"/>
          </a:p>
          <a:p>
            <a:pPr marL="0" indent="0">
              <a:lnSpc>
                <a:spcPct val="110000"/>
              </a:lnSpc>
              <a:spcBef>
                <a:spcPts val="0"/>
              </a:spcBef>
              <a:buNone/>
            </a:pPr>
            <a:r>
              <a:rPr lang="en-US" altLang="zh-CN" sz="1200" b="1" dirty="0"/>
              <a:t>2.</a:t>
            </a:r>
            <a:r>
              <a:rPr lang="zh-CN" altLang="en-US" sz="1200" b="1" dirty="0"/>
              <a:t> </a:t>
            </a:r>
            <a:r>
              <a:rPr lang="zh-CN" altLang="en-US" sz="1200" b="1" dirty="0">
                <a:solidFill>
                  <a:srgbClr val="FF0000"/>
                </a:solidFill>
              </a:rPr>
              <a:t>时间问题</a:t>
            </a:r>
            <a:r>
              <a:rPr lang="zh-CN" altLang="en-US" sz="1200" b="1" dirty="0"/>
              <a:t>仍旧是个大问题。</a:t>
            </a:r>
            <a:endParaRPr lang="en-US" altLang="zh-CN" sz="1200" b="1" dirty="0"/>
          </a:p>
          <a:p>
            <a:pPr marL="0" indent="0">
              <a:lnSpc>
                <a:spcPct val="110000"/>
              </a:lnSpc>
              <a:spcBef>
                <a:spcPts val="0"/>
              </a:spcBef>
              <a:buNone/>
            </a:pPr>
            <a:r>
              <a:rPr kumimoji="1" lang="zh-CN" altLang="en-US" sz="1200" b="1" dirty="0"/>
              <a:t>本周作业要通过运行一个</a:t>
            </a:r>
            <a:r>
              <a:rPr kumimoji="1" lang="en-US" altLang="zh-CN" sz="1200" b="1" dirty="0"/>
              <a:t>N</a:t>
            </a:r>
            <a:r>
              <a:rPr kumimoji="1" lang="zh-CN" altLang="en-US" sz="1200" b="1" dirty="0"/>
              <a:t>皇后求解问题的样例代码来感性认识一下这个问题。</a:t>
            </a:r>
            <a:endParaRPr kumimoji="1" lang="en-US" altLang="zh-CN" sz="1200" b="1" dirty="0"/>
          </a:p>
          <a:p>
            <a:pPr marL="0" indent="0">
              <a:lnSpc>
                <a:spcPct val="110000"/>
              </a:lnSpc>
              <a:spcBef>
                <a:spcPts val="0"/>
              </a:spcBef>
              <a:buNone/>
            </a:pPr>
            <a:endParaRPr kumimoji="1" lang="en-US" altLang="zh-CN" sz="1200" b="1" dirty="0"/>
          </a:p>
          <a:p>
            <a:pPr marL="0" marR="0" lvl="0" indent="0" algn="l" defTabSz="914400" rtl="0" eaLnBrk="1" fontAlgn="auto" latinLnBrk="0" hangingPunct="1">
              <a:lnSpc>
                <a:spcPct val="110000"/>
              </a:lnSpc>
              <a:spcBef>
                <a:spcPts val="0"/>
              </a:spcBef>
              <a:spcAft>
                <a:spcPts val="0"/>
              </a:spcAft>
              <a:buClrTx/>
              <a:buSzTx/>
              <a:buFontTx/>
              <a:buNone/>
              <a:tabLst/>
              <a:defRPr/>
            </a:pPr>
            <a:r>
              <a:rPr kumimoji="1" lang="zh-CN" altLang="en-US" sz="1400" dirty="0"/>
              <a:t>宽度优先如何实现呢？</a:t>
            </a:r>
            <a:endParaRPr kumimoji="1" lang="en-US" altLang="zh-CN" sz="1400" dirty="0"/>
          </a:p>
          <a:p>
            <a:pPr marL="0" marR="0" lvl="0" indent="0" algn="l" defTabSz="914400" rtl="0" eaLnBrk="1" fontAlgn="auto" latinLnBrk="0" hangingPunct="1">
              <a:lnSpc>
                <a:spcPct val="110000"/>
              </a:lnSpc>
              <a:spcBef>
                <a:spcPts val="0"/>
              </a:spcBef>
              <a:spcAft>
                <a:spcPts val="0"/>
              </a:spcAft>
              <a:buClrTx/>
              <a:buSzTx/>
              <a:buFontTx/>
              <a:buNone/>
              <a:tabLst/>
              <a:defRPr/>
            </a:pPr>
            <a:r>
              <a:rPr kumimoji="1" lang="zh-CN" altLang="en-US" sz="1400" dirty="0"/>
              <a:t>这里可以用一个称为队列的神奇数据结构实现</a:t>
            </a:r>
            <a:endParaRPr kumimoji="1" lang="en-US" altLang="zh-CN" sz="1400" dirty="0"/>
          </a:p>
          <a:p>
            <a:pPr marL="0" indent="0">
              <a:lnSpc>
                <a:spcPct val="110000"/>
              </a:lnSpc>
              <a:spcBef>
                <a:spcPts val="0"/>
              </a:spcBef>
              <a:buNone/>
            </a:pPr>
            <a:endParaRPr kumimoji="1" lang="zh-CN" altLang="en-US" sz="1400" dirty="0"/>
          </a:p>
          <a:p>
            <a:endParaRPr kumimoji="1" lang="zh-CN" altLang="en-US" dirty="0"/>
          </a:p>
        </p:txBody>
      </p:sp>
    </p:spTree>
    <p:extLst>
      <p:ext uri="{BB962C8B-B14F-4D97-AF65-F5344CB8AC3E}">
        <p14:creationId xmlns:p14="http://schemas.microsoft.com/office/powerpoint/2010/main" val="1413144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第一下即可</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21</a:t>
            </a:fld>
            <a:endParaRPr kumimoji="1" lang="zh-CN" altLang="en-US"/>
          </a:p>
        </p:txBody>
      </p:sp>
    </p:spTree>
    <p:extLst>
      <p:ext uri="{BB962C8B-B14F-4D97-AF65-F5344CB8AC3E}">
        <p14:creationId xmlns:p14="http://schemas.microsoft.com/office/powerpoint/2010/main" val="1056923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读一下讲稿上的文字即可</a:t>
            </a:r>
            <a:endParaRPr kumimoji="1" lang="en-US" altLang="zh-CN" dirty="0"/>
          </a:p>
          <a:p>
            <a:r>
              <a:rPr kumimoji="1" lang="zh-CN" altLang="en-US" dirty="0"/>
              <a:t>如果是一棵树的话，向上找的路径是唯一的</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22</a:t>
            </a:fld>
            <a:endParaRPr kumimoji="1" lang="zh-CN" altLang="en-US"/>
          </a:p>
        </p:txBody>
      </p:sp>
    </p:spTree>
    <p:extLst>
      <p:ext uri="{BB962C8B-B14F-4D97-AF65-F5344CB8AC3E}">
        <p14:creationId xmlns:p14="http://schemas.microsoft.com/office/powerpoint/2010/main" val="1614933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伪代码领着读一下。</a:t>
            </a:r>
          </a:p>
        </p:txBody>
      </p:sp>
    </p:spTree>
    <p:extLst>
      <p:ext uri="{BB962C8B-B14F-4D97-AF65-F5344CB8AC3E}">
        <p14:creationId xmlns:p14="http://schemas.microsoft.com/office/powerpoint/2010/main" val="4264304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深度优先搜索算法按照子结点的既定顺序，从左到右，优先展开最左边的子节点，一直到找到目标，或者没有子节点可以展开。此时返回到上一级节点，展开后边的儿子节点。</a:t>
            </a:r>
            <a:endParaRPr kumimoji="1" lang="en-US" altLang="zh-CN" dirty="0"/>
          </a:p>
          <a:p>
            <a:endParaRPr lang="en-US" altLang="zh-CN" sz="1200" b="1" dirty="0">
              <a:latin typeface="STKaiti" panose="02010600040101010101" pitchFamily="2" charset="-122"/>
              <a:ea typeface="STKaiti" panose="02010600040101010101" pitchFamily="2" charset="-122"/>
            </a:endParaRPr>
          </a:p>
          <a:p>
            <a:r>
              <a:rPr lang="zh-CN" altLang="en-US" sz="1200" b="1" dirty="0">
                <a:latin typeface="STKaiti" panose="02010600040101010101" pitchFamily="2" charset="-122"/>
                <a:ea typeface="STKaiti" panose="02010600040101010101" pitchFamily="2" charset="-122"/>
              </a:rPr>
              <a:t>树搜索的深度优先算法，只需保存一条路径上的点，当它从一个路径返回去到另一条路径时，前面的路径上的点就不记录了</a:t>
            </a:r>
            <a:endParaRPr lang="en-US" altLang="zh-CN" sz="1200" b="1" dirty="0">
              <a:latin typeface="STKaiti" panose="02010600040101010101" pitchFamily="2" charset="-122"/>
              <a:ea typeface="STKaiti" panose="02010600040101010101" pitchFamily="2" charset="-122"/>
            </a:endParaRPr>
          </a:p>
          <a:p>
            <a:endParaRPr lang="en-US" altLang="zh-CN" sz="1200" b="1" dirty="0">
              <a:latin typeface="STKaiti" panose="02010600040101010101" pitchFamily="2" charset="-122"/>
              <a:ea typeface="STKaiti" panose="02010600040101010101" pitchFamily="2" charset="-122"/>
            </a:endParaRPr>
          </a:p>
          <a:p>
            <a:r>
              <a:rPr lang="zh-CN" altLang="en-US" sz="1200" b="1" dirty="0">
                <a:latin typeface="STKaiti" panose="02010600040101010101" pitchFamily="2" charset="-122"/>
                <a:ea typeface="STKaiti" panose="02010600040101010101" pitchFamily="2" charset="-122"/>
              </a:rPr>
              <a:t>深度优先搜索算法的实现：</a:t>
            </a:r>
            <a:endParaRPr lang="en-US" altLang="zh-CN" sz="1200" b="1" dirty="0">
              <a:latin typeface="STKaiti" panose="02010600040101010101" pitchFamily="2" charset="-122"/>
              <a:ea typeface="STKaiti" panose="02010600040101010101" pitchFamily="2" charset="-122"/>
            </a:endParaRPr>
          </a:p>
          <a:p>
            <a:pPr algn="l"/>
            <a:r>
              <a:rPr lang="en-US" altLang="zh-CN" sz="1200" b="1" dirty="0">
                <a:latin typeface="STKaiti" panose="02010600040101010101" pitchFamily="2" charset="-122"/>
                <a:ea typeface="STKaiti" panose="02010600040101010101" pitchFamily="2" charset="-122"/>
              </a:rPr>
              <a:t>1</a:t>
            </a:r>
            <a:r>
              <a:rPr lang="zh-CN" altLang="en-US" sz="1200" b="1" dirty="0">
                <a:latin typeface="STKaiti" panose="02010600040101010101" pitchFamily="2" charset="-122"/>
                <a:ea typeface="STKaiti" panose="02010600040101010101" pitchFamily="2" charset="-122"/>
              </a:rPr>
              <a:t>）使用先进后出</a:t>
            </a:r>
            <a:r>
              <a:rPr lang="en-US" altLang="zh-CN" sz="1200" b="1" dirty="0">
                <a:latin typeface="STKaiti" panose="02010600040101010101" pitchFamily="2" charset="-122"/>
                <a:ea typeface="STKaiti" panose="02010600040101010101" pitchFamily="2" charset="-122"/>
              </a:rPr>
              <a:t>LIFO</a:t>
            </a:r>
            <a:r>
              <a:rPr lang="zh-CN" altLang="en-US" sz="1200" b="1" dirty="0">
                <a:latin typeface="STKaiti" panose="02010600040101010101" pitchFamily="2" charset="-122"/>
                <a:ea typeface="STKaiti" panose="02010600040101010101" pitchFamily="2" charset="-122"/>
              </a:rPr>
              <a:t>的栈。 </a:t>
            </a:r>
            <a:endParaRPr lang="en-US" altLang="zh-CN" sz="1200" b="1" dirty="0">
              <a:latin typeface="STKaiti" panose="02010600040101010101" pitchFamily="2" charset="-122"/>
              <a:ea typeface="STKaiti" panose="02010600040101010101" pitchFamily="2" charset="-122"/>
            </a:endParaRPr>
          </a:p>
          <a:p>
            <a:pPr algn="l"/>
            <a:r>
              <a:rPr lang="en-US" altLang="zh-CN" sz="1200" b="1" dirty="0">
                <a:latin typeface="STKaiti" panose="02010600040101010101" pitchFamily="2" charset="-122"/>
                <a:ea typeface="STKaiti" panose="02010600040101010101" pitchFamily="2" charset="-122"/>
              </a:rPr>
              <a:t>2</a:t>
            </a:r>
            <a:r>
              <a:rPr lang="zh-CN" altLang="en-US" sz="1200" b="1" dirty="0">
                <a:latin typeface="STKaiti" panose="02010600040101010101" pitchFamily="2" charset="-122"/>
                <a:ea typeface="STKaiti" panose="02010600040101010101" pitchFamily="2" charset="-122"/>
              </a:rPr>
              <a:t>）使用</a:t>
            </a:r>
            <a:r>
              <a:rPr lang="en-US" altLang="zh-CN" sz="1200" b="1" dirty="0">
                <a:latin typeface="STKaiti" panose="02010600040101010101" pitchFamily="2" charset="-122"/>
                <a:ea typeface="STKaiti" panose="02010600040101010101" pitchFamily="2" charset="-122"/>
              </a:rPr>
              <a:t> </a:t>
            </a:r>
            <a:r>
              <a:rPr lang="zh-CN" altLang="en-US" sz="1200" b="1" dirty="0">
                <a:latin typeface="STKaiti" panose="02010600040101010101" pitchFamily="2" charset="-122"/>
                <a:ea typeface="STKaiti" panose="02010600040101010101" pitchFamily="2" charset="-122"/>
              </a:rPr>
              <a:t>（</a:t>
            </a:r>
            <a:r>
              <a:rPr lang="en-US" altLang="zh-CN" sz="1200" b="1" dirty="0">
                <a:latin typeface="STKaiti" panose="02010600040101010101" pitchFamily="2" charset="-122"/>
                <a:ea typeface="STKaiti" panose="02010600040101010101" pitchFamily="2" charset="-122"/>
              </a:rPr>
              <a:t>recursive function</a:t>
            </a:r>
            <a:r>
              <a:rPr lang="zh-CN" altLang="en-US" sz="1200" b="1" dirty="0">
                <a:latin typeface="STKaiti" panose="02010600040101010101" pitchFamily="2" charset="-122"/>
                <a:ea typeface="STKaiti" panose="02010600040101010101" pitchFamily="2" charset="-122"/>
              </a:rPr>
              <a:t>）</a:t>
            </a:r>
            <a:r>
              <a:rPr lang="en-US" altLang="zh-CN" sz="1200" b="1" dirty="0">
                <a:latin typeface="STKaiti" panose="02010600040101010101" pitchFamily="2" charset="-122"/>
                <a:ea typeface="STKaiti" panose="02010600040101010101" pitchFamily="2" charset="-122"/>
              </a:rPr>
              <a:t> </a:t>
            </a:r>
            <a:r>
              <a:rPr lang="zh-CN" altLang="en-US" sz="1200" b="1" dirty="0">
                <a:latin typeface="STKaiti" panose="02010600040101010101" pitchFamily="2" charset="-122"/>
                <a:ea typeface="STKaiti" panose="02010600040101010101" pitchFamily="2" charset="-122"/>
              </a:rPr>
              <a:t>递归调用 的方法。</a:t>
            </a:r>
            <a:endParaRPr lang="en-US" altLang="zh-CN" sz="1200" b="1" dirty="0">
              <a:latin typeface="STKaiti" panose="02010600040101010101" pitchFamily="2" charset="-122"/>
              <a:ea typeface="STKaiti" panose="0201060004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25</a:t>
            </a:fld>
            <a:endParaRPr kumimoji="1" lang="zh-CN" altLang="en-US"/>
          </a:p>
        </p:txBody>
      </p:sp>
    </p:spTree>
    <p:extLst>
      <p:ext uri="{BB962C8B-B14F-4D97-AF65-F5344CB8AC3E}">
        <p14:creationId xmlns:p14="http://schemas.microsoft.com/office/powerpoint/2010/main" val="2314967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我们用一个五元组表示问题：初始状态，状态下的可行动作，做了可行动作后状态转移到新状态的转移模型，到了哪个状态是我们要的目标状态。</a:t>
            </a:r>
            <a:endParaRPr kumimoji="1" lang="en-US" altLang="zh-CN" dirty="0"/>
          </a:p>
          <a:p>
            <a:r>
              <a:rPr kumimoji="1" lang="zh-CN" altLang="en-US" dirty="0"/>
              <a:t>有了前四个描述，我们就可以很自然地得到一个搜索树，树的根是起始状态，然后把它按照可选动作及动作后的新状态展开，一直展开到看见了目标状态，这是我们把从根到目标状态经过的路径作为问题的解。路径上每一段都可能有个花费，把这些花费加起来，就可以度量解的好坏，花费越少越好。</a:t>
            </a:r>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3</a:t>
            </a:fld>
            <a:endParaRPr kumimoji="1" lang="zh-CN" altLang="en-US"/>
          </a:p>
        </p:txBody>
      </p:sp>
    </p:spTree>
    <p:extLst>
      <p:ext uri="{BB962C8B-B14F-4D97-AF65-F5344CB8AC3E}">
        <p14:creationId xmlns:p14="http://schemas.microsoft.com/office/powerpoint/2010/main" val="3990438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KaiTi" panose="02010609060101010101" pitchFamily="49" charset="-122"/>
                <a:ea typeface="KaiTi" panose="02010609060101010101" pitchFamily="49" charset="-122"/>
              </a:rPr>
              <a:t>好的解可能在右侧比较浅</a:t>
            </a:r>
            <a:endParaRPr lang="en-US" altLang="zh-CN" sz="1200" dirty="0">
              <a:latin typeface="KaiTi" panose="02010609060101010101" pitchFamily="49" charset="-122"/>
              <a:ea typeface="KaiTi" panose="02010609060101010101" pitchFamily="49" charset="-122"/>
            </a:endParaRPr>
          </a:p>
          <a:p>
            <a:pPr marL="0">
              <a:lnSpc>
                <a:spcPct val="120000"/>
              </a:lnSpc>
              <a:spcBef>
                <a:spcPts val="0"/>
              </a:spcBef>
            </a:pPr>
            <a:r>
              <a:rPr lang="zh-CN" altLang="en-US" sz="1200" dirty="0">
                <a:latin typeface="KaiTi" panose="02010609060101010101" pitchFamily="49" charset="-122"/>
                <a:ea typeface="KaiTi" panose="02010609060101010101" pitchFamily="49" charset="-122"/>
              </a:rPr>
              <a:t>树搜索的深度优先搜索可能会陷入死循环，我们可以通过限定搜索的最大深度 </a:t>
            </a:r>
            <a:r>
              <a:rPr lang="en-US" altLang="zh-CN" sz="1200" dirty="0">
                <a:latin typeface="KaiTi" panose="02010609060101010101" pitchFamily="49" charset="-122"/>
                <a:ea typeface="KaiTi" panose="02010609060101010101" pitchFamily="49" charset="-122"/>
              </a:rPr>
              <a:t>l</a:t>
            </a:r>
            <a:r>
              <a:rPr lang="zh-CN" altLang="en-US" sz="1200" dirty="0">
                <a:latin typeface="KaiTi" panose="02010609060101010101" pitchFamily="49" charset="-122"/>
                <a:ea typeface="KaiTi" panose="02010609060101010101" pitchFamily="49" charset="-122"/>
              </a:rPr>
              <a:t> 解决这一问题。</a:t>
            </a:r>
            <a:endParaRPr lang="en-US" altLang="zh-CN" sz="1200" dirty="0">
              <a:latin typeface="KaiTi" panose="02010609060101010101" pitchFamily="49" charset="-122"/>
              <a:ea typeface="KaiTi" panose="02010609060101010101" pitchFamily="49" charset="-122"/>
            </a:endParaRPr>
          </a:p>
          <a:p>
            <a:pPr marL="0">
              <a:lnSpc>
                <a:spcPct val="120000"/>
              </a:lnSpc>
              <a:spcBef>
                <a:spcPts val="0"/>
              </a:spcBef>
            </a:pPr>
            <a:r>
              <a:rPr lang="zh-CN" altLang="en-US" sz="1200" dirty="0">
                <a:latin typeface="KaiTi" panose="02010609060101010101" pitchFamily="49" charset="-122"/>
                <a:ea typeface="KaiTi" panose="02010609060101010101" pitchFamily="49" charset="-122"/>
              </a:rPr>
              <a:t>即深度为</a:t>
            </a:r>
            <a:r>
              <a:rPr lang="en-US" altLang="zh-CN" sz="1200" dirty="0">
                <a:latin typeface="KaiTi" panose="02010609060101010101" pitchFamily="49" charset="-122"/>
                <a:ea typeface="KaiTi" panose="02010609060101010101" pitchFamily="49" charset="-122"/>
              </a:rPr>
              <a:t> l </a:t>
            </a:r>
            <a:r>
              <a:rPr lang="zh-CN" altLang="en-US" sz="1200" dirty="0">
                <a:latin typeface="KaiTi" panose="02010609060101010101" pitchFamily="49" charset="-122"/>
                <a:ea typeface="KaiTi" panose="02010609060101010101" pitchFamily="49" charset="-122"/>
              </a:rPr>
              <a:t>的节点会被当作没有后继的叶子节点。</a:t>
            </a:r>
            <a:r>
              <a:rPr lang="en-US" altLang="zh-CN" sz="1200" dirty="0">
                <a:latin typeface="KaiTi" panose="02010609060101010101" pitchFamily="49" charset="-122"/>
                <a:ea typeface="KaiTi" panose="02010609060101010101" pitchFamily="49" charset="-122"/>
              </a:rPr>
              <a:t> </a:t>
            </a:r>
          </a:p>
          <a:p>
            <a:pPr marL="0">
              <a:lnSpc>
                <a:spcPct val="120000"/>
              </a:lnSpc>
              <a:spcBef>
                <a:spcPts val="0"/>
              </a:spcBef>
            </a:pPr>
            <a:r>
              <a:rPr lang="zh-CN" altLang="en-US" sz="1200" dirty="0">
                <a:latin typeface="KaiTi" panose="02010609060101010101" pitchFamily="49" charset="-122"/>
                <a:ea typeface="KaiTi" panose="02010609060101010101" pitchFamily="49" charset="-122"/>
              </a:rPr>
              <a:t>这种方法称为深度受限搜索</a:t>
            </a:r>
            <a:r>
              <a:rPr lang="en-US" altLang="zh-CN" sz="1200" dirty="0">
                <a:latin typeface="KaiTi" panose="02010609060101010101" pitchFamily="49" charset="-122"/>
                <a:ea typeface="KaiTi" panose="02010609060101010101" pitchFamily="49" charset="-122"/>
              </a:rPr>
              <a:t> depth-limited search</a:t>
            </a:r>
            <a:r>
              <a:rPr lang="zh-CN" altLang="en-US" sz="1200" dirty="0">
                <a:latin typeface="KaiTi" panose="02010609060101010101" pitchFamily="49" charset="-122"/>
                <a:ea typeface="KaiTi" panose="02010609060101010101" pitchFamily="49" charset="-122"/>
              </a:rPr>
              <a:t>。深度限制解决了无限循环的问题。</a:t>
            </a:r>
            <a:endParaRPr lang="en-US" altLang="zh-CN" sz="1200" dirty="0">
              <a:latin typeface="KaiTi" panose="02010609060101010101" pitchFamily="49" charset="-122"/>
              <a:ea typeface="KaiTi" panose="02010609060101010101" pitchFamily="49" charset="-122"/>
            </a:endParaRPr>
          </a:p>
          <a:p>
            <a:pPr marL="0">
              <a:lnSpc>
                <a:spcPct val="120000"/>
              </a:lnSpc>
              <a:spcBef>
                <a:spcPts val="0"/>
              </a:spcBef>
            </a:pPr>
            <a:r>
              <a:rPr lang="zh-CN" altLang="en-US" sz="1200" dirty="0">
                <a:latin typeface="KaiTi" panose="02010609060101010101" pitchFamily="49" charset="-122"/>
                <a:ea typeface="KaiTi" panose="02010609060101010101" pitchFamily="49" charset="-122"/>
              </a:rPr>
              <a:t>如果 </a:t>
            </a:r>
            <a:r>
              <a:rPr lang="en-US" altLang="zh-CN" sz="1200" b="1" dirty="0">
                <a:latin typeface="KaiTi" panose="02010609060101010101" pitchFamily="49" charset="-122"/>
                <a:ea typeface="KaiTi" panose="02010609060101010101" pitchFamily="49" charset="-122"/>
              </a:rPr>
              <a:t>l &lt; d</a:t>
            </a:r>
            <a:r>
              <a:rPr lang="zh-CN" altLang="en-US" sz="1200" b="1" dirty="0">
                <a:latin typeface="KaiTi" panose="02010609060101010101" pitchFamily="49" charset="-122"/>
                <a:ea typeface="KaiTi" panose="02010609060101010101" pitchFamily="49" charset="-122"/>
              </a:rPr>
              <a:t>，</a:t>
            </a:r>
            <a:r>
              <a:rPr lang="zh-CN" altLang="en-US" sz="1200" dirty="0">
                <a:latin typeface="KaiTi" panose="02010609060101010101" pitchFamily="49" charset="-122"/>
                <a:ea typeface="KaiTi" panose="02010609060101010101" pitchFamily="49" charset="-122"/>
              </a:rPr>
              <a:t>我们的搜索可能是不完全的。即最浅的解的深度比 </a:t>
            </a:r>
            <a:r>
              <a:rPr lang="en-US" altLang="zh-CN" sz="1200" b="1" dirty="0">
                <a:latin typeface="KaiTi" panose="02010609060101010101" pitchFamily="49" charset="-122"/>
                <a:ea typeface="KaiTi" panose="02010609060101010101" pitchFamily="49" charset="-122"/>
              </a:rPr>
              <a:t>l </a:t>
            </a:r>
            <a:r>
              <a:rPr lang="zh-CN" altLang="en-US" sz="1200" dirty="0">
                <a:latin typeface="KaiTi" panose="02010609060101010101" pitchFamily="49" charset="-122"/>
                <a:ea typeface="KaiTi" panose="02010609060101010101" pitchFamily="49" charset="-122"/>
              </a:rPr>
              <a:t>要深。</a:t>
            </a:r>
            <a:r>
              <a:rPr lang="zh-CN" altLang="en-US" sz="1200" dirty="0">
                <a:solidFill>
                  <a:srgbClr val="931000"/>
                </a:solidFill>
                <a:latin typeface="KaiTi" panose="02010609060101010101" pitchFamily="49" charset="-122"/>
                <a:ea typeface="KaiTi" panose="02010609060101010101" pitchFamily="49" charset="-122"/>
              </a:rPr>
              <a:t>这里 </a:t>
            </a:r>
            <a:r>
              <a:rPr lang="en-US" altLang="zh-CN" sz="1200" b="1" dirty="0">
                <a:solidFill>
                  <a:srgbClr val="931000"/>
                </a:solidFill>
                <a:latin typeface="KaiTi" panose="02010609060101010101" pitchFamily="49" charset="-122"/>
                <a:ea typeface="KaiTi" panose="02010609060101010101" pitchFamily="49" charset="-122"/>
              </a:rPr>
              <a:t>d</a:t>
            </a:r>
            <a:r>
              <a:rPr lang="zh-CN" altLang="en-US" sz="1200" b="1" dirty="0">
                <a:solidFill>
                  <a:srgbClr val="931000"/>
                </a:solidFill>
                <a:latin typeface="KaiTi" panose="02010609060101010101" pitchFamily="49" charset="-122"/>
                <a:ea typeface="KaiTi" panose="02010609060101010101" pitchFamily="49" charset="-122"/>
              </a:rPr>
              <a:t> </a:t>
            </a:r>
            <a:r>
              <a:rPr lang="zh-CN" altLang="en-US" sz="1200" dirty="0">
                <a:solidFill>
                  <a:srgbClr val="931000"/>
                </a:solidFill>
                <a:latin typeface="KaiTi" panose="02010609060101010101" pitchFamily="49" charset="-122"/>
                <a:ea typeface="KaiTi" panose="02010609060101010101" pitchFamily="49" charset="-122"/>
              </a:rPr>
              <a:t>是解所在的深度。</a:t>
            </a:r>
            <a:endParaRPr lang="en-US" altLang="zh-CN" sz="1200" dirty="0">
              <a:solidFill>
                <a:srgbClr val="931000"/>
              </a:solidFill>
              <a:latin typeface="KaiTi" panose="02010609060101010101" pitchFamily="49" charset="-122"/>
              <a:ea typeface="KaiTi" panose="02010609060101010101" pitchFamily="49" charset="-122"/>
            </a:endParaRPr>
          </a:p>
          <a:p>
            <a:pPr marL="0">
              <a:lnSpc>
                <a:spcPct val="120000"/>
              </a:lnSpc>
              <a:spcBef>
                <a:spcPts val="0"/>
              </a:spcBef>
            </a:pPr>
            <a:r>
              <a:rPr lang="zh-CN" altLang="en-US" sz="1200" dirty="0">
                <a:latin typeface="KaiTi" panose="02010609060101010101" pitchFamily="49" charset="-122"/>
                <a:ea typeface="KaiTi" panose="02010609060101010101" pitchFamily="49" charset="-122"/>
              </a:rPr>
              <a:t>如果我们选择 </a:t>
            </a:r>
            <a:r>
              <a:rPr lang="en-US" altLang="zh-CN" sz="1400" b="1" dirty="0">
                <a:latin typeface="KaiTi" panose="02010609060101010101" pitchFamily="49" charset="-122"/>
                <a:ea typeface="KaiTi" panose="02010609060101010101" pitchFamily="49" charset="-122"/>
              </a:rPr>
              <a:t>l &gt; d</a:t>
            </a:r>
            <a:r>
              <a:rPr lang="zh-CN" altLang="en-US" sz="1400" b="1" dirty="0">
                <a:latin typeface="KaiTi" panose="02010609060101010101" pitchFamily="49" charset="-122"/>
                <a:ea typeface="KaiTi" panose="02010609060101010101" pitchFamily="49" charset="-122"/>
              </a:rPr>
              <a:t>，</a:t>
            </a:r>
            <a:r>
              <a:rPr lang="zh-CN" altLang="en-US" sz="1200" dirty="0">
                <a:latin typeface="KaiTi" panose="02010609060101010101" pitchFamily="49" charset="-122"/>
                <a:ea typeface="KaiTi" panose="02010609060101010101" pitchFamily="49" charset="-122"/>
              </a:rPr>
              <a:t>深度受限搜索也可能不是最优的（如果只找一个解就停止）。它的时间复杂度是</a:t>
            </a:r>
            <a:r>
              <a:rPr lang="en-US" altLang="zh-CN" sz="1200" dirty="0">
                <a:latin typeface="KaiTi" panose="02010609060101010101" pitchFamily="49" charset="-122"/>
                <a:ea typeface="KaiTi" panose="02010609060101010101" pitchFamily="49" charset="-122"/>
              </a:rPr>
              <a:t> O(</a:t>
            </a:r>
            <a:r>
              <a:rPr lang="en-US" altLang="zh-CN" sz="1400" b="1" dirty="0">
                <a:latin typeface="KaiTi" panose="02010609060101010101" pitchFamily="49" charset="-122"/>
                <a:ea typeface="KaiTi" panose="02010609060101010101" pitchFamily="49" charset="-122"/>
              </a:rPr>
              <a:t>b</a:t>
            </a:r>
            <a:r>
              <a:rPr lang="en-US" altLang="zh-CN" sz="1400" b="1" baseline="30000" dirty="0">
                <a:latin typeface="KaiTi" panose="02010609060101010101" pitchFamily="49" charset="-122"/>
                <a:ea typeface="KaiTi" panose="02010609060101010101" pitchFamily="49" charset="-122"/>
              </a:rPr>
              <a:t>l</a:t>
            </a:r>
            <a:r>
              <a:rPr lang="en-US" altLang="zh-CN" sz="1200" dirty="0">
                <a:latin typeface="KaiTi" panose="02010609060101010101" pitchFamily="49" charset="-122"/>
                <a:ea typeface="KaiTi" panose="02010609060101010101" pitchFamily="49" charset="-122"/>
              </a:rPr>
              <a:t>) </a:t>
            </a:r>
            <a:r>
              <a:rPr lang="zh-CN" altLang="en-US" sz="1200" dirty="0">
                <a:latin typeface="KaiTi" panose="02010609060101010101" pitchFamily="49" charset="-122"/>
                <a:ea typeface="KaiTi" panose="02010609060101010101" pitchFamily="49" charset="-122"/>
              </a:rPr>
              <a:t>，空间复杂度是 </a:t>
            </a:r>
            <a:r>
              <a:rPr lang="en-US" altLang="zh-CN" sz="1200" dirty="0">
                <a:latin typeface="KaiTi" panose="02010609060101010101" pitchFamily="49" charset="-122"/>
                <a:ea typeface="KaiTi" panose="02010609060101010101" pitchFamily="49" charset="-122"/>
              </a:rPr>
              <a:t>O(</a:t>
            </a:r>
            <a:r>
              <a:rPr lang="en-US" altLang="zh-CN" sz="1400" b="1" dirty="0">
                <a:latin typeface="KaiTi" panose="02010609060101010101" pitchFamily="49" charset="-122"/>
                <a:ea typeface="KaiTi" panose="02010609060101010101" pitchFamily="49" charset="-122"/>
              </a:rPr>
              <a:t>b</a:t>
            </a:r>
            <a:r>
              <a:rPr lang="en-US" altLang="zh-CN" sz="1200" dirty="0">
                <a:latin typeface="KaiTi" panose="02010609060101010101" pitchFamily="49" charset="-122"/>
                <a:ea typeface="KaiTi" panose="02010609060101010101" pitchFamily="49" charset="-122"/>
              </a:rPr>
              <a:t>)</a:t>
            </a:r>
            <a:r>
              <a:rPr lang="zh-CN" altLang="en-US" sz="1200" dirty="0">
                <a:latin typeface="KaiTi" panose="02010609060101010101" pitchFamily="49" charset="-122"/>
                <a:ea typeface="KaiTi" panose="02010609060101010101" pitchFamily="49" charset="-122"/>
              </a:rPr>
              <a:t>。</a:t>
            </a:r>
            <a:endParaRPr lang="en-US" altLang="zh-CN" sz="1200" dirty="0">
              <a:latin typeface="KaiTi" panose="02010609060101010101" pitchFamily="49" charset="-122"/>
              <a:ea typeface="KaiTi" panose="02010609060101010101" pitchFamily="49" charset="-122"/>
            </a:endParaRPr>
          </a:p>
          <a:p>
            <a:pPr marL="0">
              <a:lnSpc>
                <a:spcPct val="120000"/>
              </a:lnSpc>
              <a:spcBef>
                <a:spcPts val="0"/>
              </a:spcBef>
            </a:pPr>
            <a:r>
              <a:rPr lang="zh-CN" altLang="en-US" sz="1200" dirty="0">
                <a:latin typeface="KaiTi" panose="02010609060101010101" pitchFamily="49" charset="-122"/>
                <a:ea typeface="KaiTi" panose="02010609060101010101" pitchFamily="49" charset="-122"/>
              </a:rPr>
              <a:t>深度优先搜索可以看成 </a:t>
            </a:r>
            <a:r>
              <a:rPr lang="en-US" altLang="zh-CN" sz="1400" b="1" dirty="0">
                <a:latin typeface="KaiTi" panose="02010609060101010101" pitchFamily="49" charset="-122"/>
                <a:ea typeface="KaiTi" panose="02010609060101010101" pitchFamily="49" charset="-122"/>
              </a:rPr>
              <a:t>l = ∞</a:t>
            </a:r>
            <a:r>
              <a:rPr lang="en-US" altLang="zh-CN" sz="1200" dirty="0">
                <a:latin typeface="KaiTi" panose="02010609060101010101" pitchFamily="49" charset="-122"/>
                <a:ea typeface="KaiTi" panose="02010609060101010101" pitchFamily="49" charset="-122"/>
              </a:rPr>
              <a:t> </a:t>
            </a:r>
            <a:r>
              <a:rPr lang="zh-CN" altLang="en-US" sz="1200" dirty="0">
                <a:latin typeface="KaiTi" panose="02010609060101010101" pitchFamily="49" charset="-122"/>
                <a:ea typeface="KaiTi" panose="02010609060101010101" pitchFamily="49" charset="-122"/>
              </a:rPr>
              <a:t>的深度受限搜索。</a:t>
            </a:r>
            <a:endParaRPr lang="en-US" altLang="zh-CN" sz="1400" dirty="0">
              <a:latin typeface="KaiTi" panose="02010609060101010101" pitchFamily="49" charset="-122"/>
              <a:ea typeface="KaiTi" panose="02010609060101010101" pitchFamily="49" charset="-122"/>
            </a:endParaRPr>
          </a:p>
          <a:p>
            <a:pPr marL="0">
              <a:lnSpc>
                <a:spcPct val="120000"/>
              </a:lnSpc>
              <a:spcBef>
                <a:spcPts val="0"/>
              </a:spcBef>
            </a:pPr>
            <a:r>
              <a:rPr lang="zh-CN" altLang="en-US" sz="1200" dirty="0">
                <a:latin typeface="KaiTi" panose="02010609060101010101" pitchFamily="49" charset="-122"/>
                <a:ea typeface="KaiTi" panose="02010609060101010101" pitchFamily="49" charset="-122"/>
              </a:rPr>
              <a:t>深度受限搜索可能有两种搜索不成功的情况：真的“没有解”和由于没有搜索到足够深度而返回“无解“</a:t>
            </a:r>
            <a:endParaRPr lang="en-US" altLang="zh-CN" sz="1200" dirty="0">
              <a:latin typeface="KaiTi" panose="02010609060101010101" pitchFamily="49" charset="-122"/>
              <a:ea typeface="KaiTi" panose="02010609060101010101" pitchFamily="49" charset="-122"/>
            </a:endParaRPr>
          </a:p>
          <a:p>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31</a:t>
            </a:fld>
            <a:endParaRPr kumimoji="1" lang="zh-CN" altLang="en-US"/>
          </a:p>
        </p:txBody>
      </p:sp>
    </p:spTree>
    <p:extLst>
      <p:ext uri="{BB962C8B-B14F-4D97-AF65-F5344CB8AC3E}">
        <p14:creationId xmlns:p14="http://schemas.microsoft.com/office/powerpoint/2010/main" val="3222053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如果时间不允许，这个可以跳过，较高要求</a:t>
            </a:r>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32</a:t>
            </a:fld>
            <a:endParaRPr kumimoji="1" lang="zh-CN" altLang="en-US"/>
          </a:p>
        </p:txBody>
      </p:sp>
    </p:spTree>
    <p:extLst>
      <p:ext uri="{BB962C8B-B14F-4D97-AF65-F5344CB8AC3E}">
        <p14:creationId xmlns:p14="http://schemas.microsoft.com/office/powerpoint/2010/main" val="580575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70000"/>
              </a:lnSpc>
              <a:spcBef>
                <a:spcPts val="600"/>
              </a:spcBef>
              <a:buNone/>
            </a:pPr>
            <a:r>
              <a:rPr lang="zh-CN" altLang="en-US" sz="1200" dirty="0"/>
              <a:t>不知解在何处，迭代加深搜索算法是最推荐使用的方法。</a:t>
            </a:r>
            <a:endParaRPr lang="en-US" altLang="zh-CN" sz="1200" dirty="0"/>
          </a:p>
          <a:p>
            <a:pPr marL="0" indent="0">
              <a:lnSpc>
                <a:spcPct val="170000"/>
              </a:lnSpc>
              <a:spcBef>
                <a:spcPts val="600"/>
              </a:spcBef>
              <a:buNone/>
            </a:pPr>
            <a:r>
              <a:rPr lang="zh-CN" altLang="en-US" sz="1200" dirty="0"/>
              <a:t>使用深度优先算法依次搜索</a:t>
            </a:r>
            <a:r>
              <a:rPr lang="en-US" altLang="zh-CN" sz="1200" dirty="0"/>
              <a:t>0</a:t>
            </a:r>
            <a:r>
              <a:rPr lang="zh-CN" altLang="en-US" sz="1200" dirty="0"/>
              <a:t>，</a:t>
            </a:r>
            <a:r>
              <a:rPr lang="en-US" altLang="zh-CN" sz="1200" dirty="0"/>
              <a:t>1</a:t>
            </a:r>
            <a:r>
              <a:rPr lang="zh-CN" altLang="en-US" sz="1200" dirty="0"/>
              <a:t>，</a:t>
            </a:r>
            <a:r>
              <a:rPr lang="en-US" altLang="zh-CN" sz="1200" dirty="0"/>
              <a:t>2</a:t>
            </a:r>
            <a:r>
              <a:rPr lang="zh-CN" altLang="en-US" sz="1200" dirty="0"/>
              <a:t>，</a:t>
            </a:r>
            <a:r>
              <a:rPr lang="en-US" altLang="zh-CN" sz="1200" dirty="0"/>
              <a:t>3</a:t>
            </a:r>
            <a:r>
              <a:rPr lang="zh-CN" altLang="en-US" sz="1200" dirty="0"/>
              <a:t>，</a:t>
            </a:r>
            <a:r>
              <a:rPr lang="en-US" altLang="zh-CN" sz="1200" dirty="0"/>
              <a:t>…</a:t>
            </a:r>
            <a:r>
              <a:rPr lang="zh-CN" altLang="en-US" sz="1200" dirty="0"/>
              <a:t>层</a:t>
            </a:r>
            <a:endParaRPr lang="en-US" altLang="zh-CN" sz="1200" dirty="0"/>
          </a:p>
          <a:p>
            <a:pPr marL="0" indent="0">
              <a:lnSpc>
                <a:spcPct val="170000"/>
              </a:lnSpc>
              <a:spcBef>
                <a:spcPts val="600"/>
              </a:spcBef>
              <a:buNone/>
            </a:pPr>
            <a:endParaRPr lang="en-US" altLang="zh-CN" sz="1200" dirty="0"/>
          </a:p>
          <a:p>
            <a:pPr marL="0" marR="0" lvl="0" indent="0" algn="l" defTabSz="914400" rtl="0" eaLnBrk="1" fontAlgn="auto" latinLnBrk="0" hangingPunct="1">
              <a:lnSpc>
                <a:spcPct val="170000"/>
              </a:lnSpc>
              <a:spcBef>
                <a:spcPts val="600"/>
              </a:spcBef>
              <a:spcAft>
                <a:spcPts val="0"/>
              </a:spcAft>
              <a:buClrTx/>
              <a:buSzTx/>
              <a:buFontTx/>
              <a:buNone/>
              <a:tabLst/>
              <a:defRPr/>
            </a:pPr>
            <a:r>
              <a:rPr kumimoji="1" lang="zh-CN" altLang="en-US" dirty="0"/>
              <a:t>如果时间不允许，这个可以跳过，较高要求</a:t>
            </a:r>
          </a:p>
          <a:p>
            <a:pPr marL="0" indent="0">
              <a:lnSpc>
                <a:spcPct val="170000"/>
              </a:lnSpc>
              <a:spcBef>
                <a:spcPts val="600"/>
              </a:spcBef>
              <a:buNone/>
            </a:pPr>
            <a:endParaRPr lang="en-US" altLang="zh-CN" sz="1200" dirty="0"/>
          </a:p>
          <a:p>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33</a:t>
            </a:fld>
            <a:endParaRPr kumimoji="1" lang="zh-CN" altLang="en-US"/>
          </a:p>
        </p:txBody>
      </p:sp>
    </p:spTree>
    <p:extLst>
      <p:ext uri="{BB962C8B-B14F-4D97-AF65-F5344CB8AC3E}">
        <p14:creationId xmlns:p14="http://schemas.microsoft.com/office/powerpoint/2010/main" val="2190210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如果时间不允许，这个可以跳过，较高要求</a:t>
            </a:r>
          </a:p>
          <a:p>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34</a:t>
            </a:fld>
            <a:endParaRPr kumimoji="1" lang="zh-CN" altLang="en-US"/>
          </a:p>
        </p:txBody>
      </p:sp>
    </p:spTree>
    <p:extLst>
      <p:ext uri="{BB962C8B-B14F-4D97-AF65-F5344CB8AC3E}">
        <p14:creationId xmlns:p14="http://schemas.microsoft.com/office/powerpoint/2010/main" val="1790569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C00000"/>
              </a:solidFill>
            </a:endParaRPr>
          </a:p>
          <a:p>
            <a:endParaRPr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35</a:t>
            </a:fld>
            <a:endParaRPr kumimoji="1" lang="zh-CN" altLang="en-US"/>
          </a:p>
        </p:txBody>
      </p:sp>
    </p:spTree>
    <p:extLst>
      <p:ext uri="{BB962C8B-B14F-4D97-AF65-F5344CB8AC3E}">
        <p14:creationId xmlns:p14="http://schemas.microsoft.com/office/powerpoint/2010/main" val="13315847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Tree>
    <p:extLst>
      <p:ext uri="{BB962C8B-B14F-4D97-AF65-F5344CB8AC3E}">
        <p14:creationId xmlns:p14="http://schemas.microsoft.com/office/powerpoint/2010/main" val="1150307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10000"/>
              </a:lnSpc>
              <a:spcBef>
                <a:spcPts val="949"/>
              </a:spcBef>
              <a:buNone/>
            </a:pPr>
            <a:r>
              <a:rPr lang="zh-CN" altLang="en-US" sz="1200" dirty="0"/>
              <a:t>当所有搜索步骤的花费相同时，宽度优先搜索是最优的，因为它永远只展开最浅的节点。</a:t>
            </a:r>
            <a:endParaRPr lang="en-US" altLang="zh-CN" sz="1200" dirty="0"/>
          </a:p>
          <a:p>
            <a:pPr marL="0" indent="0">
              <a:lnSpc>
                <a:spcPct val="110000"/>
              </a:lnSpc>
              <a:spcBef>
                <a:spcPts val="949"/>
              </a:spcBef>
              <a:buNone/>
            </a:pPr>
            <a:r>
              <a:rPr lang="zh-CN" altLang="en-US" sz="1200" dirty="0"/>
              <a:t>将此方法略加扩展</a:t>
            </a:r>
            <a:r>
              <a:rPr lang="en-US" altLang="zh-CN" sz="1200" dirty="0"/>
              <a:t>, </a:t>
            </a:r>
            <a:r>
              <a:rPr lang="zh-CN" altLang="en-US" sz="1200" dirty="0"/>
              <a:t>我们可以得到对于任意搜索</a:t>
            </a:r>
            <a:r>
              <a:rPr lang="zh-CN" altLang="en-US" sz="1200" b="1" dirty="0">
                <a:solidFill>
                  <a:srgbClr val="C00000"/>
                </a:solidFill>
              </a:rPr>
              <a:t>步骤花费不一致</a:t>
            </a:r>
            <a:r>
              <a:rPr lang="zh-CN" altLang="en-US" sz="1200" dirty="0"/>
              <a:t>的问题的最优搜索算法。</a:t>
            </a:r>
            <a:endParaRPr lang="en-US" altLang="zh-CN" sz="1200" dirty="0"/>
          </a:p>
          <a:p>
            <a:pPr marL="0" indent="0">
              <a:lnSpc>
                <a:spcPct val="110000"/>
              </a:lnSpc>
              <a:spcBef>
                <a:spcPts val="949"/>
              </a:spcBef>
              <a:buNone/>
            </a:pPr>
            <a:r>
              <a:rPr lang="zh-CN" altLang="en-US" sz="1200" dirty="0"/>
              <a:t>我们将展开最浅的节点这一步改成展开当前路径花费</a:t>
            </a:r>
            <a:r>
              <a:rPr lang="en-US" altLang="zh-CN" sz="1200" b="1" dirty="0"/>
              <a:t>g(n)</a:t>
            </a:r>
            <a:r>
              <a:rPr lang="zh-CN" altLang="en-US" sz="1200" dirty="0"/>
              <a:t> 最少的节点。这样我们就得到了一致代价搜索算法。</a:t>
            </a:r>
            <a:r>
              <a:rPr lang="en-US" altLang="zh-CN" sz="1200" dirty="0"/>
              <a:t> </a:t>
            </a:r>
          </a:p>
          <a:p>
            <a:pPr marL="0" indent="0">
              <a:lnSpc>
                <a:spcPct val="110000"/>
              </a:lnSpc>
              <a:spcBef>
                <a:spcPts val="949"/>
              </a:spcBef>
              <a:buNone/>
            </a:pPr>
            <a:r>
              <a:rPr lang="zh-CN" altLang="en-US" sz="1200" dirty="0"/>
              <a:t>这种算法可以使用一个优先队列存储开节点集。优先队列按 </a:t>
            </a:r>
            <a:r>
              <a:rPr lang="en-US" altLang="zh-CN" sz="1200" b="1" dirty="0"/>
              <a:t>g</a:t>
            </a:r>
            <a:r>
              <a:rPr lang="zh-CN" altLang="en-US" sz="1200" dirty="0"/>
              <a:t> 的从小到大排序。</a:t>
            </a:r>
            <a:endParaRPr lang="en-US" altLang="zh-CN" sz="1200" dirty="0"/>
          </a:p>
          <a:p>
            <a:pPr marL="0" indent="0">
              <a:lnSpc>
                <a:spcPct val="110000"/>
              </a:lnSpc>
              <a:spcBef>
                <a:spcPts val="949"/>
              </a:spcBef>
              <a:buNone/>
            </a:pPr>
            <a:r>
              <a:rPr lang="zh-CN" altLang="en-US" sz="1200" dirty="0">
                <a:solidFill>
                  <a:srgbClr val="C00000"/>
                </a:solidFill>
              </a:rPr>
              <a:t>目标测试</a:t>
            </a:r>
            <a:r>
              <a:rPr lang="zh-CN" altLang="en-US" sz="1200" dirty="0"/>
              <a:t>可以在每次一个节点被选中要展开它的子节点时进行，而不是这个节点被生成的时候。原因是第一个遇到的目标节点未必是最优的。</a:t>
            </a:r>
            <a:endParaRPr lang="en-US" altLang="zh-CN" sz="1200" dirty="0"/>
          </a:p>
          <a:p>
            <a:pPr marL="0" indent="0">
              <a:lnSpc>
                <a:spcPct val="110000"/>
              </a:lnSpc>
              <a:spcBef>
                <a:spcPts val="949"/>
              </a:spcBef>
              <a:buNone/>
            </a:pPr>
            <a:r>
              <a:rPr lang="zh-CN" altLang="en-US" sz="1200" dirty="0"/>
              <a:t>另一个区别是当发现一个子节点已经在开节点集中了，但是这次走到该子节点的路径花费更少，则用这次的更短花费替代该子节点原有的花费。</a:t>
            </a:r>
            <a:endParaRPr lang="en-US" altLang="zh-CN" sz="1200" dirty="0"/>
          </a:p>
          <a:p>
            <a:pPr marL="0" indent="0">
              <a:lnSpc>
                <a:spcPct val="110000"/>
              </a:lnSpc>
              <a:spcBef>
                <a:spcPts val="949"/>
              </a:spcBef>
              <a:buNone/>
            </a:pPr>
            <a:r>
              <a:rPr lang="zh-CN" altLang="en-US" sz="1200" dirty="0"/>
              <a:t>注：该子结点仍然存在于开节点集中，只是花费变少了（找到了一条更短路径通向该节点）</a:t>
            </a:r>
            <a:endParaRPr lang="en-US" altLang="zh-CN" sz="1400" dirty="0"/>
          </a:p>
          <a:p>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37</a:t>
            </a:fld>
            <a:endParaRPr kumimoji="1" lang="zh-CN" altLang="en-US"/>
          </a:p>
        </p:txBody>
      </p:sp>
    </p:spTree>
    <p:extLst>
      <p:ext uri="{BB962C8B-B14F-4D97-AF65-F5344CB8AC3E}">
        <p14:creationId xmlns:p14="http://schemas.microsoft.com/office/powerpoint/2010/main" val="2476884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1131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spcBef>
                <a:spcPts val="1266"/>
              </a:spcBef>
              <a:buNone/>
            </a:pPr>
            <a:endParaRPr lang="en-US" altLang="zh-CN" sz="1200" dirty="0"/>
          </a:p>
          <a:p>
            <a:pPr marL="0" indent="0">
              <a:lnSpc>
                <a:spcPct val="150000"/>
              </a:lnSpc>
              <a:spcBef>
                <a:spcPts val="1266"/>
              </a:spcBef>
              <a:buNone/>
            </a:pPr>
            <a:r>
              <a:rPr lang="zh-CN" altLang="en-US" sz="1200" dirty="0"/>
              <a:t>一致代价搜索根据路径花费而不是深度进行搜索，所以它的复杂度不容易用</a:t>
            </a:r>
            <a:r>
              <a:rPr lang="en-US" altLang="zh-CN" sz="1200" dirty="0"/>
              <a:t> </a:t>
            </a:r>
            <a:r>
              <a:rPr lang="en-US" altLang="zh-CN" sz="1200" i="1" dirty="0"/>
              <a:t>b</a:t>
            </a:r>
            <a:r>
              <a:rPr lang="en-US" altLang="zh-CN" sz="1200" dirty="0"/>
              <a:t> </a:t>
            </a:r>
            <a:r>
              <a:rPr lang="zh-CN" altLang="en-US" sz="1200" dirty="0"/>
              <a:t>和</a:t>
            </a:r>
            <a:r>
              <a:rPr lang="en-US" altLang="zh-CN" sz="1200" dirty="0"/>
              <a:t> </a:t>
            </a:r>
            <a:r>
              <a:rPr lang="en-US" altLang="zh-CN" sz="1200" i="1" dirty="0"/>
              <a:t>d</a:t>
            </a:r>
            <a:r>
              <a:rPr lang="zh-CN" altLang="en-US" sz="1200" dirty="0"/>
              <a:t> 表示。我们用</a:t>
            </a:r>
            <a:r>
              <a:rPr lang="en-US" altLang="zh-CN" sz="1200" b="1" dirty="0"/>
              <a:t> C</a:t>
            </a:r>
            <a:r>
              <a:rPr lang="en-US" altLang="zh-CN" sz="1200" b="1" baseline="30000" dirty="0"/>
              <a:t>∗</a:t>
            </a:r>
            <a:r>
              <a:rPr lang="en-US" altLang="zh-CN" sz="1200" b="1" dirty="0"/>
              <a:t> </a:t>
            </a:r>
            <a:r>
              <a:rPr lang="zh-CN" altLang="en-US" sz="1200" dirty="0"/>
              <a:t>表示最优解的花费</a:t>
            </a:r>
            <a:r>
              <a:rPr lang="en-US" altLang="zh-CN" sz="1200" dirty="0"/>
              <a:t>, </a:t>
            </a:r>
            <a:r>
              <a:rPr lang="zh-CN" altLang="en-US" sz="1200" dirty="0"/>
              <a:t>并且假设每一步的最小花费是</a:t>
            </a:r>
            <a:r>
              <a:rPr lang="en-US" altLang="zh-CN" sz="1200" dirty="0"/>
              <a:t> </a:t>
            </a:r>
            <a:r>
              <a:rPr lang="el-GR" altLang="zh-CN" sz="1200" dirty="0"/>
              <a:t>ε</a:t>
            </a:r>
            <a:r>
              <a:rPr lang="zh-CN" altLang="en-US" sz="1200" dirty="0"/>
              <a:t>。</a:t>
            </a:r>
            <a:r>
              <a:rPr lang="zh-CN" altLang="el-GR" sz="1200" dirty="0"/>
              <a:t>算法</a:t>
            </a:r>
            <a:r>
              <a:rPr lang="zh-CN" altLang="en-US" sz="1200" dirty="0"/>
              <a:t>在最坏情况</a:t>
            </a:r>
            <a:r>
              <a:rPr lang="zh-CN" altLang="el-GR" sz="1200" dirty="0"/>
              <a:t>下</a:t>
            </a:r>
            <a:r>
              <a:rPr lang="zh-CN" altLang="en-US" sz="1200" dirty="0"/>
              <a:t>的时间和空间复杂度是</a:t>
            </a:r>
            <a:r>
              <a:rPr lang="en-US" altLang="zh-CN" sz="1200" dirty="0"/>
              <a:t>O(</a:t>
            </a:r>
            <a:r>
              <a:rPr lang="en-US" altLang="zh-CN" sz="1200" b="1" dirty="0"/>
              <a:t>b</a:t>
            </a:r>
            <a:r>
              <a:rPr lang="en-US" altLang="zh-CN" sz="1200" b="1" baseline="30000" dirty="0"/>
              <a:t>1+⌊C∗/</a:t>
            </a:r>
            <a:r>
              <a:rPr lang="el-GR" altLang="zh-CN" sz="1200" b="1" baseline="30000" dirty="0"/>
              <a:t>ε⌋</a:t>
            </a:r>
            <a:r>
              <a:rPr lang="el-GR" altLang="zh-CN" sz="1200" dirty="0"/>
              <a:t>), </a:t>
            </a:r>
            <a:r>
              <a:rPr lang="zh-CN" altLang="en-US" sz="1200" dirty="0"/>
              <a:t>这比</a:t>
            </a:r>
            <a:r>
              <a:rPr lang="en-US" altLang="zh-CN" sz="1200" dirty="0"/>
              <a:t> </a:t>
            </a:r>
            <a:r>
              <a:rPr lang="en-US" altLang="zh-CN" sz="1200" b="1" dirty="0"/>
              <a:t>b</a:t>
            </a:r>
            <a:r>
              <a:rPr lang="en-US" altLang="zh-CN" sz="1200" b="1" baseline="30000" dirty="0"/>
              <a:t>d</a:t>
            </a:r>
            <a:r>
              <a:rPr lang="zh-CN" altLang="en-US" sz="1200" dirty="0"/>
              <a:t>大得多。</a:t>
            </a:r>
            <a:r>
              <a:rPr lang="en-US" altLang="zh-CN" sz="1200" dirty="0"/>
              <a:t> </a:t>
            </a:r>
            <a:r>
              <a:rPr lang="zh-CN" altLang="en-US" sz="1200" dirty="0"/>
              <a:t>这是因为一致代价搜索有可能在找到解之前展开一棵有很多小的花费的枝丫的很大的树。</a:t>
            </a:r>
            <a:endParaRPr lang="en-US" altLang="zh-CN" sz="1200" dirty="0"/>
          </a:p>
          <a:p>
            <a:pPr marL="0" indent="0">
              <a:lnSpc>
                <a:spcPct val="150000"/>
              </a:lnSpc>
              <a:spcBef>
                <a:spcPts val="1266"/>
              </a:spcBef>
              <a:buNone/>
            </a:pPr>
            <a:r>
              <a:rPr lang="zh-CN" altLang="en-US" sz="1200" dirty="0"/>
              <a:t>当所有步骤花费一致时</a:t>
            </a:r>
            <a:r>
              <a:rPr lang="en-US" altLang="zh-CN" sz="1200" dirty="0"/>
              <a:t>, </a:t>
            </a:r>
            <a:r>
              <a:rPr lang="en-US" altLang="zh-CN" sz="1200" b="1" dirty="0"/>
              <a:t>b</a:t>
            </a:r>
            <a:r>
              <a:rPr lang="en-US" altLang="zh-CN" sz="1200" b="1" baseline="30000" dirty="0"/>
              <a:t>1+⌊C∗/</a:t>
            </a:r>
            <a:r>
              <a:rPr lang="el-GR" altLang="zh-CN" sz="1200" b="1" baseline="30000" dirty="0"/>
              <a:t>ε⌋</a:t>
            </a:r>
            <a:r>
              <a:rPr lang="el-GR" altLang="zh-CN" sz="1200" baseline="30000" dirty="0"/>
              <a:t> </a:t>
            </a:r>
            <a:r>
              <a:rPr lang="zh-CN" altLang="en-US" sz="1200" dirty="0"/>
              <a:t>就是 </a:t>
            </a:r>
            <a:r>
              <a:rPr lang="en-US" altLang="zh-CN" sz="1200" b="1" dirty="0"/>
              <a:t>b</a:t>
            </a:r>
            <a:r>
              <a:rPr lang="en-US" altLang="zh-CN" sz="1200" b="1" baseline="30000" dirty="0"/>
              <a:t>d+1</a:t>
            </a:r>
            <a:r>
              <a:rPr lang="zh-CN" altLang="en-US" sz="1200" dirty="0"/>
              <a:t>。</a:t>
            </a:r>
            <a:r>
              <a:rPr lang="en-US" altLang="zh-CN" sz="1200" dirty="0"/>
              <a:t> </a:t>
            </a:r>
            <a:r>
              <a:rPr lang="zh-CN" altLang="en-US" sz="1200" dirty="0"/>
              <a:t>当所有步骤花费一致，一致代价搜索和宽度优先搜索类似，</a:t>
            </a:r>
            <a:r>
              <a:rPr lang="en-US" altLang="zh-CN" sz="1200" dirty="0"/>
              <a:t> </a:t>
            </a:r>
            <a:r>
              <a:rPr lang="zh-CN" altLang="en-US" sz="1200" dirty="0"/>
              <a:t>除了宽度优先搜索一发现目标马上停止搜索，而一致代价搜索要检查所有比目标路径长度更短的节点。所以一致代价搜索比宽度优先搜索做了更多的工作，因为它无谓地检查了所有深度为 </a:t>
            </a:r>
            <a:r>
              <a:rPr lang="en-US" altLang="zh-CN" sz="1200" dirty="0"/>
              <a:t>d</a:t>
            </a:r>
            <a:r>
              <a:rPr lang="zh-CN" altLang="en-US" sz="1200" dirty="0"/>
              <a:t>的节点</a:t>
            </a:r>
            <a:endParaRPr lang="en-US" altLang="zh-CN" sz="1200" dirty="0"/>
          </a:p>
          <a:p>
            <a:pPr marL="0" indent="0">
              <a:lnSpc>
                <a:spcPct val="150000"/>
              </a:lnSpc>
              <a:spcBef>
                <a:spcPts val="1266"/>
              </a:spcBef>
              <a:buNone/>
            </a:pPr>
            <a:endParaRPr lang="en-US" altLang="zh-CN" sz="1200" dirty="0"/>
          </a:p>
          <a:p>
            <a:pPr marL="0" indent="0">
              <a:lnSpc>
                <a:spcPct val="150000"/>
              </a:lnSpc>
              <a:spcBef>
                <a:spcPts val="1266"/>
              </a:spcBef>
              <a:buNone/>
            </a:pPr>
            <a:r>
              <a:rPr lang="zh-CN" altLang="en-US" sz="1200" dirty="0"/>
              <a:t>如图所示，如果极端情况下，只有一条通往目标的路线，而路线上有很多小的枝丫是断路，那么一直代价搜索野会访问这些小的枝丫，因为它只看节点到初始节点的路径花费。</a:t>
            </a:r>
            <a:endParaRPr lang="en-US" altLang="zh-CN" sz="1200" dirty="0"/>
          </a:p>
          <a:p>
            <a:pPr marL="0" indent="0">
              <a:lnSpc>
                <a:spcPct val="150000"/>
              </a:lnSpc>
              <a:spcBef>
                <a:spcPts val="1266"/>
              </a:spcBef>
              <a:buNone/>
            </a:pPr>
            <a:r>
              <a:rPr lang="zh-CN" altLang="en-US" sz="1200" dirty="0"/>
              <a:t>如果我们能有一些到目标节点的路径估计，也许就会避开这些短的断头路。但是后面的节点我们还没有访问过，并不知到情况。这就需要一些更问题相关的知识进行估计。下面我们要讲到的贪婪最佳和</a:t>
            </a:r>
            <a:r>
              <a:rPr lang="en-US" altLang="zh-CN" sz="1200" dirty="0"/>
              <a:t>A*</a:t>
            </a:r>
            <a:r>
              <a:rPr lang="zh-CN" altLang="en-US" sz="1200" dirty="0"/>
              <a:t>算法都使用了与问题相关的信息，属于有信息搜索。</a:t>
            </a:r>
            <a:endParaRPr lang="en-US" altLang="zh-CN" sz="1200" dirty="0"/>
          </a:p>
          <a:p>
            <a:pPr marL="0" indent="0">
              <a:lnSpc>
                <a:spcPct val="150000"/>
              </a:lnSpc>
              <a:spcBef>
                <a:spcPts val="1266"/>
              </a:spcBef>
              <a:buNone/>
            </a:pPr>
            <a:endParaRPr lang="en-US" altLang="zh-CN" sz="1200" dirty="0"/>
          </a:p>
          <a:p>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39</a:t>
            </a:fld>
            <a:endParaRPr kumimoji="1" lang="zh-CN" altLang="en-US"/>
          </a:p>
        </p:txBody>
      </p:sp>
    </p:spTree>
    <p:extLst>
      <p:ext uri="{BB962C8B-B14F-4D97-AF65-F5344CB8AC3E}">
        <p14:creationId xmlns:p14="http://schemas.microsoft.com/office/powerpoint/2010/main" val="1891063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C00000"/>
              </a:solidFill>
            </a:endParaRPr>
          </a:p>
          <a:p>
            <a:endParaRPr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40</a:t>
            </a:fld>
            <a:endParaRPr kumimoji="1" lang="zh-CN" altLang="en-US"/>
          </a:p>
        </p:txBody>
      </p:sp>
    </p:spTree>
    <p:extLst>
      <p:ext uri="{BB962C8B-B14F-4D97-AF65-F5344CB8AC3E}">
        <p14:creationId xmlns:p14="http://schemas.microsoft.com/office/powerpoint/2010/main" val="2460095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4</a:t>
            </a:fld>
            <a:endParaRPr kumimoji="1" lang="zh-CN" altLang="en-US"/>
          </a:p>
        </p:txBody>
      </p:sp>
    </p:spTree>
    <p:extLst>
      <p:ext uri="{BB962C8B-B14F-4D97-AF65-F5344CB8AC3E}">
        <p14:creationId xmlns:p14="http://schemas.microsoft.com/office/powerpoint/2010/main" val="4136831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所谓有信息，就是有何问题相关的信息。刚才的一致代价是看它走过的节点到初始节点的实际花费。而贪婪最佳是对每个节点都有个估计，估计谁离目标节点更近。谁离的近，先展开谁。如何估计呢，就是用与问题相关的函数</a:t>
            </a:r>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41</a:t>
            </a:fld>
            <a:endParaRPr kumimoji="1" lang="zh-CN" altLang="en-US"/>
          </a:p>
        </p:txBody>
      </p:sp>
    </p:spTree>
    <p:extLst>
      <p:ext uri="{BB962C8B-B14F-4D97-AF65-F5344CB8AC3E}">
        <p14:creationId xmlns:p14="http://schemas.microsoft.com/office/powerpoint/2010/main" val="1998347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对于罗马尼亚寻径问题，如果我们有一张表，知道每个城市到</a:t>
            </a:r>
            <a:r>
              <a:rPr kumimoji="1" lang="en-US" altLang="zh-CN" dirty="0"/>
              <a:t>B</a:t>
            </a:r>
            <a:r>
              <a:rPr kumimoji="1" lang="zh-CN" altLang="en-US" dirty="0"/>
              <a:t>市的直线距离，那么我们可以想象优先选择离</a:t>
            </a:r>
            <a:r>
              <a:rPr kumimoji="1" lang="en-US" altLang="zh-CN" dirty="0"/>
              <a:t>B</a:t>
            </a:r>
            <a:r>
              <a:rPr kumimoji="1" lang="zh-CN" altLang="en-US" dirty="0"/>
              <a:t>市直线距离近的城市走，这样不会与目标背道而驰。虽然这也不一定对，但是至少比什么信息都没有好。</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42</a:t>
            </a:fld>
            <a:endParaRPr kumimoji="1" lang="zh-CN" altLang="en-US"/>
          </a:p>
        </p:txBody>
      </p:sp>
    </p:spTree>
    <p:extLst>
      <p:ext uri="{BB962C8B-B14F-4D97-AF65-F5344CB8AC3E}">
        <p14:creationId xmlns:p14="http://schemas.microsoft.com/office/powerpoint/2010/main" val="3298861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solidFill>
                  <a:srgbClr val="C00000"/>
                </a:solidFill>
                <a:latin typeface="KaiTi" panose="02010609060101010101" pitchFamily="49" charset="-122"/>
                <a:ea typeface="KaiTi" panose="02010609060101010101" pitchFamily="49" charset="-122"/>
              </a:rPr>
              <a:t>简单说就是，评估一下子结点谁更有前途，谁好就往谁那里走。最好情况就是估的完全正确，一路沿着最佳路径走；最坏情况就估计与事实反了，最后走到目标</a:t>
            </a:r>
          </a:p>
          <a:p>
            <a:endParaRPr kumimoji="1" lang="zh-CN" altLang="en-US" dirty="0"/>
          </a:p>
        </p:txBody>
      </p:sp>
    </p:spTree>
    <p:extLst>
      <p:ext uri="{BB962C8B-B14F-4D97-AF65-F5344CB8AC3E}">
        <p14:creationId xmlns:p14="http://schemas.microsoft.com/office/powerpoint/2010/main" val="39980564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C00000"/>
              </a:solidFill>
            </a:endParaRPr>
          </a:p>
          <a:p>
            <a:endParaRPr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44</a:t>
            </a:fld>
            <a:endParaRPr kumimoji="1" lang="zh-CN" altLang="en-US"/>
          </a:p>
        </p:txBody>
      </p:sp>
    </p:spTree>
    <p:extLst>
      <p:ext uri="{BB962C8B-B14F-4D97-AF65-F5344CB8AC3E}">
        <p14:creationId xmlns:p14="http://schemas.microsoft.com/office/powerpoint/2010/main" val="3560563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45</a:t>
            </a:fld>
            <a:endParaRPr kumimoji="1" lang="zh-CN" altLang="en-US"/>
          </a:p>
        </p:txBody>
      </p:sp>
    </p:spTree>
    <p:extLst>
      <p:ext uri="{BB962C8B-B14F-4D97-AF65-F5344CB8AC3E}">
        <p14:creationId xmlns:p14="http://schemas.microsoft.com/office/powerpoint/2010/main" val="1760153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后面的图示里给出了搜索的过程。</a:t>
            </a:r>
            <a:endParaRPr kumimoji="1" lang="zh-CN" altLang="en-US" dirty="0"/>
          </a:p>
          <a:p>
            <a:endParaRPr kumimoji="1" lang="zh-CN" altLang="en-US" dirty="0"/>
          </a:p>
        </p:txBody>
      </p:sp>
    </p:spTree>
    <p:extLst>
      <p:ext uri="{BB962C8B-B14F-4D97-AF65-F5344CB8AC3E}">
        <p14:creationId xmlns:p14="http://schemas.microsoft.com/office/powerpoint/2010/main" val="977506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636528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7991130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51</a:t>
            </a:fld>
            <a:endParaRPr kumimoji="1" lang="zh-CN" altLang="en-US"/>
          </a:p>
        </p:txBody>
      </p:sp>
    </p:spTree>
    <p:extLst>
      <p:ext uri="{BB962C8B-B14F-4D97-AF65-F5344CB8AC3E}">
        <p14:creationId xmlns:p14="http://schemas.microsoft.com/office/powerpoint/2010/main" val="24024398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52</a:t>
            </a:fld>
            <a:endParaRPr kumimoji="1" lang="zh-CN" altLang="en-US"/>
          </a:p>
        </p:txBody>
      </p:sp>
    </p:spTree>
    <p:extLst>
      <p:ext uri="{BB962C8B-B14F-4D97-AF65-F5344CB8AC3E}">
        <p14:creationId xmlns:p14="http://schemas.microsoft.com/office/powerpoint/2010/main" val="1079345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100" dirty="0"/>
          </a:p>
          <a:p>
            <a:r>
              <a:rPr kumimoji="1" lang="zh-CN" altLang="en-US" dirty="0"/>
              <a:t>这个例子解释最短路问题如何建模</a:t>
            </a:r>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6</a:t>
            </a:fld>
            <a:endParaRPr kumimoji="1" lang="zh-CN" altLang="en-US"/>
          </a:p>
        </p:txBody>
      </p:sp>
    </p:spTree>
    <p:extLst>
      <p:ext uri="{BB962C8B-B14F-4D97-AF65-F5344CB8AC3E}">
        <p14:creationId xmlns:p14="http://schemas.microsoft.com/office/powerpoint/2010/main" val="2279341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53</a:t>
            </a:fld>
            <a:endParaRPr kumimoji="1" lang="zh-CN" altLang="en-US"/>
          </a:p>
        </p:txBody>
      </p:sp>
    </p:spTree>
    <p:extLst>
      <p:ext uri="{BB962C8B-B14F-4D97-AF65-F5344CB8AC3E}">
        <p14:creationId xmlns:p14="http://schemas.microsoft.com/office/powerpoint/2010/main" val="37926333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solidFill>
                  <a:srgbClr val="C00000"/>
                </a:solidFill>
              </a:rPr>
              <a:t>当你展开目标节点时，其他节点实际发生的和估计的之和都比它大。因为估计的是乐观的，所以其他节点如果真正展开，只会更大，所以找到的是最优解。</a:t>
            </a:r>
            <a:endParaRPr kumimoji="1" lang="en-US" altLang="zh-CN" sz="1200" dirty="0">
              <a:solidFill>
                <a:srgbClr val="C00000"/>
              </a:solidFill>
            </a:endParaRPr>
          </a:p>
          <a:p>
            <a:r>
              <a:rPr kumimoji="1" lang="zh-CN" altLang="en-US" sz="1200" dirty="0">
                <a:solidFill>
                  <a:srgbClr val="C00000"/>
                </a:solidFill>
              </a:rPr>
              <a:t>反过来说就是如果估计的比实际的大，有个其他节点没被展开，结果它真正展开后反而比刚才估的小，那就漏掉了最优解。</a:t>
            </a:r>
            <a:endParaRPr kumimoji="1" lang="en-US" altLang="zh-CN" sz="1200" dirty="0">
              <a:solidFill>
                <a:srgbClr val="C00000"/>
              </a:solidFill>
            </a:endParaRPr>
          </a:p>
          <a:p>
            <a:r>
              <a:rPr kumimoji="1" lang="zh-CN" altLang="en-US" sz="1200" dirty="0">
                <a:solidFill>
                  <a:srgbClr val="C00000"/>
                </a:solidFill>
              </a:rPr>
              <a:t>极端情况下（满足乐观估计），最好即贪心，最坏（全</a:t>
            </a:r>
            <a:r>
              <a:rPr kumimoji="1" lang="en-US" altLang="zh-CN" sz="1200" dirty="0">
                <a:solidFill>
                  <a:srgbClr val="C00000"/>
                </a:solidFill>
              </a:rPr>
              <a:t>0</a:t>
            </a:r>
            <a:r>
              <a:rPr kumimoji="1" lang="zh-CN" altLang="en-US" sz="1200" dirty="0">
                <a:solidFill>
                  <a:srgbClr val="C00000"/>
                </a:solidFill>
              </a:rPr>
              <a:t>）即一致代价。</a:t>
            </a:r>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57</a:t>
            </a:fld>
            <a:endParaRPr kumimoji="1" lang="zh-CN" altLang="en-US"/>
          </a:p>
        </p:txBody>
      </p:sp>
    </p:spTree>
    <p:extLst>
      <p:ext uri="{BB962C8B-B14F-4D97-AF65-F5344CB8AC3E}">
        <p14:creationId xmlns:p14="http://schemas.microsoft.com/office/powerpoint/2010/main" val="42558497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58</a:t>
            </a:fld>
            <a:endParaRPr kumimoji="1" lang="zh-CN" altLang="en-US"/>
          </a:p>
        </p:txBody>
      </p:sp>
    </p:spTree>
    <p:extLst>
      <p:ext uri="{BB962C8B-B14F-4D97-AF65-F5344CB8AC3E}">
        <p14:creationId xmlns:p14="http://schemas.microsoft.com/office/powerpoint/2010/main" val="36265144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C00000"/>
              </a:solidFill>
            </a:endParaRPr>
          </a:p>
          <a:p>
            <a:endParaRPr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61</a:t>
            </a:fld>
            <a:endParaRPr kumimoji="1" lang="zh-CN" altLang="en-US"/>
          </a:p>
        </p:txBody>
      </p:sp>
    </p:spTree>
    <p:extLst>
      <p:ext uri="{BB962C8B-B14F-4D97-AF65-F5344CB8AC3E}">
        <p14:creationId xmlns:p14="http://schemas.microsoft.com/office/powerpoint/2010/main" val="23415921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从这里往后的内容如果时间来不及，可以让学生自己看，但是告诉他们这是考试内容</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62</a:t>
            </a:fld>
            <a:endParaRPr kumimoji="1" lang="zh-CN" altLang="en-US"/>
          </a:p>
        </p:txBody>
      </p:sp>
    </p:spTree>
    <p:extLst>
      <p:ext uri="{BB962C8B-B14F-4D97-AF65-F5344CB8AC3E}">
        <p14:creationId xmlns:p14="http://schemas.microsoft.com/office/powerpoint/2010/main" val="17892731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68</a:t>
            </a:fld>
            <a:endParaRPr kumimoji="1" lang="zh-CN" altLang="en-US"/>
          </a:p>
        </p:txBody>
      </p:sp>
    </p:spTree>
    <p:extLst>
      <p:ext uri="{BB962C8B-B14F-4D97-AF65-F5344CB8AC3E}">
        <p14:creationId xmlns:p14="http://schemas.microsoft.com/office/powerpoint/2010/main" val="38871119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C00000"/>
              </a:solidFill>
            </a:endParaRPr>
          </a:p>
          <a:p>
            <a:endParaRPr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69</a:t>
            </a:fld>
            <a:endParaRPr kumimoji="1" lang="zh-CN" altLang="en-US"/>
          </a:p>
        </p:txBody>
      </p:sp>
    </p:spTree>
    <p:extLst>
      <p:ext uri="{BB962C8B-B14F-4D97-AF65-F5344CB8AC3E}">
        <p14:creationId xmlns:p14="http://schemas.microsoft.com/office/powerpoint/2010/main" val="16729977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71</a:t>
            </a:fld>
            <a:endParaRPr kumimoji="1" lang="zh-CN" altLang="en-US"/>
          </a:p>
        </p:txBody>
      </p:sp>
    </p:spTree>
    <p:extLst>
      <p:ext uri="{BB962C8B-B14F-4D97-AF65-F5344CB8AC3E}">
        <p14:creationId xmlns:p14="http://schemas.microsoft.com/office/powerpoint/2010/main" val="28022736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72</a:t>
            </a:fld>
            <a:endParaRPr kumimoji="1" lang="zh-CN" altLang="en-US"/>
          </a:p>
        </p:txBody>
      </p:sp>
    </p:spTree>
    <p:extLst>
      <p:ext uri="{BB962C8B-B14F-4D97-AF65-F5344CB8AC3E}">
        <p14:creationId xmlns:p14="http://schemas.microsoft.com/office/powerpoint/2010/main" val="10988566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我们现在来看看局部优化算法下，八皇后问题怎么做。</a:t>
            </a:r>
            <a:endParaRPr kumimoji="1" lang="en-US" altLang="zh-CN" dirty="0"/>
          </a:p>
          <a:p>
            <a:pPr marL="228600" indent="-228600">
              <a:buAutoNum type="arabicPeriod"/>
            </a:pPr>
            <a:r>
              <a:rPr kumimoji="1" lang="zh-CN" altLang="en-US" dirty="0"/>
              <a:t>初始状态的时候。</a:t>
            </a:r>
            <a:r>
              <a:rPr kumimoji="1" lang="zh-CN" altLang="en-GB" dirty="0"/>
              <a:t>棋盘</a:t>
            </a:r>
            <a:r>
              <a:rPr kumimoji="1" lang="zh-CN" altLang="en-US" dirty="0"/>
              <a:t>一共有</a:t>
            </a:r>
            <a:r>
              <a:rPr kumimoji="1" lang="en-US" altLang="zh-CN" dirty="0"/>
              <a:t>8</a:t>
            </a:r>
            <a:r>
              <a:rPr kumimoji="1" lang="zh-CN" altLang="en-US" dirty="0"/>
              <a:t>列，我们在每一列的随机位置都放一个皇后。比如右下图的样子，每一列都有一个皇后。</a:t>
            </a:r>
            <a:r>
              <a:rPr kumimoji="1" lang="zh-CN" altLang="en-GB" dirty="0"/>
              <a:t>为什么</a:t>
            </a:r>
            <a:r>
              <a:rPr kumimoji="1" lang="zh-CN" altLang="en-US" dirty="0"/>
              <a:t>这样放呢？因为如果</a:t>
            </a:r>
            <a:r>
              <a:rPr kumimoji="1" lang="en-US" altLang="zh-CN" dirty="0"/>
              <a:t>8</a:t>
            </a:r>
            <a:r>
              <a:rPr kumimoji="1" lang="zh-CN" altLang="en-US" dirty="0"/>
              <a:t>个皇后不相互攻击，那么</a:t>
            </a:r>
            <a:r>
              <a:rPr kumimoji="1" lang="en-US" altLang="zh-CN" dirty="0"/>
              <a:t>8</a:t>
            </a:r>
            <a:r>
              <a:rPr kumimoji="1" lang="zh-CN" altLang="en-US" dirty="0"/>
              <a:t>个皇后肯定是在不同列的。</a:t>
            </a:r>
            <a:endParaRPr kumimoji="1" lang="en-GB" altLang="zh-CN" dirty="0"/>
          </a:p>
          <a:p>
            <a:pPr marL="228600" indent="-228600">
              <a:buAutoNum type="arabicPeriod"/>
            </a:pPr>
            <a:r>
              <a:rPr kumimoji="1" lang="zh-CN" altLang="en-US" dirty="0"/>
              <a:t>那动作是什么呢？</a:t>
            </a:r>
            <a:r>
              <a:rPr kumimoji="1" lang="en-US" altLang="zh-CN" dirty="0"/>
              <a:t>8</a:t>
            </a:r>
            <a:r>
              <a:rPr kumimoji="1" lang="zh-CN" altLang="en-US" dirty="0"/>
              <a:t>个皇后已经在各自的列上了，所以它们就都待在自己的列上就好了。它们的动作只能是在自己的列上换行。比如右下角的例子里面，第一列的皇后，可以跳到同一列的其他行，比如向下跳两格。</a:t>
            </a:r>
            <a:r>
              <a:rPr kumimoji="1" lang="zh-CN" altLang="en-GB" dirty="0"/>
              <a:t>那么</a:t>
            </a:r>
            <a:r>
              <a:rPr kumimoji="1" lang="zh-CN" altLang="en-US" dirty="0"/>
              <a:t>，每个皇后有</a:t>
            </a:r>
            <a:r>
              <a:rPr kumimoji="1" lang="en-US" altLang="zh-CN" dirty="0"/>
              <a:t>7</a:t>
            </a:r>
            <a:r>
              <a:rPr kumimoji="1" lang="zh-CN" altLang="en-US" dirty="0"/>
              <a:t>个可能的动作，</a:t>
            </a:r>
            <a:r>
              <a:rPr kumimoji="1" lang="en-US" altLang="zh-CN" dirty="0"/>
              <a:t>8</a:t>
            </a:r>
            <a:r>
              <a:rPr kumimoji="1" lang="zh-CN" altLang="en-US" dirty="0"/>
              <a:t>个皇后一起一共有</a:t>
            </a:r>
            <a:r>
              <a:rPr kumimoji="1" lang="en-US" altLang="zh-CN" dirty="0"/>
              <a:t>8</a:t>
            </a:r>
            <a:r>
              <a:rPr kumimoji="1" lang="zh-CN" altLang="en-US" dirty="0"/>
              <a:t>乘</a:t>
            </a:r>
            <a:r>
              <a:rPr kumimoji="1" lang="en-US" altLang="zh-CN" dirty="0"/>
              <a:t>7</a:t>
            </a:r>
            <a:r>
              <a:rPr kumimoji="1" lang="zh-CN" altLang="en-US" dirty="0"/>
              <a:t>、每次移动有</a:t>
            </a:r>
            <a:r>
              <a:rPr kumimoji="1" lang="en-US" altLang="zh-CN" dirty="0"/>
              <a:t>56</a:t>
            </a:r>
            <a:r>
              <a:rPr kumimoji="1" lang="zh-CN" altLang="en-US" dirty="0"/>
              <a:t>个可能的动作。</a:t>
            </a:r>
            <a:endParaRPr kumimoji="1" lang="en-GB" altLang="zh-CN" dirty="0"/>
          </a:p>
          <a:p>
            <a:pPr marL="228600" indent="-228600">
              <a:buAutoNum type="arabicPeriod"/>
            </a:pPr>
            <a:r>
              <a:rPr kumimoji="1" lang="zh-CN" altLang="en-US" dirty="0"/>
              <a:t>所以</a:t>
            </a:r>
            <a:endParaRPr kumimoji="1" lang="en-GB" altLang="zh-CN" dirty="0"/>
          </a:p>
          <a:p>
            <a:pPr marL="228600" indent="-228600">
              <a:buAutoNum type="arabicPeriod"/>
            </a:pPr>
            <a:r>
              <a:rPr kumimoji="1" lang="zh-CN" altLang="en-US" dirty="0"/>
              <a:t>目标状态，和之前一样，也是皇后不相互攻击。</a:t>
            </a:r>
            <a:endParaRPr kumimoji="1" lang="en-GB" altLang="zh-CN" dirty="0"/>
          </a:p>
          <a:p>
            <a:pPr marL="228600" indent="-228600">
              <a:buAutoNum type="arabicPeriod"/>
            </a:pPr>
            <a:r>
              <a:rPr kumimoji="1" lang="zh-CN" altLang="en-US" dirty="0"/>
              <a:t>第五这里。我们之前是用花费来引导搜索的，现在我们不用花费了，我们用状态估值函数 </a:t>
            </a:r>
            <a:r>
              <a:rPr kumimoji="1" lang="en-US" altLang="zh-CN" dirty="0"/>
              <a:t>h</a:t>
            </a:r>
            <a:r>
              <a:rPr kumimoji="1" lang="zh-CN" altLang="en-US" dirty="0"/>
              <a:t> 来表明当前状态的好坏。如果两个皇后可以相互攻击，则加</a:t>
            </a:r>
            <a:r>
              <a:rPr kumimoji="1" lang="en-US" altLang="zh-CN" dirty="0"/>
              <a:t>1</a:t>
            </a:r>
            <a:r>
              <a:rPr kumimoji="1" lang="zh-CN" altLang="en-US" dirty="0"/>
              <a:t>。（比如第一列和第二列的皇后可以相互攻击，加一。第二列和第三列也可以相互攻击，加一。然后第一列和第三列可以跳过第二列的皇后来攻击，再加一。。。。。。。一共有</a:t>
            </a:r>
            <a:r>
              <a:rPr kumimoji="1" lang="en-US" altLang="zh-CN" dirty="0"/>
              <a:t>17</a:t>
            </a:r>
            <a:r>
              <a:rPr kumimoji="1" lang="zh-CN" altLang="en-US" dirty="0"/>
              <a:t>对可以相互攻击的皇后。 ）</a:t>
            </a:r>
            <a:endParaRPr kumimoji="1" lang="en-GB" altLang="zh-CN" dirty="0"/>
          </a:p>
          <a:p>
            <a:pPr marL="0" indent="0">
              <a:buNone/>
            </a:pPr>
            <a:r>
              <a:rPr kumimoji="1" lang="zh-CN" altLang="en-GB" dirty="0"/>
              <a:t>这个</a:t>
            </a:r>
            <a:r>
              <a:rPr kumimoji="1" lang="zh-CN" altLang="en-US" dirty="0"/>
              <a:t>状态估值函数，不仅仅告诉我们当前状态的 </a:t>
            </a:r>
            <a:r>
              <a:rPr kumimoji="1" lang="en-US" altLang="zh-CN" dirty="0"/>
              <a:t>h</a:t>
            </a:r>
            <a:r>
              <a:rPr kumimoji="1" lang="zh-CN" altLang="en-US" dirty="0"/>
              <a:t> 为</a:t>
            </a:r>
            <a:r>
              <a:rPr kumimoji="1" lang="en-US" altLang="zh-CN" dirty="0"/>
              <a:t>17</a:t>
            </a:r>
            <a:r>
              <a:rPr kumimoji="1" lang="zh-CN" altLang="en-US" dirty="0"/>
              <a:t>，我们还能知道，如果移动一个皇后之后，我们新的</a:t>
            </a:r>
            <a:r>
              <a:rPr kumimoji="1" lang="en-US" altLang="zh-CN" dirty="0"/>
              <a:t>h</a:t>
            </a:r>
            <a:r>
              <a:rPr kumimoji="1" lang="zh-CN" altLang="en-US" dirty="0"/>
              <a:t> 是多少。</a:t>
            </a:r>
            <a:endParaRPr kumimoji="1" lang="en-GB" altLang="zh-CN" dirty="0"/>
          </a:p>
          <a:p>
            <a:pPr marL="0" indent="0">
              <a:buNone/>
            </a:pPr>
            <a:r>
              <a:rPr kumimoji="1" lang="zh-CN" altLang="en-US" dirty="0"/>
              <a:t>如果这个棋盘上，每个格子都有一个数字，（比如第一列的皇后，移动下去，</a:t>
            </a:r>
            <a:r>
              <a:rPr kumimoji="1" lang="en-US" altLang="zh-CN" dirty="0"/>
              <a:t>h</a:t>
            </a:r>
            <a:r>
              <a:rPr kumimoji="1" lang="zh-CN" altLang="en-US" dirty="0"/>
              <a:t>就变成</a:t>
            </a:r>
            <a:r>
              <a:rPr kumimoji="1" lang="en-US" altLang="zh-CN" dirty="0"/>
              <a:t>18</a:t>
            </a:r>
            <a:r>
              <a:rPr kumimoji="1" lang="zh-CN" altLang="en-US" dirty="0"/>
              <a:t>。。。。。）</a:t>
            </a:r>
            <a:endParaRPr kumimoji="1" lang="en-GB" altLang="zh-CN" dirty="0"/>
          </a:p>
          <a:p>
            <a:pPr marL="0" indent="0">
              <a:buNone/>
            </a:pPr>
            <a:r>
              <a:rPr kumimoji="1" lang="zh-CN" altLang="en-US" dirty="0"/>
              <a:t>这个估值函数，可以对每个可能的动作，都做一个估值。</a:t>
            </a:r>
            <a:endParaRPr kumimoji="1" lang="en-GB" altLang="zh-CN" dirty="0"/>
          </a:p>
          <a:p>
            <a:pPr marL="0" indent="0">
              <a:buNone/>
            </a:pPr>
            <a:r>
              <a:rPr kumimoji="1" lang="zh-CN" altLang="en-GB" dirty="0"/>
              <a:t>那么</a:t>
            </a:r>
            <a:r>
              <a:rPr kumimoji="1" lang="zh-CN" altLang="en-US" dirty="0"/>
              <a:t>我们优化的目标，就是让这个估值越小越好，目标是让他变成 </a:t>
            </a:r>
            <a:r>
              <a:rPr kumimoji="1" lang="en-US" altLang="zh-CN" dirty="0"/>
              <a:t>0</a:t>
            </a:r>
            <a:r>
              <a:rPr kumimoji="1" lang="zh-CN" altLang="en-US" dirty="0"/>
              <a:t> 。</a:t>
            </a:r>
            <a:endParaRPr kumimoji="1" lang="en-GB" altLang="zh-CN" dirty="0"/>
          </a:p>
          <a:p>
            <a:pPr marL="0" indent="0">
              <a:buNone/>
            </a:pPr>
            <a:r>
              <a:rPr kumimoji="1" lang="zh-CN" altLang="en-US" dirty="0"/>
              <a:t>那么在当前这个状态下，最小的估值是多少？。。。是</a:t>
            </a:r>
            <a:r>
              <a:rPr kumimoji="1" lang="en-US" altLang="zh-CN" dirty="0"/>
              <a:t>12</a:t>
            </a:r>
            <a:r>
              <a:rPr kumimoji="1" lang="zh-CN" altLang="en-US" dirty="0"/>
              <a:t>，我们要把皇后往估值低的地方移动。</a:t>
            </a:r>
            <a:endParaRPr kumimoji="1" lang="en-GB"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补充一下，我们这里前后状态，</a:t>
            </a:r>
            <a:r>
              <a:rPr kumimoji="1" lang="zh-CN" altLang="en-GB" dirty="0"/>
              <a:t>不再</a:t>
            </a:r>
            <a:r>
              <a:rPr kumimoji="1" lang="zh-CN" altLang="en-US" dirty="0"/>
              <a:t>以父子相称了，而是叫做邻居状态了，它们是并行关系。</a:t>
            </a:r>
            <a:endParaRPr kumimoji="1" lang="en-GB" altLang="zh-CN" dirty="0"/>
          </a:p>
          <a:p>
            <a:pPr marL="0" indent="0">
              <a:buNone/>
            </a:pPr>
            <a:r>
              <a:rPr kumimoji="1" lang="zh-CN" altLang="en-US" dirty="0"/>
              <a:t>好，这是我们重新的一个建模，这节课就希望通过这个这种建模，进行局部优化，找到问题的解。</a:t>
            </a:r>
            <a:endParaRPr kumimoji="1" lang="en-GB" altLang="zh-CN" dirty="0"/>
          </a:p>
          <a:p>
            <a:pPr marL="228600" indent="-228600">
              <a:buAutoNum type="arabicPeriod"/>
            </a:pPr>
            <a:endParaRPr kumimoji="1" lang="en-GB" altLang="zh-CN" dirty="0"/>
          </a:p>
        </p:txBody>
      </p:sp>
    </p:spTree>
    <p:extLst>
      <p:ext uri="{BB962C8B-B14F-4D97-AF65-F5344CB8AC3E}">
        <p14:creationId xmlns:p14="http://schemas.microsoft.com/office/powerpoint/2010/main" val="4217797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八数码问题建模表示</a:t>
            </a:r>
          </a:p>
        </p:txBody>
      </p:sp>
    </p:spTree>
    <p:extLst>
      <p:ext uri="{BB962C8B-B14F-4D97-AF65-F5344CB8AC3E}">
        <p14:creationId xmlns:p14="http://schemas.microsoft.com/office/powerpoint/2010/main" val="35271616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13min</a:t>
            </a:r>
          </a:p>
          <a:p>
            <a:r>
              <a:rPr lang="en-US" dirty="0" err="1"/>
              <a:t>那</a:t>
            </a:r>
            <a:r>
              <a:rPr lang="zh-CN" altLang="en-US" dirty="0"/>
              <a:t>。状态估值函数，他就是描述了一个状态好还是不好。你输入一个状态，输出一个评估值。</a:t>
            </a:r>
            <a:endParaRPr lang="en-GB" altLang="zh-CN" dirty="0"/>
          </a:p>
          <a:p>
            <a:r>
              <a:rPr lang="zh-CN" altLang="en-US" dirty="0"/>
              <a:t>然后整个优化问题，就是不断调整当前的状态，让它往估值更低、或者更高的邻居状态移动，找到解。</a:t>
            </a:r>
            <a:endParaRPr lang="en-GB" altLang="zh-CN" dirty="0"/>
          </a:p>
          <a:p>
            <a:r>
              <a:rPr lang="zh-CN" altLang="en-US" dirty="0"/>
              <a:t>这个最低还是最高，取决于估值函数怎么设计的。。。。。</a:t>
            </a:r>
            <a:endParaRPr lang="en-GB" altLang="zh-CN" dirty="0"/>
          </a:p>
          <a:p>
            <a:r>
              <a:rPr lang="zh-CN" altLang="en-US" dirty="0"/>
              <a:t>这就是局部搜索的一个框架。。。。</a:t>
            </a:r>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74</a:t>
            </a:fld>
            <a:endParaRPr kumimoji="1" lang="zh-CN" altLang="en-US"/>
          </a:p>
        </p:txBody>
      </p:sp>
    </p:spTree>
    <p:extLst>
      <p:ext uri="{BB962C8B-B14F-4D97-AF65-F5344CB8AC3E}">
        <p14:creationId xmlns:p14="http://schemas.microsoft.com/office/powerpoint/2010/main" val="11970827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dirty="0" err="1"/>
              <a:t>整个局部搜索就是从初始状态</a:t>
            </a:r>
            <a:r>
              <a:rPr lang="zh-CN" altLang="en-US" dirty="0"/>
              <a:t>，往好邻居状态移动。</a:t>
            </a:r>
            <a:endParaRPr lang="en-GB" altLang="zh-CN" dirty="0"/>
          </a:p>
          <a:p>
            <a:r>
              <a:rPr lang="zh-CN" altLang="en-US" dirty="0"/>
              <a:t>那么，如果邻居都不如当前状态的估值高的话，我们就来到了一个局部</a:t>
            </a:r>
            <a:r>
              <a:rPr lang="zh-CN" altLang="en-US" sz="1200" dirty="0"/>
              <a:t>极值点，或者叫局部最优解。</a:t>
            </a:r>
            <a:endParaRPr lang="en-GB" altLang="zh-CN" sz="1200" dirty="0"/>
          </a:p>
          <a:p>
            <a:r>
              <a:rPr lang="zh-CN" altLang="en-US" sz="1200" dirty="0"/>
              <a:t>如果这个问题，全局只有一个极值点，那么那个</a:t>
            </a:r>
            <a:r>
              <a:rPr lang="zh-CN" altLang="en-US" dirty="0"/>
              <a:t>局部</a:t>
            </a:r>
            <a:r>
              <a:rPr lang="zh-CN" altLang="en-US" sz="1200" dirty="0"/>
              <a:t>极值点就是全局极值点了。</a:t>
            </a:r>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75</a:t>
            </a:fld>
            <a:endParaRPr kumimoji="1" lang="zh-CN" altLang="en-US"/>
          </a:p>
        </p:txBody>
      </p:sp>
    </p:spTree>
    <p:extLst>
      <p:ext uri="{BB962C8B-B14F-4D97-AF65-F5344CB8AC3E}">
        <p14:creationId xmlns:p14="http://schemas.microsoft.com/office/powerpoint/2010/main" val="23715173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zh-CN" altLang="en-US" dirty="0"/>
              <a:t>（以一维为例）。。。一个问题可能有多个局部极值点，如果是策略是贪婪的话，哪最终到达哪个局部极值点，取决于初始点在哪个地方。。。比如。。</a:t>
            </a:r>
            <a:endParaRPr lang="en-GB" altLang="zh-CN" dirty="0"/>
          </a:p>
          <a:p>
            <a:r>
              <a:rPr lang="zh-CN" altLang="en-US" dirty="0"/>
              <a:t>。。。</a:t>
            </a:r>
            <a:endParaRPr lang="en-GB" altLang="zh-CN" dirty="0"/>
          </a:p>
          <a:p>
            <a:r>
              <a:rPr lang="zh-CN" altLang="en-US" dirty="0"/>
              <a:t>我们这节课会讲，怎么让不同的初始状态都能够爬到全局最优值。</a:t>
            </a:r>
            <a:endParaRPr lang="en-GB" altLang="zh-CN" dirty="0"/>
          </a:p>
          <a:p>
            <a:r>
              <a:rPr lang="zh-CN" altLang="en-US" dirty="0"/>
              <a:t>还有一个概念，平台。。不知道怎么走了，邻居的估值都跟我一样。肩状平台就是有一边还是能上去的。而一般平台往两边都是会变差的。</a:t>
            </a:r>
            <a:endParaRPr lang="en-GB" dirty="0"/>
          </a:p>
          <a:p>
            <a:r>
              <a:rPr lang="zh-CN" altLang="en-US" dirty="0"/>
              <a:t>这只是一个一维状态的例子，一维就是说。。。实际中状态的维度会更高。。。</a:t>
            </a:r>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76</a:t>
            </a:fld>
            <a:endParaRPr kumimoji="1" lang="zh-CN" altLang="en-US"/>
          </a:p>
        </p:txBody>
      </p:sp>
    </p:spTree>
    <p:extLst>
      <p:ext uri="{BB962C8B-B14F-4D97-AF65-F5344CB8AC3E}">
        <p14:creationId xmlns:p14="http://schemas.microsoft.com/office/powerpoint/2010/main" val="27811536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20min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那么</a:t>
            </a:r>
            <a:r>
              <a:rPr lang="zh-CN" altLang="en-US" dirty="0"/>
              <a:t>，这个问题告诉我们什么呢？如果我们用局部优化算法，那最大的挑战就是：</a:t>
            </a:r>
            <a:r>
              <a:rPr lang="zh-CN" altLang="en-US" sz="1200" dirty="0"/>
              <a:t>如何跳出局部极值点而奔向全局最优点？我们要想办法不要让找到的解，只是一个局部解，而不是全局最优的解。还有就是，你进入平台的时候，怎么解决。</a:t>
            </a:r>
            <a:endParaRPr lang="en-GB"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好，那我们定义一下，怎么样评价一个局部优化算法的好坏，我们用两个指标。一个是完备的、一个是最优。</a:t>
            </a:r>
            <a:endParaRPr lang="en-GB"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完备的意思就是说，如果有目标解存在，就一定能找到。</a:t>
            </a:r>
            <a:endParaRPr lang="en-GB"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最优的意思就是说，算法能找到全局最优解。</a:t>
            </a:r>
            <a:endParaRPr lang="en-GB"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上节课的搜索算法也有用这两个指标来评价的。</a:t>
            </a:r>
            <a:endParaRPr lang="en-US" altLang="zh-CN" sz="1200"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77</a:t>
            </a:fld>
            <a:endParaRPr kumimoji="1" lang="zh-CN" altLang="en-US"/>
          </a:p>
        </p:txBody>
      </p:sp>
    </p:spTree>
    <p:extLst>
      <p:ext uri="{BB962C8B-B14F-4D97-AF65-F5344CB8AC3E}">
        <p14:creationId xmlns:p14="http://schemas.microsoft.com/office/powerpoint/2010/main" val="22404085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20min</a:t>
            </a:r>
          </a:p>
          <a:p>
            <a:r>
              <a:rPr lang="en-US" dirty="0" err="1"/>
              <a:t>好</a:t>
            </a:r>
            <a:r>
              <a:rPr lang="zh-CN" altLang="en-US" dirty="0"/>
              <a:t>，现在我们开始介绍各种局部最优搜索算法。以及八皇后问题，用不同的建模和求解方法的比较。</a:t>
            </a:r>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78</a:t>
            </a:fld>
            <a:endParaRPr kumimoji="1" lang="zh-CN" altLang="en-US"/>
          </a:p>
        </p:txBody>
      </p:sp>
    </p:spTree>
    <p:extLst>
      <p:ext uri="{BB962C8B-B14F-4D97-AF65-F5344CB8AC3E}">
        <p14:creationId xmlns:p14="http://schemas.microsoft.com/office/powerpoint/2010/main" val="11894007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21min</a:t>
            </a:r>
            <a:endParaRPr kumimoji="1" lang="zh-CN" altLang="en-US" dirty="0"/>
          </a:p>
        </p:txBody>
      </p:sp>
    </p:spTree>
    <p:extLst>
      <p:ext uri="{BB962C8B-B14F-4D97-AF65-F5344CB8AC3E}">
        <p14:creationId xmlns:p14="http://schemas.microsoft.com/office/powerpoint/2010/main" val="12015017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爬山法，是最简单的一种局部搜索算法。</a:t>
            </a:r>
            <a:endParaRPr kumimoji="1" lang="en-GB" altLang="zh-CN" dirty="0"/>
          </a:p>
          <a:p>
            <a:r>
              <a:rPr kumimoji="1" lang="zh-CN" altLang="en-US" dirty="0"/>
              <a:t>这是它的伪代码，它返回的是一个</a:t>
            </a:r>
            <a:r>
              <a:rPr kumimoji="1" lang="en-US" altLang="zh-CN" dirty="0"/>
              <a:t> local maximum</a:t>
            </a:r>
            <a:r>
              <a:rPr kumimoji="1" lang="zh-CN" altLang="en-US" dirty="0"/>
              <a:t> 局部极值点。</a:t>
            </a:r>
            <a:endParaRPr kumimoji="1" lang="en-GB" altLang="zh-CN" dirty="0"/>
          </a:p>
          <a:p>
            <a:r>
              <a:rPr kumimoji="1" lang="zh-CN" altLang="en-US" dirty="0"/>
              <a:t>首先，把</a:t>
            </a:r>
            <a:r>
              <a:rPr kumimoji="1" lang="en-US" altLang="zh-CN" dirty="0"/>
              <a:t> initial-state</a:t>
            </a:r>
            <a:r>
              <a:rPr kumimoji="1" lang="zh-CN" altLang="en-US" dirty="0"/>
              <a:t> 初始状态，设置为 </a:t>
            </a:r>
            <a:r>
              <a:rPr kumimoji="1" lang="en-US" altLang="zh-CN" dirty="0"/>
              <a:t>current</a:t>
            </a:r>
            <a:r>
              <a:rPr kumimoji="1" lang="zh-CN" altLang="en-US" dirty="0"/>
              <a:t> 当前状态。</a:t>
            </a:r>
            <a:endParaRPr kumimoji="1" lang="en-GB" altLang="zh-CN" dirty="0"/>
          </a:p>
          <a:p>
            <a:r>
              <a:rPr kumimoji="1" lang="zh-CN" altLang="en-US" dirty="0"/>
              <a:t>然后循环。。。。</a:t>
            </a:r>
            <a:r>
              <a:rPr kumimoji="1" lang="en-GB" altLang="zh-CN" dirty="0"/>
              <a:t>Successor</a:t>
            </a:r>
            <a:r>
              <a:rPr kumimoji="1" lang="zh-CN" altLang="en-GB" dirty="0"/>
              <a:t>是</a:t>
            </a:r>
            <a:r>
              <a:rPr kumimoji="1" lang="zh-CN" altLang="en-US" dirty="0"/>
              <a:t>继承人、邻居的意思。在当前状态下，找出一个估值最大的邻居</a:t>
            </a:r>
            <a:r>
              <a:rPr kumimoji="1" lang="en-US" altLang="zh-CN" dirty="0"/>
              <a:t> neighbor</a:t>
            </a:r>
            <a:r>
              <a:rPr kumimoji="1" lang="zh-CN" altLang="en-US" dirty="0"/>
              <a:t>。</a:t>
            </a:r>
            <a:endParaRPr kumimoji="1" lang="en-GB" altLang="zh-CN" dirty="0"/>
          </a:p>
          <a:p>
            <a:r>
              <a:rPr kumimoji="1" lang="zh-CN" altLang="en-US" dirty="0"/>
              <a:t>然后判断一下，如果邻居的估值比我当前状态还小，那么我当前状态更好，返回当前状态作为解。</a:t>
            </a:r>
            <a:endParaRPr kumimoji="1" lang="en-GB" altLang="zh-CN" dirty="0"/>
          </a:p>
          <a:p>
            <a:r>
              <a:rPr kumimoji="1" lang="zh-CN" altLang="en-US" dirty="0"/>
              <a:t>如果邻居的估值比我当前状态要大，那么这个邻居比我当前状态好，把当前状态用邻居替换掉。</a:t>
            </a:r>
            <a:endParaRPr kumimoji="1" lang="en-GB" altLang="zh-CN" dirty="0"/>
          </a:p>
          <a:p>
            <a:r>
              <a:rPr kumimoji="1" lang="zh-CN" altLang="en-US" dirty="0"/>
              <a:t>以此反复。</a:t>
            </a:r>
            <a:endParaRPr kumimoji="1" lang="en-GB" altLang="zh-CN" dirty="0"/>
          </a:p>
          <a:p>
            <a:r>
              <a:rPr kumimoji="1" lang="zh-CN" altLang="en-US" dirty="0"/>
              <a:t>这个算法同一时刻，只需要存储一个当前状态，每次找到一个好邻居就跳到这个状态。内存开销很小。</a:t>
            </a:r>
          </a:p>
        </p:txBody>
      </p:sp>
    </p:spTree>
    <p:extLst>
      <p:ext uri="{BB962C8B-B14F-4D97-AF65-F5344CB8AC3E}">
        <p14:creationId xmlns:p14="http://schemas.microsoft.com/office/powerpoint/2010/main" val="13850697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25min</a:t>
            </a:r>
          </a:p>
          <a:p>
            <a:r>
              <a:rPr kumimoji="1" lang="zh-CN" altLang="en-US" dirty="0"/>
              <a:t>刚才我们已经见过，一个新的八皇后建模问题。我们有一个状态评估函数 </a:t>
            </a:r>
            <a:r>
              <a:rPr kumimoji="1" lang="en-US" altLang="zh-CN" dirty="0"/>
              <a:t>h</a:t>
            </a:r>
            <a:r>
              <a:rPr kumimoji="1" lang="zh-CN" altLang="en-US" dirty="0"/>
              <a:t>，用爬山法的时候，会怎么样呢？</a:t>
            </a:r>
            <a:endParaRPr kumimoji="1" lang="en-GB" altLang="zh-CN" dirty="0"/>
          </a:p>
          <a:p>
            <a:r>
              <a:rPr kumimoji="1" lang="zh-CN" altLang="en-US" dirty="0"/>
              <a:t>棋盘里面，一个状态有</a:t>
            </a:r>
            <a:r>
              <a:rPr kumimoji="1" lang="en-US" altLang="zh-CN" dirty="0"/>
              <a:t>56</a:t>
            </a:r>
            <a:r>
              <a:rPr kumimoji="1" lang="zh-CN" altLang="en-US" dirty="0"/>
              <a:t>个邻居，估值位</a:t>
            </a:r>
            <a:r>
              <a:rPr kumimoji="1" lang="en-US" altLang="zh-CN" dirty="0"/>
              <a:t>12</a:t>
            </a:r>
            <a:r>
              <a:rPr kumimoji="1" lang="zh-CN" altLang="en-US" dirty="0"/>
              <a:t>是最好的（这里我们定义</a:t>
            </a:r>
            <a:r>
              <a:rPr kumimoji="1" lang="en-US" altLang="zh-CN" dirty="0"/>
              <a:t>h</a:t>
            </a:r>
            <a:r>
              <a:rPr kumimoji="1" lang="zh-CN" altLang="en-US" dirty="0"/>
              <a:t>越小越好），我们随机选一个</a:t>
            </a:r>
            <a:r>
              <a:rPr kumimoji="1" lang="en-US" altLang="zh-CN" dirty="0"/>
              <a:t>12</a:t>
            </a:r>
            <a:r>
              <a:rPr kumimoji="1" lang="zh-CN" altLang="en-US" dirty="0"/>
              <a:t>的格子，把</a:t>
            </a:r>
            <a:r>
              <a:rPr kumimoji="1" lang="zh-CN" altLang="en-GB" dirty="0"/>
              <a:t>本列</a:t>
            </a:r>
            <a:r>
              <a:rPr kumimoji="1" lang="zh-CN" altLang="en-US" dirty="0"/>
              <a:t>的皇后移动过去。</a:t>
            </a:r>
            <a:endParaRPr kumimoji="1" lang="en-GB" altLang="zh-CN" dirty="0"/>
          </a:p>
          <a:p>
            <a:r>
              <a:rPr kumimoji="1" lang="zh-CN" altLang="en-US" dirty="0"/>
              <a:t>移动完后，我们就有了一个新的状态，以及可以计算出一个新的估值表，用来选取下一个动作。</a:t>
            </a:r>
          </a:p>
        </p:txBody>
      </p:sp>
    </p:spTree>
    <p:extLst>
      <p:ext uri="{BB962C8B-B14F-4D97-AF65-F5344CB8AC3E}">
        <p14:creationId xmlns:p14="http://schemas.microsoft.com/office/powerpoint/2010/main" val="3342389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zh-CN" altLang="en-US" dirty="0"/>
              <a:t>一直更新，最后到了一个局部极值点。</a:t>
            </a:r>
            <a:endParaRPr kumimoji="1" lang="en-GB" altLang="zh-CN" dirty="0"/>
          </a:p>
          <a:p>
            <a:r>
              <a:rPr kumimoji="1" lang="zh-CN" altLang="en-US" dirty="0"/>
              <a:t>（动画）这个状态下，只有一对皇后是相互攻击的，</a:t>
            </a:r>
            <a:r>
              <a:rPr kumimoji="1" lang="en-US" altLang="zh-CN" dirty="0"/>
              <a:t>h</a:t>
            </a:r>
            <a:r>
              <a:rPr kumimoji="1" lang="zh-CN" altLang="en-US" dirty="0"/>
              <a:t>等于</a:t>
            </a:r>
            <a:r>
              <a:rPr kumimoji="1" lang="en-US" altLang="zh-CN" dirty="0"/>
              <a:t>1</a:t>
            </a:r>
            <a:r>
              <a:rPr kumimoji="1" lang="zh-CN" altLang="en-US" dirty="0"/>
              <a:t>。</a:t>
            </a:r>
            <a:endParaRPr kumimoji="1" lang="en-GB" altLang="zh-CN" dirty="0"/>
          </a:p>
          <a:p>
            <a:r>
              <a:rPr kumimoji="1" lang="zh-CN" altLang="en-US" dirty="0"/>
              <a:t>但是我到了这个状态之后，我无论怎么更新，我都不能比现在这样更好了。</a:t>
            </a:r>
            <a:endParaRPr kumimoji="1" lang="en-GB" altLang="zh-CN" dirty="0"/>
          </a:p>
          <a:p>
            <a:r>
              <a:rPr kumimoji="1" lang="zh-CN" altLang="en-US" dirty="0"/>
              <a:t>那怎么办呢？我们陷入了一个局部最优解。</a:t>
            </a:r>
          </a:p>
        </p:txBody>
      </p:sp>
    </p:spTree>
    <p:extLst>
      <p:ext uri="{BB962C8B-B14F-4D97-AF65-F5344CB8AC3E}">
        <p14:creationId xmlns:p14="http://schemas.microsoft.com/office/powerpoint/2010/main" val="18572880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dirty="0" err="1"/>
              <a:t>用爬山法来做的话</a:t>
            </a:r>
            <a:r>
              <a:rPr lang="zh-CN" altLang="en-US" dirty="0"/>
              <a:t>，一旦到了局部极值点，算法就不动了，找不到最优解了。</a:t>
            </a:r>
            <a:endParaRPr lang="en-GB" altLang="zh-CN" dirty="0"/>
          </a:p>
          <a:p>
            <a:r>
              <a:rPr lang="zh-CN" altLang="en-US" dirty="0"/>
              <a:t>那么，会不会进入局部极值点，取决于初始的状态。</a:t>
            </a:r>
            <a:endParaRPr lang="en-GB" altLang="zh-CN" dirty="0"/>
          </a:p>
          <a:p>
            <a:r>
              <a:rPr lang="en-US" dirty="0" err="1"/>
              <a:t>我们可以统计一下</a:t>
            </a:r>
            <a:r>
              <a:rPr lang="zh-CN" altLang="en-US" dirty="0"/>
              <a:t>，随机初始化八皇后状态，用爬山法来解，我有</a:t>
            </a:r>
            <a:r>
              <a:rPr lang="en-US" altLang="zh-CN" dirty="0"/>
              <a:t>86%</a:t>
            </a:r>
            <a:r>
              <a:rPr lang="zh-CN" altLang="en-US" dirty="0"/>
              <a:t>的情况会僵住的，停止在局部极值点了。只有</a:t>
            </a:r>
            <a:r>
              <a:rPr lang="en-US" altLang="zh-CN" dirty="0"/>
              <a:t>14%</a:t>
            </a:r>
            <a:r>
              <a:rPr lang="zh-CN" altLang="en-US" dirty="0"/>
              <a:t>的情况是可以找到</a:t>
            </a:r>
            <a:r>
              <a:rPr lang="en-US" altLang="zh-CN" dirty="0"/>
              <a:t>h=0</a:t>
            </a:r>
            <a:r>
              <a:rPr lang="zh-CN" altLang="en-US" dirty="0"/>
              <a:t>的最优解的。</a:t>
            </a:r>
            <a:endParaRPr lang="en-GB" altLang="zh-CN" dirty="0"/>
          </a:p>
          <a:p>
            <a:r>
              <a:rPr lang="zh-CN" altLang="en-US" dirty="0"/>
              <a:t>那么，找到解，平均用</a:t>
            </a:r>
            <a:r>
              <a:rPr lang="en-US" altLang="zh-CN" dirty="0"/>
              <a:t>4</a:t>
            </a:r>
            <a:r>
              <a:rPr lang="zh-CN" altLang="en-US" dirty="0"/>
              <a:t>步。随机初始化八个皇后的位置，有</a:t>
            </a:r>
            <a:r>
              <a:rPr lang="en-US" altLang="zh-CN" dirty="0"/>
              <a:t>14%</a:t>
            </a:r>
            <a:r>
              <a:rPr lang="zh-CN" altLang="en-US" dirty="0"/>
              <a:t>的情况能找到最优解，而且呢，平均</a:t>
            </a:r>
            <a:r>
              <a:rPr lang="en-US" altLang="zh-CN" dirty="0"/>
              <a:t>4</a:t>
            </a:r>
            <a:r>
              <a:rPr lang="zh-CN" altLang="en-US" dirty="0"/>
              <a:t>步就找到最优解了。一共</a:t>
            </a:r>
            <a:r>
              <a:rPr lang="en-US" altLang="zh-CN" dirty="0"/>
              <a:t>8</a:t>
            </a:r>
            <a:r>
              <a:rPr lang="zh-CN" altLang="en-US" dirty="0"/>
              <a:t>个皇后，我移动</a:t>
            </a:r>
            <a:r>
              <a:rPr lang="en-US" altLang="zh-CN" dirty="0"/>
              <a:t>4</a:t>
            </a:r>
            <a:r>
              <a:rPr lang="zh-CN" altLang="en-US" dirty="0"/>
              <a:t>次就解决问题</a:t>
            </a:r>
            <a:r>
              <a:rPr lang="zh-CN" altLang="en-GB" dirty="0"/>
              <a:t>了</a:t>
            </a:r>
            <a:r>
              <a:rPr lang="zh-CN" altLang="en-US" dirty="0"/>
              <a:t>。</a:t>
            </a:r>
            <a:endParaRPr lang="en-GB" altLang="zh-CN" dirty="0"/>
          </a:p>
          <a:p>
            <a:r>
              <a:rPr lang="zh-CN" altLang="en-US" dirty="0"/>
              <a:t>如果僵住的话，我动</a:t>
            </a:r>
            <a:r>
              <a:rPr lang="en-US" altLang="zh-CN" dirty="0"/>
              <a:t>3</a:t>
            </a:r>
            <a:r>
              <a:rPr lang="zh-CN" altLang="en-US" dirty="0"/>
              <a:t>步就动不了了。</a:t>
            </a:r>
            <a:endParaRPr lang="en-GB" altLang="zh-CN" dirty="0"/>
          </a:p>
          <a:p>
            <a:r>
              <a:rPr lang="zh-CN" altLang="en-US" dirty="0"/>
              <a:t>这是我用爬山法算出来的效果。</a:t>
            </a:r>
            <a:endParaRPr lang="en-GB" altLang="zh-CN"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83</a:t>
            </a:fld>
            <a:endParaRPr kumimoji="1" lang="zh-CN" altLang="en-US"/>
          </a:p>
        </p:txBody>
      </p:sp>
    </p:spTree>
    <p:extLst>
      <p:ext uri="{BB962C8B-B14F-4D97-AF65-F5344CB8AC3E}">
        <p14:creationId xmlns:p14="http://schemas.microsoft.com/office/powerpoint/2010/main" val="2298069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1" dirty="0">
                <a:latin typeface="KaiTi" panose="02010609060101010101" pitchFamily="49" charset="-122"/>
                <a:ea typeface="KaiTi" panose="02010609060101010101" pitchFamily="49" charset="-122"/>
              </a:rPr>
              <a:t>对于一个具体问题，我们可以有多种建模方法，不同的建模方法，求解难度是不同的。问题建模是解决问题最重要的一步，但是如何建模可以说是个艺术问题，需要创造力。只能通过多做来提高。其实在</a:t>
            </a:r>
            <a:r>
              <a:rPr kumimoji="1" lang="en-US" altLang="zh-CN" sz="1200" b="1" dirty="0">
                <a:latin typeface="KaiTi" panose="02010609060101010101" pitchFamily="49" charset="-122"/>
                <a:ea typeface="KaiTi" panose="02010609060101010101" pitchFamily="49" charset="-122"/>
              </a:rPr>
              <a:t>POJ</a:t>
            </a:r>
            <a:r>
              <a:rPr kumimoji="1" lang="zh-CN" altLang="en-US" sz="1200" b="1" dirty="0">
                <a:latin typeface="KaiTi" panose="02010609060101010101" pitchFamily="49" charset="-122"/>
                <a:ea typeface="KaiTi" panose="02010609060101010101" pitchFamily="49" charset="-122"/>
              </a:rPr>
              <a:t>上做题最重要的目标是训练建模能力。</a:t>
            </a:r>
            <a:endParaRPr kumimoji="1" lang="en-US" altLang="zh-CN" sz="1200" b="1" dirty="0">
              <a:latin typeface="KaiTi" panose="02010609060101010101" pitchFamily="49" charset="-122"/>
              <a:ea typeface="KaiTi" panose="02010609060101010101" pitchFamily="49" charset="-122"/>
            </a:endParaRPr>
          </a:p>
          <a:p>
            <a:endParaRPr kumimoji="1" lang="en-US" altLang="zh-CN" sz="1200" b="1" dirty="0">
              <a:latin typeface="KaiTi" panose="02010609060101010101" pitchFamily="49" charset="-122"/>
              <a:ea typeface="KaiTi" panose="02010609060101010101" pitchFamily="49" charset="-122"/>
            </a:endParaRPr>
          </a:p>
          <a:p>
            <a:r>
              <a:rPr kumimoji="1" lang="zh-CN" altLang="en-US" sz="1200" b="1" dirty="0">
                <a:latin typeface="KaiTi" panose="02010609060101010101" pitchFamily="49" charset="-122"/>
                <a:ea typeface="KaiTi" panose="02010609060101010101" pitchFamily="49" charset="-122"/>
              </a:rPr>
              <a:t>下面我们来看一个八皇后问题的两种建模方法。</a:t>
            </a:r>
            <a:endParaRPr kumimoji="1" lang="en-US" altLang="zh-CN" sz="1200" b="1" dirty="0">
              <a:latin typeface="KaiTi" panose="02010609060101010101" pitchFamily="49" charset="-122"/>
              <a:ea typeface="KaiTi" panose="02010609060101010101" pitchFamily="49" charset="-122"/>
            </a:endParaRPr>
          </a:p>
          <a:p>
            <a:r>
              <a:rPr kumimoji="1" lang="zh-CN" altLang="en-US" sz="1200" b="1" dirty="0">
                <a:latin typeface="KaiTi" panose="02010609060101010101" pitchFamily="49" charset="-122"/>
                <a:ea typeface="KaiTi" panose="02010609060101010101" pitchFamily="49" charset="-122"/>
              </a:rPr>
              <a:t>这个模型一是个自然，但是搜索空间很大的模型</a:t>
            </a:r>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9</a:t>
            </a:fld>
            <a:endParaRPr kumimoji="1" lang="zh-CN" altLang="en-US"/>
          </a:p>
        </p:txBody>
      </p:sp>
    </p:spTree>
    <p:extLst>
      <p:ext uri="{BB962C8B-B14F-4D97-AF65-F5344CB8AC3E}">
        <p14:creationId xmlns:p14="http://schemas.microsoft.com/office/powerpoint/2010/main" val="35561027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僵住的时候就来到了局部极值点，</a:t>
            </a:r>
            <a:r>
              <a:rPr lang="en-US" altLang="zh-CN" dirty="0"/>
              <a:t>h</a:t>
            </a:r>
            <a:r>
              <a:rPr lang="zh-CN" altLang="en-US" dirty="0"/>
              <a:t>值都是</a:t>
            </a:r>
            <a:r>
              <a:rPr lang="en-US" altLang="zh-CN" dirty="0"/>
              <a:t>1</a:t>
            </a:r>
            <a:r>
              <a:rPr lang="zh-CN" altLang="en-US" dirty="0"/>
              <a:t>，移动皇后并不会让估值</a:t>
            </a:r>
            <a:r>
              <a:rPr lang="en-US" altLang="zh-CN" dirty="0"/>
              <a:t>h</a:t>
            </a:r>
            <a:r>
              <a:rPr lang="zh-CN" altLang="en-US" dirty="0"/>
              <a:t>变小。</a:t>
            </a:r>
            <a:endParaRPr lang="en-GB" altLang="zh-CN" dirty="0"/>
          </a:p>
          <a:p>
            <a:r>
              <a:rPr lang="zh-CN" altLang="en-US" dirty="0"/>
              <a:t>这时候，我们希望状态可以跳出局部极值点，这样才有机会找到全局极值点。</a:t>
            </a:r>
            <a:endParaRPr lang="en-GB" altLang="zh-CN" dirty="0"/>
          </a:p>
          <a:p>
            <a:r>
              <a:rPr lang="zh-CN" altLang="en-US" dirty="0"/>
              <a:t>例如，我们让皇后随机选一个</a:t>
            </a:r>
            <a:r>
              <a:rPr lang="en-US" altLang="zh-CN" dirty="0"/>
              <a:t> h=1</a:t>
            </a:r>
            <a:r>
              <a:rPr lang="zh-CN" altLang="en-US" dirty="0"/>
              <a:t> 的状态，允许皇后跳到新的状态上，虽然新状态的</a:t>
            </a:r>
            <a:r>
              <a:rPr lang="en-US" altLang="zh-CN" dirty="0"/>
              <a:t>h</a:t>
            </a:r>
            <a:r>
              <a:rPr lang="zh-CN" altLang="en-US" dirty="0"/>
              <a:t>值还是</a:t>
            </a:r>
            <a:r>
              <a:rPr lang="en-US" altLang="zh-CN" dirty="0"/>
              <a:t>1</a:t>
            </a:r>
            <a:r>
              <a:rPr lang="zh-CN" altLang="en-US" dirty="0"/>
              <a:t>，不会变小，但是有可能这个状态是</a:t>
            </a:r>
            <a:r>
              <a:rPr lang="zh-CN" altLang="en-US" b="1" dirty="0"/>
              <a:t>平台的边界</a:t>
            </a:r>
            <a:r>
              <a:rPr lang="zh-CN" altLang="en-US" dirty="0"/>
              <a:t>，可以找到</a:t>
            </a:r>
            <a:r>
              <a:rPr lang="en-US" altLang="zh-CN" dirty="0"/>
              <a:t>h=0</a:t>
            </a:r>
            <a:r>
              <a:rPr lang="zh-CN" altLang="en-US" dirty="0"/>
              <a:t>的解。</a:t>
            </a:r>
            <a:endParaRPr lang="en-GB" altLang="zh-CN" dirty="0"/>
          </a:p>
          <a:p>
            <a:r>
              <a:rPr lang="zh-CN" altLang="en-US" dirty="0"/>
              <a:t>但是也有可能进入死循环，怎么跳都是</a:t>
            </a:r>
            <a:r>
              <a:rPr lang="en-US" altLang="zh-CN" dirty="0"/>
              <a:t>h=1</a:t>
            </a:r>
            <a:r>
              <a:rPr lang="zh-CN" altLang="en-US" dirty="0"/>
              <a:t>，所以要设置一个上限，比如，我们只允许跳</a:t>
            </a:r>
            <a:r>
              <a:rPr lang="en-US" altLang="zh-CN" dirty="0"/>
              <a:t>100</a:t>
            </a:r>
            <a:r>
              <a:rPr lang="zh-CN" altLang="en-US" dirty="0"/>
              <a:t>次，如果</a:t>
            </a:r>
            <a:r>
              <a:rPr lang="en-US" altLang="zh-CN" dirty="0"/>
              <a:t>100</a:t>
            </a:r>
            <a:r>
              <a:rPr lang="zh-CN" altLang="en-US" dirty="0"/>
              <a:t>次都跳不出去的话，就放弃了。</a:t>
            </a:r>
            <a:endParaRPr lang="en-GB" altLang="zh-CN" dirty="0"/>
          </a:p>
          <a:p>
            <a:r>
              <a:rPr lang="zh-CN" altLang="en-US" dirty="0"/>
              <a:t>那么用了上限为</a:t>
            </a:r>
            <a:r>
              <a:rPr lang="en-US" altLang="zh-CN" dirty="0"/>
              <a:t>100</a:t>
            </a:r>
            <a:r>
              <a:rPr lang="zh-CN" altLang="en-US" dirty="0"/>
              <a:t>次的随机平移后，我们的出解率从原来的</a:t>
            </a:r>
            <a:r>
              <a:rPr lang="en-US" altLang="zh-CN" dirty="0"/>
              <a:t>14%</a:t>
            </a:r>
            <a:r>
              <a:rPr lang="zh-CN" altLang="en-US" dirty="0"/>
              <a:t>提升到了</a:t>
            </a:r>
            <a:r>
              <a:rPr lang="en-US" altLang="zh-CN" dirty="0"/>
              <a:t>94%</a:t>
            </a:r>
            <a:r>
              <a:rPr lang="zh-CN" altLang="en-US" dirty="0"/>
              <a:t>。</a:t>
            </a:r>
            <a:endParaRPr lang="en-GB" altLang="zh-CN" dirty="0"/>
          </a:p>
          <a:p>
            <a:r>
              <a:rPr lang="zh-CN" altLang="en-US" dirty="0"/>
              <a:t>解空间里面往往有很多肩状平台，状态往旁边移一下，还是能找到解的。</a:t>
            </a:r>
            <a:endParaRPr lang="en-GB" altLang="zh-CN" dirty="0"/>
          </a:p>
          <a:p>
            <a:r>
              <a:rPr lang="zh-CN" altLang="en-US" dirty="0"/>
              <a:t>解的平均步数上升到了</a:t>
            </a:r>
            <a:r>
              <a:rPr lang="en-US" altLang="zh-CN" dirty="0"/>
              <a:t>21</a:t>
            </a:r>
            <a:r>
              <a:rPr lang="zh-CN" altLang="en-US" dirty="0"/>
              <a:t>步，而找不到解的步数是</a:t>
            </a:r>
            <a:r>
              <a:rPr lang="en-US" altLang="zh-CN" dirty="0"/>
              <a:t>64</a:t>
            </a:r>
            <a:r>
              <a:rPr lang="zh-CN" altLang="en-US" dirty="0"/>
              <a:t>步。</a:t>
            </a:r>
            <a:endParaRPr lang="en-US" altLang="zh-CN"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84</a:t>
            </a:fld>
            <a:endParaRPr kumimoji="1" lang="zh-CN" altLang="en-US"/>
          </a:p>
        </p:txBody>
      </p:sp>
    </p:spTree>
    <p:extLst>
      <p:ext uri="{BB962C8B-B14F-4D97-AF65-F5344CB8AC3E}">
        <p14:creationId xmlns:p14="http://schemas.microsoft.com/office/powerpoint/2010/main" val="31779846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dirty="0" err="1"/>
              <a:t>这个随机爬山法</a:t>
            </a:r>
            <a:r>
              <a:rPr lang="zh-CN" altLang="en-US" dirty="0"/>
              <a:t>呢。我们不用每次选择状态估值最好的点，而只需要在</a:t>
            </a:r>
            <a:r>
              <a:rPr lang="zh-CN" altLang="en-US" b="1" dirty="0"/>
              <a:t>更优的点</a:t>
            </a:r>
            <a:r>
              <a:rPr lang="zh-CN" altLang="en-US" dirty="0"/>
              <a:t>上选一个就行。</a:t>
            </a:r>
            <a:endParaRPr lang="en-GB" altLang="zh-CN" dirty="0"/>
          </a:p>
          <a:p>
            <a:r>
              <a:rPr lang="zh-CN" altLang="en-US" dirty="0"/>
              <a:t>虽然这种方法比之前的最陡爬山法收敛更慢，但是能提升找到更优解的概率。</a:t>
            </a:r>
            <a:endParaRPr lang="en-GB" altLang="zh-CN" dirty="0"/>
          </a:p>
          <a:p>
            <a:r>
              <a:rPr lang="zh-CN" altLang="en-US" dirty="0"/>
              <a:t>之前的最陡爬山法，可以认为是最贪心的爬山法。随机法就是没那么贪心了。</a:t>
            </a:r>
            <a:endParaRPr lang="en-GB"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选择也不一定要完全随机，也可以根据陡峭程度来控制选择的概率，比如我们让最陡的点被选择的概率要大一些，这样可以加快收敛速度。</a:t>
            </a:r>
            <a:endParaRPr lang="en-GB" altLang="zh-CN" dirty="0"/>
          </a:p>
          <a:p>
            <a:endParaRPr lang="en-GB" altLang="zh-CN" dirty="0"/>
          </a:p>
          <a:p>
            <a:r>
              <a:rPr lang="zh-CN" altLang="en-GB" dirty="0"/>
              <a:t>那么</a:t>
            </a:r>
            <a:r>
              <a:rPr lang="zh-CN" altLang="en-US" dirty="0"/>
              <a:t>最陡爬山和随机爬山，都要生成估值表，当邻居很多的时候，需要的计算量就很大了。</a:t>
            </a:r>
            <a:endParaRPr lang="en-GB" altLang="zh-CN" dirty="0"/>
          </a:p>
          <a:p>
            <a:r>
              <a:rPr lang="zh-CN" altLang="en-US" dirty="0"/>
              <a:t>怎么办呢？</a:t>
            </a:r>
            <a:endParaRPr lang="en-GB" altLang="zh-CN"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85</a:t>
            </a:fld>
            <a:endParaRPr kumimoji="1" lang="zh-CN" altLang="en-US"/>
          </a:p>
        </p:txBody>
      </p:sp>
    </p:spTree>
    <p:extLst>
      <p:ext uri="{BB962C8B-B14F-4D97-AF65-F5344CB8AC3E}">
        <p14:creationId xmlns:p14="http://schemas.microsoft.com/office/powerpoint/2010/main" val="30962323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37min</a:t>
            </a:r>
          </a:p>
          <a:p>
            <a:r>
              <a:rPr lang="zh-CN" altLang="en-US" b="1" dirty="0"/>
              <a:t>第一选择爬山法</a:t>
            </a:r>
            <a:r>
              <a:rPr lang="zh-CN" altLang="en-US" dirty="0"/>
              <a:t>，我们不需要生成估值表了。。。。。。</a:t>
            </a:r>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86</a:t>
            </a:fld>
            <a:endParaRPr kumimoji="1" lang="zh-CN" altLang="en-US"/>
          </a:p>
        </p:txBody>
      </p:sp>
    </p:spTree>
    <p:extLst>
      <p:ext uri="{BB962C8B-B14F-4D97-AF65-F5344CB8AC3E}">
        <p14:creationId xmlns:p14="http://schemas.microsoft.com/office/powerpoint/2010/main" val="11164424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zh-CN" altLang="en-US" dirty="0"/>
              <a:t>到目前为止，我们讲的爬山法都是不完备的，不一定能找到全局极值点的。那怎么解决这个问题呢？</a:t>
            </a:r>
            <a:endParaRPr kumimoji="1" lang="en-GB" altLang="zh-CN" dirty="0"/>
          </a:p>
          <a:p>
            <a:r>
              <a:rPr kumimoji="1" lang="zh-CN" altLang="en-US" dirty="0"/>
              <a:t>我们可以用</a:t>
            </a:r>
            <a:r>
              <a:rPr kumimoji="1" lang="zh-CN" altLang="en-US" b="1" dirty="0"/>
              <a:t>随机重启爬山法</a:t>
            </a:r>
            <a:r>
              <a:rPr kumimoji="1" lang="zh-CN" altLang="en-US" dirty="0"/>
              <a:t>，这个方法非常简单，没什么技巧的，但它确实是可以解决问题。</a:t>
            </a:r>
            <a:endParaRPr kumimoji="1" lang="en-GB" altLang="zh-CN" dirty="0"/>
          </a:p>
          <a:p>
            <a:r>
              <a:rPr kumimoji="1" lang="zh-CN" altLang="en-US" dirty="0"/>
              <a:t>就是说，我找不到解的时候，我再从随机位置开始。说白了就是找不到解，就重来。因为总有一个初始状态是有解的。</a:t>
            </a:r>
            <a:endParaRPr kumimoji="1" lang="en-GB" altLang="zh-CN"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87</a:t>
            </a:fld>
            <a:endParaRPr kumimoji="1" lang="zh-CN" altLang="en-US"/>
          </a:p>
        </p:txBody>
      </p:sp>
    </p:spTree>
    <p:extLst>
      <p:ext uri="{BB962C8B-B14F-4D97-AF65-F5344CB8AC3E}">
        <p14:creationId xmlns:p14="http://schemas.microsoft.com/office/powerpoint/2010/main" val="32271850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dirty="0" err="1"/>
              <a:t>我们分析一下</a:t>
            </a:r>
            <a:r>
              <a:rPr lang="zh-CN" altLang="en-US" dirty="0"/>
              <a:t>，一次就找到最优解的概率是 </a:t>
            </a:r>
            <a:r>
              <a:rPr lang="en-US" altLang="zh-CN" dirty="0"/>
              <a:t>p</a:t>
            </a:r>
            <a:r>
              <a:rPr lang="zh-CN" altLang="en-US" dirty="0"/>
              <a:t>，那么我们期望重启的次数就是</a:t>
            </a:r>
            <a:r>
              <a:rPr lang="en-US" altLang="zh-CN" dirty="0"/>
              <a:t> 1/p</a:t>
            </a:r>
            <a:r>
              <a:rPr lang="zh-CN" altLang="en-US" dirty="0"/>
              <a:t>。</a:t>
            </a:r>
            <a:endParaRPr lang="en-GB" altLang="zh-CN" dirty="0"/>
          </a:p>
          <a:p>
            <a:r>
              <a:rPr lang="zh-CN" altLang="en-US" dirty="0"/>
              <a:t>我的成功率比如说是 </a:t>
            </a:r>
            <a:r>
              <a:rPr lang="en-US" altLang="zh-CN" dirty="0"/>
              <a:t>1/5</a:t>
            </a:r>
            <a:r>
              <a:rPr lang="zh-CN" altLang="en-US" dirty="0"/>
              <a:t>，那么我一般重启</a:t>
            </a:r>
            <a:r>
              <a:rPr lang="en-US" altLang="zh-CN" dirty="0"/>
              <a:t>5</a:t>
            </a:r>
            <a:r>
              <a:rPr lang="zh-CN" altLang="en-US" dirty="0"/>
              <a:t>次就能成功了。</a:t>
            </a:r>
            <a:endParaRPr lang="en-GB" altLang="zh-CN" dirty="0"/>
          </a:p>
          <a:p>
            <a:r>
              <a:rPr lang="zh-CN" altLang="en-US" dirty="0"/>
              <a:t>那么我们看一下，对于刚刚的八皇后问题。</a:t>
            </a:r>
            <a:r>
              <a:rPr lang="zh-CN" altLang="en-US" b="1" dirty="0"/>
              <a:t>不允许平移</a:t>
            </a:r>
            <a:r>
              <a:rPr lang="zh-CN" altLang="en-US" dirty="0"/>
              <a:t>的时候，</a:t>
            </a:r>
            <a:r>
              <a:rPr lang="en-US" altLang="zh-CN" dirty="0"/>
              <a:t>p=14%</a:t>
            </a:r>
            <a:r>
              <a:rPr lang="zh-CN" altLang="en-US" dirty="0"/>
              <a:t>，根据这个概率，我重启</a:t>
            </a:r>
            <a:r>
              <a:rPr lang="en-US" altLang="zh-CN" dirty="0"/>
              <a:t>7</a:t>
            </a:r>
            <a:r>
              <a:rPr lang="zh-CN" altLang="en-US" dirty="0"/>
              <a:t>次就能找到最优解了。</a:t>
            </a:r>
            <a:endParaRPr lang="en-GB" altLang="zh-CN" dirty="0"/>
          </a:p>
          <a:p>
            <a:r>
              <a:rPr lang="zh-CN" altLang="en-US" dirty="0"/>
              <a:t>期望的步数是多少呢？</a:t>
            </a:r>
            <a:r>
              <a:rPr lang="en-US" altLang="zh-CN" dirty="0"/>
              <a:t>7</a:t>
            </a:r>
            <a:r>
              <a:rPr lang="zh-CN" altLang="en-US" dirty="0"/>
              <a:t>次里面，我们成功</a:t>
            </a:r>
            <a:r>
              <a:rPr lang="en-US" altLang="zh-CN" dirty="0"/>
              <a:t>1</a:t>
            </a:r>
            <a:r>
              <a:rPr lang="zh-CN" altLang="en-US" dirty="0"/>
              <a:t>次、失败</a:t>
            </a:r>
            <a:r>
              <a:rPr lang="en-US" altLang="zh-CN" dirty="0"/>
              <a:t>6</a:t>
            </a:r>
            <a:r>
              <a:rPr lang="zh-CN" altLang="en-US" dirty="0"/>
              <a:t>次，那么成功的平均步数是</a:t>
            </a:r>
            <a:r>
              <a:rPr lang="en-US" altLang="zh-CN" dirty="0"/>
              <a:t>4</a:t>
            </a:r>
            <a:r>
              <a:rPr lang="zh-CN" altLang="en-US" dirty="0"/>
              <a:t>、失败是</a:t>
            </a:r>
            <a:r>
              <a:rPr lang="en-US" altLang="zh-CN" dirty="0"/>
              <a:t>3</a:t>
            </a:r>
            <a:r>
              <a:rPr lang="zh-CN" altLang="en-US" dirty="0"/>
              <a:t>，所以一共是</a:t>
            </a:r>
            <a:r>
              <a:rPr lang="en-US" altLang="zh-CN" dirty="0"/>
              <a:t>22</a:t>
            </a:r>
            <a:r>
              <a:rPr lang="zh-CN" altLang="en-US" dirty="0"/>
              <a:t>步。</a:t>
            </a:r>
            <a:endParaRPr lang="en-GB" altLang="zh-CN" dirty="0"/>
          </a:p>
          <a:p>
            <a:endParaRPr lang="en-GB" altLang="zh-CN" dirty="0"/>
          </a:p>
          <a:p>
            <a:r>
              <a:rPr lang="zh-CN" altLang="en-GB" b="1" dirty="0"/>
              <a:t>允许</a:t>
            </a:r>
            <a:r>
              <a:rPr lang="zh-CN" altLang="en-US" b="1" dirty="0"/>
              <a:t>平移</a:t>
            </a:r>
            <a:r>
              <a:rPr lang="zh-CN" altLang="en-US" dirty="0"/>
              <a:t>的时候，我们成功率是</a:t>
            </a:r>
            <a:r>
              <a:rPr lang="en-US" altLang="zh-CN" dirty="0"/>
              <a:t>94%</a:t>
            </a:r>
            <a:r>
              <a:rPr lang="zh-CN" altLang="en-US" dirty="0"/>
              <a:t>，但是成功的平均步数是</a:t>
            </a:r>
            <a:r>
              <a:rPr lang="en-US" altLang="zh-CN" dirty="0"/>
              <a:t>21</a:t>
            </a:r>
            <a:r>
              <a:rPr lang="zh-CN" altLang="en-US" dirty="0"/>
              <a:t>、失败的平均步数是</a:t>
            </a:r>
            <a:r>
              <a:rPr lang="en-US" altLang="zh-CN" dirty="0"/>
              <a:t>64</a:t>
            </a:r>
            <a:r>
              <a:rPr lang="zh-CN" altLang="en-US" dirty="0"/>
              <a:t>次。算出来的期望步数是 </a:t>
            </a:r>
            <a:r>
              <a:rPr lang="en-US" altLang="zh-CN" dirty="0"/>
              <a:t>25</a:t>
            </a:r>
            <a:r>
              <a:rPr lang="zh-CN" altLang="en-US" dirty="0"/>
              <a:t>次。</a:t>
            </a:r>
            <a:endParaRPr lang="en-GB" altLang="zh-CN" dirty="0"/>
          </a:p>
          <a:p>
            <a:r>
              <a:rPr lang="zh-CN" altLang="en-US" dirty="0"/>
              <a:t>反而比不允许平移的时候要多了。</a:t>
            </a:r>
            <a:endParaRPr lang="en-GB" altLang="zh-CN" dirty="0"/>
          </a:p>
          <a:p>
            <a:endParaRPr lang="en-GB" altLang="zh-CN" dirty="0"/>
          </a:p>
          <a:p>
            <a:r>
              <a:rPr lang="zh-CN" altLang="en-US" dirty="0"/>
              <a:t>所以，随机重启爬山法，对八皇后问题是非常高效的。</a:t>
            </a:r>
            <a:endParaRPr lang="en-GB" altLang="zh-CN"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88</a:t>
            </a:fld>
            <a:endParaRPr kumimoji="1" lang="zh-CN" altLang="en-US"/>
          </a:p>
        </p:txBody>
      </p:sp>
    </p:spTree>
    <p:extLst>
      <p:ext uri="{BB962C8B-B14F-4D97-AF65-F5344CB8AC3E}">
        <p14:creationId xmlns:p14="http://schemas.microsoft.com/office/powerpoint/2010/main" val="16301302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41min</a:t>
            </a:r>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89</a:t>
            </a:fld>
            <a:endParaRPr kumimoji="1" lang="zh-CN" altLang="en-US"/>
          </a:p>
        </p:txBody>
      </p:sp>
    </p:spTree>
    <p:extLst>
      <p:ext uri="{BB962C8B-B14F-4D97-AF65-F5344CB8AC3E}">
        <p14:creationId xmlns:p14="http://schemas.microsoft.com/office/powerpoint/2010/main" val="1531586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43min</a:t>
            </a:r>
          </a:p>
          <a:p>
            <a:r>
              <a:rPr lang="en-US" dirty="0" err="1"/>
              <a:t>好</a:t>
            </a:r>
            <a:r>
              <a:rPr lang="zh-CN" altLang="en-US" dirty="0"/>
              <a:t>，刚才我们说了爬山法。那爬山法的问题是它只会不断地往更优的方向爬，不会往状态估值差的邻居移动。它就会陷入局部极值，导致找不到最优解。</a:t>
            </a:r>
            <a:endParaRPr lang="en-GB" altLang="zh-CN" dirty="0"/>
          </a:p>
          <a:p>
            <a:r>
              <a:rPr lang="en-US" dirty="0" err="1"/>
              <a:t>虽然</a:t>
            </a:r>
            <a:r>
              <a:rPr lang="en-US" b="1" dirty="0" err="1"/>
              <a:t>随机爬山法</a:t>
            </a:r>
            <a:r>
              <a:rPr lang="zh-CN" altLang="en-US" dirty="0"/>
              <a:t>，通过暴力的方法来找到最优解。但我们还可以有其他更聪明的方法。</a:t>
            </a:r>
            <a:endParaRPr lang="en-GB" altLang="zh-CN" dirty="0"/>
          </a:p>
          <a:p>
            <a:r>
              <a:rPr lang="zh-CN" altLang="en-US" dirty="0"/>
              <a:t>我们也可以使用</a:t>
            </a:r>
            <a:r>
              <a:rPr lang="zh-CN" altLang="en-US" b="1" dirty="0"/>
              <a:t>纯粹的随机游走算法</a:t>
            </a:r>
            <a:r>
              <a:rPr lang="zh-CN" altLang="en-US" dirty="0"/>
              <a:t>，不使用状态估值函数，等概率地向任何一个邻居移动，比如用一般的宽度优先搜索法，但这样的计算效率会很低效的。</a:t>
            </a:r>
            <a:endParaRPr lang="en-GB" altLang="zh-CN" dirty="0"/>
          </a:p>
          <a:p>
            <a:endParaRPr lang="en-GB" altLang="zh-CN" dirty="0"/>
          </a:p>
          <a:p>
            <a:r>
              <a:rPr lang="zh-CN" altLang="en-US" dirty="0"/>
              <a:t>那，我其实可以把这</a:t>
            </a:r>
            <a:r>
              <a:rPr lang="zh-CN" altLang="en-US" b="1" dirty="0"/>
              <a:t>两个结合</a:t>
            </a:r>
            <a:r>
              <a:rPr lang="zh-CN" altLang="en-US" dirty="0"/>
              <a:t>一下，把一般的爬山法和随机游走算法结合一下。我们的愿望是希望它能够走出局部极点，找到全局最优，而且不要那么的低效。</a:t>
            </a:r>
            <a:endParaRPr lang="en-GB" altLang="zh-CN" dirty="0"/>
          </a:p>
          <a:p>
            <a:endParaRPr lang="en-GB" dirty="0"/>
          </a:p>
          <a:p>
            <a:r>
              <a:rPr lang="zh-CN" altLang="en-US" dirty="0"/>
              <a:t>我们有一个方法就叫</a:t>
            </a:r>
            <a:r>
              <a:rPr lang="zh-CN" altLang="en-US" b="1" dirty="0"/>
              <a:t>模拟退火</a:t>
            </a:r>
            <a:endParaRPr lang="en-US" b="1"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90</a:t>
            </a:fld>
            <a:endParaRPr kumimoji="1" lang="zh-CN" altLang="en-US"/>
          </a:p>
        </p:txBody>
      </p:sp>
    </p:spTree>
    <p:extLst>
      <p:ext uri="{BB962C8B-B14F-4D97-AF65-F5344CB8AC3E}">
        <p14:creationId xmlns:p14="http://schemas.microsoft.com/office/powerpoint/2010/main" val="42559476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在材料加工领域</a:t>
            </a:r>
            <a:r>
              <a:rPr lang="zh-CN" altLang="en-US" dirty="0"/>
              <a:t>。。。。。</a:t>
            </a:r>
            <a:endParaRPr lang="en-GB" altLang="zh-CN" dirty="0"/>
          </a:p>
          <a:p>
            <a:r>
              <a:rPr lang="zh-CN" altLang="en-US" dirty="0"/>
              <a:t>我们希望模拟这个退火的思想。。。。。</a:t>
            </a:r>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91</a:t>
            </a:fld>
            <a:endParaRPr kumimoji="1" lang="zh-CN" altLang="en-US"/>
          </a:p>
        </p:txBody>
      </p:sp>
    </p:spTree>
    <p:extLst>
      <p:ext uri="{BB962C8B-B14F-4D97-AF65-F5344CB8AC3E}">
        <p14:creationId xmlns:p14="http://schemas.microsoft.com/office/powerpoint/2010/main" val="863708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如果领居更好肯定跳过去</a:t>
            </a:r>
            <a:r>
              <a:rPr lang="zh-CN" altLang="en-US" dirty="0"/>
              <a:t>。如果领居没当前状态好，根据一个概率来跳转。</a:t>
            </a:r>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92</a:t>
            </a:fld>
            <a:endParaRPr kumimoji="1" lang="zh-CN" altLang="en-US"/>
          </a:p>
        </p:txBody>
      </p:sp>
    </p:spTree>
    <p:extLst>
      <p:ext uri="{BB962C8B-B14F-4D97-AF65-F5344CB8AC3E}">
        <p14:creationId xmlns:p14="http://schemas.microsoft.com/office/powerpoint/2010/main" val="41637138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48min</a:t>
            </a:r>
          </a:p>
          <a:p>
            <a:r>
              <a:rPr kumimoji="1" lang="zh-CN" altLang="en-GB" dirty="0"/>
              <a:t>函数</a:t>
            </a:r>
            <a:r>
              <a:rPr kumimoji="1" lang="zh-CN" altLang="en-US" dirty="0"/>
              <a:t>的输入，除了问题本身，这里多了一个</a:t>
            </a:r>
            <a:r>
              <a:rPr kumimoji="1" lang="en-GB" altLang="zh-CN" dirty="0"/>
              <a:t>Schedule</a:t>
            </a:r>
            <a:r>
              <a:rPr kumimoji="1" lang="zh-CN" altLang="en-US" dirty="0"/>
              <a:t>时间表，它是一个函数，用来描述随着时间变化，温度如何下降的。</a:t>
            </a:r>
            <a:endParaRPr kumimoji="1" lang="en-GB" altLang="zh-CN" dirty="0"/>
          </a:p>
          <a:p>
            <a:r>
              <a:rPr kumimoji="1" lang="zh-CN" altLang="en-US" dirty="0"/>
              <a:t>最开始有个初始状态，设置为当前状态</a:t>
            </a:r>
            <a:r>
              <a:rPr kumimoji="1" lang="en-US" altLang="zh-CN" dirty="0"/>
              <a:t> current</a:t>
            </a:r>
            <a:r>
              <a:rPr kumimoji="1" lang="zh-CN" altLang="en-US" dirty="0"/>
              <a:t>。</a:t>
            </a:r>
            <a:endParaRPr kumimoji="1" lang="en-GB" altLang="zh-CN" dirty="0"/>
          </a:p>
          <a:p>
            <a:r>
              <a:rPr kumimoji="1" lang="zh-CN" altLang="en-US" dirty="0"/>
              <a:t>然后开始循环，</a:t>
            </a:r>
            <a:r>
              <a:rPr kumimoji="1" lang="en-US" altLang="zh-CN" dirty="0"/>
              <a:t>t</a:t>
            </a:r>
            <a:r>
              <a:rPr kumimoji="1" lang="zh-CN" altLang="en-US" dirty="0"/>
              <a:t>代表时间步</a:t>
            </a:r>
            <a:endParaRPr kumimoji="1" lang="en-GB" altLang="zh-CN" dirty="0"/>
          </a:p>
          <a:p>
            <a:r>
              <a:rPr kumimoji="1" lang="en-US" altLang="zh-CN" dirty="0"/>
              <a:t>-</a:t>
            </a:r>
            <a:r>
              <a:rPr kumimoji="1" lang="zh-CN" altLang="en-US" dirty="0"/>
              <a:t>  每个时间步都根据</a:t>
            </a:r>
            <a:r>
              <a:rPr kumimoji="1" lang="en-US" altLang="zh-CN" dirty="0"/>
              <a:t>schedule</a:t>
            </a:r>
            <a:r>
              <a:rPr kumimoji="1" lang="zh-CN" altLang="en-US" dirty="0"/>
              <a:t>函数，获得温度 大</a:t>
            </a:r>
            <a:r>
              <a:rPr kumimoji="1" lang="en-US" altLang="zh-CN" dirty="0"/>
              <a:t>T</a:t>
            </a:r>
            <a:r>
              <a:rPr kumimoji="1" lang="zh-CN" altLang="en-US" dirty="0"/>
              <a:t>。这个温度会随着时间的变化、越来越小，这样可以模拟退火。</a:t>
            </a:r>
            <a:endParaRPr kumimoji="1" lang="en-GB" altLang="zh-CN" dirty="0"/>
          </a:p>
          <a:p>
            <a:pPr marL="171450" indent="-171450">
              <a:buFontTx/>
              <a:buChar char="-"/>
            </a:pPr>
            <a:r>
              <a:rPr kumimoji="1" lang="zh-CN" altLang="en-US" dirty="0"/>
              <a:t>如果温度等于</a:t>
            </a:r>
            <a:r>
              <a:rPr kumimoji="1" lang="en-US" altLang="zh-CN" dirty="0"/>
              <a:t>0</a:t>
            </a:r>
            <a:r>
              <a:rPr kumimoji="1" lang="zh-CN" altLang="en-US" dirty="0"/>
              <a:t>，就把当前的状态</a:t>
            </a:r>
            <a:r>
              <a:rPr kumimoji="1" lang="en-US" altLang="zh-CN" dirty="0"/>
              <a:t>current</a:t>
            </a:r>
            <a:r>
              <a:rPr kumimoji="1" lang="zh-CN" altLang="en-US" dirty="0"/>
              <a:t>，返回了，作为找到的解。</a:t>
            </a:r>
            <a:endParaRPr kumimoji="1" lang="en-GB" altLang="zh-CN" dirty="0"/>
          </a:p>
          <a:p>
            <a:pPr marL="171450" indent="-171450">
              <a:buFontTx/>
              <a:buChar char="-"/>
            </a:pPr>
            <a:r>
              <a:rPr kumimoji="1" lang="zh-CN" altLang="en-US" dirty="0"/>
              <a:t>然后呢，如果温度没有下降到</a:t>
            </a:r>
            <a:r>
              <a:rPr kumimoji="1" lang="en-US" altLang="zh-CN" dirty="0"/>
              <a:t>0</a:t>
            </a:r>
            <a:r>
              <a:rPr kumimoji="1" lang="zh-CN" altLang="en-US" dirty="0"/>
              <a:t>，我们继续根据当前状态，随机找一个后继邻居出来，当作下一个状态，用</a:t>
            </a:r>
            <a:r>
              <a:rPr kumimoji="1" lang="en-US" altLang="zh-CN" dirty="0"/>
              <a:t>next</a:t>
            </a:r>
            <a:r>
              <a:rPr kumimoji="1" lang="zh-CN" altLang="en-US" dirty="0"/>
              <a:t>表示。</a:t>
            </a:r>
            <a:endParaRPr kumimoji="1" lang="en-GB" altLang="zh-CN" dirty="0"/>
          </a:p>
          <a:p>
            <a:pPr marL="171450" indent="-171450">
              <a:buFontTx/>
              <a:buChar char="-"/>
            </a:pPr>
            <a:r>
              <a:rPr kumimoji="1" lang="zh-CN" altLang="en-US" dirty="0"/>
              <a:t>然后</a:t>
            </a:r>
            <a:r>
              <a:rPr kumimoji="1" lang="en-US" altLang="zh-CN" dirty="0"/>
              <a:t> </a:t>
            </a:r>
            <a:r>
              <a:rPr kumimoji="1" lang="en-US" altLang="zh-CN" dirty="0" err="1"/>
              <a:t>next.VALUE</a:t>
            </a:r>
            <a:r>
              <a:rPr kumimoji="1" lang="zh-CN" altLang="en-US" dirty="0"/>
              <a:t> 就是这个随机找出来的邻居的估值，</a:t>
            </a:r>
            <a:r>
              <a:rPr kumimoji="1" lang="en-US" altLang="zh-CN" dirty="0" err="1"/>
              <a:t>current.VALUE</a:t>
            </a:r>
            <a:r>
              <a:rPr kumimoji="1" lang="zh-CN" altLang="en-US" dirty="0"/>
              <a:t>是当前状态的估值。这两个估值做减法。</a:t>
            </a:r>
            <a:endParaRPr kumimoji="1" lang="en-GB" altLang="zh-CN" dirty="0"/>
          </a:p>
          <a:p>
            <a:pPr marL="171450" indent="-171450">
              <a:buFontTx/>
              <a:buChar char="-"/>
            </a:pPr>
            <a:r>
              <a:rPr kumimoji="1" lang="zh-CN" altLang="en-US" dirty="0"/>
              <a:t>假设估值越大越好的话，那么如果随机找来的邻居估值比我当前状态估值要大，我就把这个邻居设置为我的当前状态。就跳过去了。</a:t>
            </a:r>
            <a:endParaRPr kumimoji="1" lang="en-GB" altLang="zh-CN" dirty="0"/>
          </a:p>
          <a:p>
            <a:pPr marL="171450" indent="-171450">
              <a:buFontTx/>
              <a:buChar char="-"/>
            </a:pPr>
            <a:r>
              <a:rPr kumimoji="1" lang="zh-CN" altLang="en-US" dirty="0"/>
              <a:t>如果不比我当前状态好，那怎么办呢？是不是就完全不跳到这个邻居上了呢？不是的，我们看，我们用一个概率来决定我要不要跳过去。</a:t>
            </a:r>
            <a:endParaRPr kumimoji="1" lang="en-GB" altLang="zh-CN" dirty="0"/>
          </a:p>
          <a:p>
            <a:pPr marL="171450" indent="-171450">
              <a:buFontTx/>
              <a:buChar char="-"/>
            </a:pPr>
            <a:r>
              <a:rPr kumimoji="1" lang="zh-CN" altLang="en-US" dirty="0"/>
              <a:t>这样做的话，我允许状态往坏的状态上跳。我就有可能跳出局部极值点了。</a:t>
            </a:r>
            <a:endParaRPr kumimoji="1" lang="en-GB" altLang="zh-CN" dirty="0"/>
          </a:p>
          <a:p>
            <a:pPr marL="171450" indent="-171450">
              <a:buFontTx/>
              <a:buChar char="-"/>
            </a:pPr>
            <a:r>
              <a:rPr kumimoji="1" lang="zh-CN" altLang="en-US" dirty="0"/>
              <a:t>那么，我们看看这个</a:t>
            </a:r>
            <a:r>
              <a:rPr kumimoji="1" lang="zh-CN" altLang="en-US" b="1" dirty="0"/>
              <a:t>概率</a:t>
            </a:r>
            <a:r>
              <a:rPr kumimoji="1" lang="en-US" altLang="zh-CN" b="1" dirty="0"/>
              <a:t>e^{\delta{E}/T}</a:t>
            </a:r>
            <a:r>
              <a:rPr kumimoji="1" lang="zh-CN" altLang="en-US" dirty="0"/>
              <a:t>，首先</a:t>
            </a:r>
            <a:r>
              <a:rPr kumimoji="1" lang="en-US" altLang="zh-CN" dirty="0"/>
              <a:t> </a:t>
            </a:r>
            <a:r>
              <a:rPr kumimoji="1" lang="en-US" altLang="zh-CN" b="1" dirty="0"/>
              <a:t>\delta{E}</a:t>
            </a:r>
            <a:r>
              <a:rPr kumimoji="1" lang="zh-CN" altLang="en-US" dirty="0"/>
              <a:t>是一个负值，就是如果邻居和我当前状态比，越差的话，跳过去的概率就越小。</a:t>
            </a:r>
            <a:endParaRPr kumimoji="1" lang="en-GB" altLang="zh-CN" dirty="0"/>
          </a:p>
          <a:p>
            <a:pPr marL="171450" indent="-171450">
              <a:buFontTx/>
              <a:buChar char="-"/>
            </a:pPr>
            <a:r>
              <a:rPr kumimoji="1" lang="zh-CN" altLang="en-US" dirty="0"/>
              <a:t>然后温度</a:t>
            </a:r>
            <a:r>
              <a:rPr kumimoji="1" lang="en-US" altLang="zh-CN" dirty="0"/>
              <a:t>T</a:t>
            </a:r>
            <a:r>
              <a:rPr kumimoji="1" lang="zh-CN" altLang="en-US" dirty="0"/>
              <a:t>是在分母上的，随着搜索步数越来越多，温度越来越小的，所以随着搜索时间增加，跳到差的邻居的概率会越来越小的。</a:t>
            </a:r>
            <a:endParaRPr kumimoji="1" lang="en-GB" altLang="zh-CN" dirty="0"/>
          </a:p>
          <a:p>
            <a:pPr marL="0" indent="0">
              <a:buFontTx/>
              <a:buNone/>
            </a:pPr>
            <a:r>
              <a:rPr kumimoji="1" lang="zh-CN" altLang="en-US" dirty="0"/>
              <a:t>这个模拟退火实现起来很简单，但是它有几个</a:t>
            </a:r>
            <a:r>
              <a:rPr kumimoji="1" lang="zh-CN" altLang="en-US" b="1" dirty="0"/>
              <a:t>超参数</a:t>
            </a:r>
            <a:endParaRPr kumimoji="1" lang="en-GB" altLang="zh-CN" b="0" dirty="0"/>
          </a:p>
          <a:p>
            <a:pPr marL="171450" indent="-171450">
              <a:buFontTx/>
              <a:buChar char="-"/>
            </a:pPr>
            <a:r>
              <a:rPr kumimoji="1" lang="zh-CN" altLang="en-US" b="0" dirty="0"/>
              <a:t>刚开始温度多大，温度越大就代表步幅越大，往差的邻居走的概率越大。</a:t>
            </a:r>
            <a:endParaRPr kumimoji="1" lang="en-GB" altLang="zh-CN" b="0" dirty="0"/>
          </a:p>
          <a:p>
            <a:pPr marL="171450" indent="-171450">
              <a:buFontTx/>
              <a:buChar char="-"/>
            </a:pPr>
            <a:r>
              <a:rPr kumimoji="1" lang="zh-CN" altLang="en-US" b="0" dirty="0"/>
              <a:t>然后，以什么样的速率降低温度。比如我们可以让每一步的温度下降原来的</a:t>
            </a:r>
            <a:r>
              <a:rPr kumimoji="1" lang="en-US" altLang="zh-CN" b="0" dirty="0"/>
              <a:t>1%</a:t>
            </a:r>
            <a:r>
              <a:rPr kumimoji="1" lang="zh-CN" altLang="en-US" b="0" dirty="0"/>
              <a:t>、或者降低一个常数，比如</a:t>
            </a:r>
            <a:r>
              <a:rPr kumimoji="1" lang="en-US" altLang="zh-CN" b="0" dirty="0"/>
              <a:t>0.1</a:t>
            </a:r>
            <a:endParaRPr kumimoji="1" lang="en-GB" altLang="zh-CN" b="0" dirty="0"/>
          </a:p>
          <a:p>
            <a:pPr marL="171450" indent="-171450">
              <a:buFontTx/>
              <a:buChar char="-"/>
            </a:pPr>
            <a:r>
              <a:rPr kumimoji="1" lang="zh-CN" altLang="en-US" b="0" dirty="0"/>
              <a:t>降到什么程度，可以报告解。比如我们可以让温度小于一个阈值就返回。</a:t>
            </a:r>
            <a:endParaRPr kumimoji="1" lang="en-GB" altLang="zh-CN" b="0" dirty="0"/>
          </a:p>
          <a:p>
            <a:pPr marL="171450" indent="-171450">
              <a:buFontTx/>
              <a:buChar char="-"/>
            </a:pPr>
            <a:r>
              <a:rPr kumimoji="1" lang="zh-CN" altLang="en-US" b="0" dirty="0"/>
              <a:t>这些都要具体问题具体分析，都是需要经验来设计的。</a:t>
            </a:r>
            <a:endParaRPr kumimoji="1" lang="en-GB" altLang="zh-CN" b="0" dirty="0"/>
          </a:p>
        </p:txBody>
      </p:sp>
    </p:spTree>
    <p:extLst>
      <p:ext uri="{BB962C8B-B14F-4D97-AF65-F5344CB8AC3E}">
        <p14:creationId xmlns:p14="http://schemas.microsoft.com/office/powerpoint/2010/main" val="965892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这个模型简化了模型的表示，并且对动作做了一定的约束，这个过程需要人类智力，但是把搜索空间变小了</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10</a:t>
            </a:fld>
            <a:endParaRPr kumimoji="1" lang="zh-CN" altLang="en-US"/>
          </a:p>
        </p:txBody>
      </p:sp>
    </p:spTree>
    <p:extLst>
      <p:ext uri="{BB962C8B-B14F-4D97-AF65-F5344CB8AC3E}">
        <p14:creationId xmlns:p14="http://schemas.microsoft.com/office/powerpoint/2010/main" val="24811560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52min</a:t>
            </a:r>
            <a:endParaRPr lang="en-GB" dirty="0"/>
          </a:p>
          <a:p>
            <a:r>
              <a:rPr lang="zh-CN" altLang="en-US" dirty="0"/>
              <a:t>我们上一节课搜索展开整搜索树，占用的空间太多了，要搜索的分支也太多了。</a:t>
            </a:r>
            <a:endParaRPr lang="en-GB" altLang="zh-CN" dirty="0"/>
          </a:p>
          <a:p>
            <a:r>
              <a:rPr lang="zh-CN" altLang="en-US" dirty="0"/>
              <a:t>而我们今天讲的爬山法和模拟退火法，不用树了，节点之间不是父子关系了，而是邻居关系。</a:t>
            </a:r>
            <a:endParaRPr lang="en-GB" altLang="zh-CN" dirty="0"/>
          </a:p>
          <a:p>
            <a:r>
              <a:rPr lang="zh-CN" altLang="en-US" dirty="0"/>
              <a:t>搜索的时候，一个时刻只记录一个节点，内存不会随着时间的推进而开销越来越大。</a:t>
            </a:r>
            <a:endParaRPr lang="en-GB" altLang="zh-CN" dirty="0"/>
          </a:p>
          <a:p>
            <a:r>
              <a:rPr lang="zh-CN" altLang="en-US" dirty="0"/>
              <a:t>但只用一个节点的搜索，我们说有点矫枉过正了，因为我们的内存不止那一点点，只存一个节点的话，开销也太小了。</a:t>
            </a:r>
            <a:endParaRPr lang="en-GB" altLang="zh-CN" dirty="0"/>
          </a:p>
          <a:p>
            <a:r>
              <a:rPr lang="en-US" dirty="0" err="1"/>
              <a:t>所以</a:t>
            </a:r>
            <a:r>
              <a:rPr lang="zh-CN" altLang="en-US" dirty="0"/>
              <a:t>，我们下一步就是要研究一下，如何用更多的内存、来加快搜索呢？</a:t>
            </a:r>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94</a:t>
            </a:fld>
            <a:endParaRPr kumimoji="1" lang="zh-CN" altLang="en-US"/>
          </a:p>
        </p:txBody>
      </p:sp>
    </p:spTree>
    <p:extLst>
      <p:ext uri="{BB962C8B-B14F-4D97-AF65-F5344CB8AC3E}">
        <p14:creationId xmlns:p14="http://schemas.microsoft.com/office/powerpoint/2010/main" val="2180550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53min</a:t>
            </a:r>
          </a:p>
          <a:p>
            <a:r>
              <a:rPr lang="zh-CN" altLang="en-US" dirty="0"/>
              <a:t>局部束搜索，就是多用几个节点来搜索，来加快我们的搜索过程</a:t>
            </a:r>
            <a:endParaRPr lang="en-US" altLang="zh-CN"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95</a:t>
            </a:fld>
            <a:endParaRPr kumimoji="1" lang="zh-CN" altLang="en-US"/>
          </a:p>
        </p:txBody>
      </p:sp>
    </p:spTree>
    <p:extLst>
      <p:ext uri="{BB962C8B-B14F-4D97-AF65-F5344CB8AC3E}">
        <p14:creationId xmlns:p14="http://schemas.microsoft.com/office/powerpoint/2010/main" val="282522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zh-CN" altLang="en-US" dirty="0"/>
              <a:t>（可以黑板画图讲讲）我在同一时刻，保留</a:t>
            </a:r>
            <a:r>
              <a:rPr kumimoji="1" lang="en-US" altLang="zh-CN" dirty="0"/>
              <a:t>k</a:t>
            </a:r>
            <a:r>
              <a:rPr kumimoji="1" lang="zh-CN" altLang="en-US" dirty="0"/>
              <a:t>个状态，</a:t>
            </a:r>
            <a:r>
              <a:rPr kumimoji="1" lang="en-US" altLang="zh-CN" dirty="0"/>
              <a:t>k</a:t>
            </a:r>
            <a:r>
              <a:rPr kumimoji="1" lang="zh-CN" altLang="en-US" dirty="0"/>
              <a:t>是一个大于</a:t>
            </a:r>
            <a:r>
              <a:rPr kumimoji="1" lang="en-US" altLang="zh-CN" dirty="0"/>
              <a:t>1</a:t>
            </a:r>
            <a:r>
              <a:rPr kumimoji="1" lang="zh-CN" altLang="en-US" dirty="0"/>
              <a:t>的常数。它不会随着时间推进而增加的。爬山法是保留一个，我现在保留</a:t>
            </a:r>
            <a:r>
              <a:rPr kumimoji="1" lang="en-US" altLang="zh-CN" dirty="0"/>
              <a:t>k</a:t>
            </a:r>
            <a:r>
              <a:rPr kumimoji="1" lang="zh-CN" altLang="en-US" dirty="0"/>
              <a:t>个。</a:t>
            </a:r>
            <a:endParaRPr kumimoji="1" lang="en-GB" altLang="zh-CN" dirty="0"/>
          </a:p>
          <a:p>
            <a:r>
              <a:rPr kumimoji="1" lang="en-US" altLang="zh-CN" dirty="0"/>
              <a:t>1</a:t>
            </a:r>
            <a:r>
              <a:rPr kumimoji="1" lang="zh-CN" altLang="en-US" dirty="0"/>
              <a:t>）我们从</a:t>
            </a:r>
            <a:r>
              <a:rPr kumimoji="1" lang="en-US" altLang="zh-CN" dirty="0"/>
              <a:t>k</a:t>
            </a:r>
            <a:r>
              <a:rPr kumimoji="1" lang="zh-CN" altLang="en-US" dirty="0"/>
              <a:t>个随机生成的初始状态开始。</a:t>
            </a:r>
            <a:endParaRPr kumimoji="1" lang="en-GB" altLang="zh-CN" dirty="0"/>
          </a:p>
          <a:p>
            <a:r>
              <a:rPr kumimoji="1" lang="en-US" altLang="zh-CN" dirty="0"/>
              <a:t>2</a:t>
            </a:r>
            <a:r>
              <a:rPr kumimoji="1" lang="zh-CN" altLang="en-US" dirty="0"/>
              <a:t>）然后</a:t>
            </a:r>
            <a:r>
              <a:rPr kumimoji="1" lang="en-US" altLang="zh-CN" dirty="0"/>
              <a:t>k</a:t>
            </a:r>
            <a:r>
              <a:rPr kumimoji="1" lang="zh-CN" altLang="en-US" dirty="0"/>
              <a:t>个状态都各自生成后继状态。生成后继之后呢，我们不是让后继状态再去生成后继状态，不然的话就成为树了。如果每个状态有</a:t>
            </a:r>
            <a:r>
              <a:rPr kumimoji="1" lang="en-US" altLang="zh-CN" dirty="0"/>
              <a:t>b</a:t>
            </a:r>
            <a:r>
              <a:rPr kumimoji="1" lang="zh-CN" altLang="en-US" dirty="0"/>
              <a:t>个后继，那么我们现在可以有</a:t>
            </a:r>
            <a:r>
              <a:rPr kumimoji="1" lang="en-US" altLang="zh-CN" dirty="0"/>
              <a:t>k</a:t>
            </a:r>
            <a:r>
              <a:rPr kumimoji="1" lang="zh-CN" altLang="en-US" dirty="0"/>
              <a:t>乘</a:t>
            </a:r>
            <a:r>
              <a:rPr kumimoji="1" lang="en-US" altLang="zh-CN" dirty="0"/>
              <a:t>b</a:t>
            </a:r>
            <a:r>
              <a:rPr kumimoji="1" lang="zh-CN" altLang="en-US" dirty="0"/>
              <a:t>个后继。</a:t>
            </a:r>
            <a:endParaRPr kumimoji="1" lang="en-US" altLang="zh-CN" dirty="0"/>
          </a:p>
          <a:p>
            <a:r>
              <a:rPr kumimoji="1" lang="en-US" altLang="zh-CN" dirty="0"/>
              <a:t>3</a:t>
            </a:r>
            <a:r>
              <a:rPr kumimoji="1" lang="zh-CN" altLang="en-US" dirty="0"/>
              <a:t>）有了这</a:t>
            </a:r>
            <a:r>
              <a:rPr kumimoji="1" lang="en-US" altLang="zh-CN" dirty="0"/>
              <a:t>k</a:t>
            </a:r>
            <a:r>
              <a:rPr kumimoji="1" lang="zh-CN" altLang="en-US" dirty="0"/>
              <a:t>乘</a:t>
            </a:r>
            <a:r>
              <a:rPr kumimoji="1" lang="en-US" altLang="zh-CN" dirty="0"/>
              <a:t>b</a:t>
            </a:r>
            <a:r>
              <a:rPr kumimoji="1" lang="zh-CN" altLang="en-US" dirty="0"/>
              <a:t>个后继以后，我们看看里面有没有全局最优点，有的话搜索结束了。但没有的话，这里就比较关键了。如果这</a:t>
            </a:r>
            <a:r>
              <a:rPr kumimoji="1" lang="en-US" altLang="zh-CN" dirty="0"/>
              <a:t>k</a:t>
            </a:r>
            <a:r>
              <a:rPr kumimoji="1" lang="zh-CN" altLang="en-US" dirty="0"/>
              <a:t>乘</a:t>
            </a:r>
            <a:r>
              <a:rPr kumimoji="1" lang="en-US" altLang="zh-CN" dirty="0"/>
              <a:t>b</a:t>
            </a:r>
            <a:r>
              <a:rPr kumimoji="1" lang="zh-CN" altLang="en-US" dirty="0"/>
              <a:t>个后继里面没有全局最优点，我们就在这</a:t>
            </a:r>
            <a:r>
              <a:rPr kumimoji="1" lang="en-US" altLang="zh-CN" dirty="0"/>
              <a:t>k</a:t>
            </a:r>
            <a:r>
              <a:rPr kumimoji="1" lang="zh-CN" altLang="en-US" dirty="0"/>
              <a:t>乘</a:t>
            </a:r>
            <a:r>
              <a:rPr kumimoji="1" lang="en-US" altLang="zh-CN" dirty="0"/>
              <a:t>b</a:t>
            </a:r>
            <a:r>
              <a:rPr kumimoji="1" lang="zh-CN" altLang="en-US" dirty="0"/>
              <a:t>个后继中选择出</a:t>
            </a:r>
            <a:r>
              <a:rPr kumimoji="1" lang="en-US" altLang="zh-CN" dirty="0"/>
              <a:t>k</a:t>
            </a:r>
            <a:r>
              <a:rPr kumimoji="1" lang="zh-CN" altLang="en-US" dirty="0"/>
              <a:t>个最好的后继，成为当前保留的</a:t>
            </a:r>
            <a:r>
              <a:rPr kumimoji="1" lang="en-US" altLang="zh-CN" dirty="0"/>
              <a:t>k</a:t>
            </a:r>
            <a:r>
              <a:rPr kumimoji="1" lang="zh-CN" altLang="en-US" dirty="0"/>
              <a:t>个状态，作为新的状态来继续搜索。</a:t>
            </a:r>
            <a:endParaRPr kumimoji="1" lang="en-US" altLang="zh-CN" dirty="0"/>
          </a:p>
          <a:p>
            <a:r>
              <a:rPr kumimoji="1" lang="zh-CN" altLang="en-US" b="1" dirty="0"/>
              <a:t>比较</a:t>
            </a:r>
            <a:r>
              <a:rPr kumimoji="1" lang="zh-CN" altLang="en-US" dirty="0"/>
              <a:t>：有的人可能会把随机重启爬山法和这个方法搞混，。。。。。</a:t>
            </a:r>
            <a:endParaRPr kumimoji="1" lang="en-US" altLang="zh-CN" dirty="0"/>
          </a:p>
          <a:p>
            <a:endParaRPr kumimoji="1" lang="en-GB" altLang="zh-CN" dirty="0"/>
          </a:p>
        </p:txBody>
      </p:sp>
    </p:spTree>
    <p:extLst>
      <p:ext uri="{BB962C8B-B14F-4D97-AF65-F5344CB8AC3E}">
        <p14:creationId xmlns:p14="http://schemas.microsoft.com/office/powerpoint/2010/main" val="39426223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但是</a:t>
            </a:r>
            <a:r>
              <a:rPr lang="zh-CN" altLang="en-US" dirty="0"/>
              <a:t>，基础版本的局部束搜索 有它的一些问题。</a:t>
            </a:r>
            <a:endParaRPr lang="en-GB" altLang="zh-CN" dirty="0"/>
          </a:p>
          <a:p>
            <a:r>
              <a:rPr lang="en-US" dirty="0" err="1"/>
              <a:t>虽然k个同时进行的搜索之间会相互通讯的</a:t>
            </a:r>
            <a:r>
              <a:rPr lang="zh-CN" altLang="en-US" dirty="0"/>
              <a:t>，但是这样做也会有问题的。（黑板画图）它有可能让</a:t>
            </a:r>
            <a:r>
              <a:rPr lang="en-US" altLang="zh-CN" dirty="0"/>
              <a:t>k</a:t>
            </a:r>
            <a:r>
              <a:rPr lang="zh-CN" altLang="en-US" dirty="0"/>
              <a:t>个状态很快进入到一个相近的局部空间上，缺乏多样性。</a:t>
            </a:r>
            <a:endParaRPr lang="en-GB" altLang="zh-CN" dirty="0"/>
          </a:p>
          <a:p>
            <a:r>
              <a:rPr lang="zh-CN" altLang="en-GB" dirty="0"/>
              <a:t>那</a:t>
            </a:r>
            <a:r>
              <a:rPr lang="zh-CN" altLang="en-US" dirty="0"/>
              <a:t>它找更优解的性能、</a:t>
            </a:r>
            <a:r>
              <a:rPr lang="zh-CN" altLang="en-GB" dirty="0"/>
              <a:t>就</a:t>
            </a:r>
            <a:r>
              <a:rPr lang="zh-CN" altLang="en-US" dirty="0"/>
              <a:t>和一般的爬山法差不多了，都很容易进入局部极值点。</a:t>
            </a:r>
            <a:endParaRPr lang="en-GB" altLang="zh-CN" dirty="0"/>
          </a:p>
          <a:p>
            <a:endParaRPr lang="en-GB" altLang="zh-CN" dirty="0"/>
          </a:p>
          <a:p>
            <a:r>
              <a:rPr lang="zh-CN" altLang="en-US" dirty="0"/>
              <a:t>局部束搜索的一个变种叫 </a:t>
            </a:r>
            <a:r>
              <a:rPr lang="zh-CN" altLang="en-US" b="1" dirty="0"/>
              <a:t>随机束搜索</a:t>
            </a:r>
            <a:r>
              <a:rPr lang="zh-CN" altLang="en-US" b="0" dirty="0"/>
              <a:t>。怎么做的呢？它和随机爬山法类似，每次跳转不是选</a:t>
            </a:r>
            <a:r>
              <a:rPr lang="zh-CN" altLang="en-US" b="1" dirty="0"/>
              <a:t>最优的状态</a:t>
            </a:r>
            <a:r>
              <a:rPr lang="zh-CN" altLang="en-US" b="0" dirty="0"/>
              <a:t>，而是在更优的状态里面</a:t>
            </a:r>
            <a:r>
              <a:rPr lang="zh-CN" altLang="en-US" b="1" dirty="0"/>
              <a:t>随机选</a:t>
            </a:r>
            <a:r>
              <a:rPr lang="zh-CN" altLang="en-US" b="0" dirty="0"/>
              <a:t>。</a:t>
            </a:r>
            <a:endParaRPr lang="en-GB" altLang="zh-CN" b="0" dirty="0"/>
          </a:p>
          <a:p>
            <a:r>
              <a:rPr lang="zh-CN" altLang="en-US" b="0" dirty="0"/>
              <a:t>具体来说，</a:t>
            </a:r>
            <a:r>
              <a:rPr lang="en-US" altLang="zh-CN" b="0" dirty="0"/>
              <a:t>k</a:t>
            </a:r>
            <a:r>
              <a:rPr lang="zh-CN" altLang="en-US" b="0" dirty="0"/>
              <a:t>个状态，</a:t>
            </a:r>
            <a:r>
              <a:rPr kumimoji="1" lang="zh-CN" altLang="en-US" dirty="0"/>
              <a:t>如果每个状态有</a:t>
            </a:r>
            <a:r>
              <a:rPr kumimoji="1" lang="en-US" altLang="zh-CN" dirty="0"/>
              <a:t>b</a:t>
            </a:r>
            <a:r>
              <a:rPr kumimoji="1" lang="zh-CN" altLang="en-US" dirty="0"/>
              <a:t>个后继，</a:t>
            </a:r>
            <a:r>
              <a:rPr lang="zh-CN" altLang="en-GB" b="0" dirty="0"/>
              <a:t>一共</a:t>
            </a:r>
            <a:r>
              <a:rPr lang="zh-CN" altLang="en-US" b="0" dirty="0"/>
              <a:t>有</a:t>
            </a:r>
            <a:r>
              <a:rPr lang="en-US" altLang="zh-CN" b="0" dirty="0"/>
              <a:t>k</a:t>
            </a:r>
            <a:r>
              <a:rPr lang="zh-CN" altLang="en-US" b="0" dirty="0"/>
              <a:t>*</a:t>
            </a:r>
            <a:r>
              <a:rPr lang="en-US" altLang="zh-CN" b="0" dirty="0"/>
              <a:t>b</a:t>
            </a:r>
            <a:r>
              <a:rPr lang="zh-CN" altLang="en-US" b="0" dirty="0"/>
              <a:t>个后继可以选择，我不是选最优的</a:t>
            </a:r>
            <a:r>
              <a:rPr lang="en-US" altLang="zh-CN" b="0" dirty="0"/>
              <a:t>k</a:t>
            </a:r>
            <a:r>
              <a:rPr lang="zh-CN" altLang="en-US" b="0" dirty="0"/>
              <a:t>个作为新的状态，而是在</a:t>
            </a:r>
            <a:r>
              <a:rPr lang="en-US" altLang="zh-CN" b="0" dirty="0"/>
              <a:t>k*b</a:t>
            </a:r>
            <a:r>
              <a:rPr lang="zh-CN" altLang="en-US" b="0" dirty="0"/>
              <a:t>个后续里面找出比当前状态更优的状态，然后随机选择</a:t>
            </a:r>
            <a:r>
              <a:rPr lang="en-US" altLang="zh-CN" b="0" dirty="0"/>
              <a:t>k</a:t>
            </a:r>
            <a:r>
              <a:rPr lang="zh-CN" altLang="en-US" b="0" dirty="0"/>
              <a:t>个出来。</a:t>
            </a:r>
            <a:endParaRPr lang="en-GB" altLang="zh-CN" b="0" dirty="0"/>
          </a:p>
          <a:p>
            <a:endParaRPr lang="en-GB" b="0" dirty="0"/>
          </a:p>
          <a:p>
            <a:r>
              <a:rPr lang="zh-CN" altLang="en-US" b="0" dirty="0"/>
              <a:t>这样做的话，和自然现象中的自然选择法很想，就是更好的个体生存概率高，差的个体生存概率低。</a:t>
            </a:r>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97</a:t>
            </a:fld>
            <a:endParaRPr kumimoji="1" lang="zh-CN" altLang="en-US"/>
          </a:p>
        </p:txBody>
      </p:sp>
    </p:spTree>
    <p:extLst>
      <p:ext uri="{BB962C8B-B14F-4D97-AF65-F5344CB8AC3E}">
        <p14:creationId xmlns:p14="http://schemas.microsoft.com/office/powerpoint/2010/main" val="31647285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altLang="zh-CN" dirty="0"/>
              <a:t>60min</a:t>
            </a:r>
          </a:p>
          <a:p>
            <a:r>
              <a:rPr lang="en-US" dirty="0" err="1"/>
              <a:t>好</a:t>
            </a:r>
            <a:r>
              <a:rPr lang="zh-CN" altLang="en-US" dirty="0"/>
              <a:t>，</a:t>
            </a:r>
            <a:r>
              <a:rPr lang="en-US" dirty="0" err="1"/>
              <a:t>刚才讲局部束搜索</a:t>
            </a:r>
            <a:r>
              <a:rPr lang="zh-CN" altLang="en-US" dirty="0"/>
              <a:t>，它的问题是很快让</a:t>
            </a:r>
            <a:r>
              <a:rPr lang="en-US" altLang="zh-CN" dirty="0"/>
              <a:t>k</a:t>
            </a:r>
            <a:r>
              <a:rPr lang="zh-CN" altLang="en-US" dirty="0"/>
              <a:t>个状态集中到一个局部空间，缺少多样性。</a:t>
            </a:r>
            <a:endParaRPr lang="en-GB" altLang="zh-CN" dirty="0"/>
          </a:p>
          <a:p>
            <a:r>
              <a:rPr lang="zh-CN" altLang="en-US" dirty="0"/>
              <a:t>随机束搜索虽然可以减缓这个问题，但也没解决这个问题。</a:t>
            </a:r>
            <a:endParaRPr lang="en-GB" altLang="zh-CN" dirty="0"/>
          </a:p>
          <a:p>
            <a:endParaRPr lang="en-GB" altLang="zh-CN" dirty="0"/>
          </a:p>
          <a:p>
            <a:r>
              <a:rPr lang="zh-CN" altLang="en-US" dirty="0"/>
              <a:t>那么我们下面介绍一个方法，叫</a:t>
            </a:r>
            <a:r>
              <a:rPr lang="zh-CN" altLang="en-US" b="1" dirty="0"/>
              <a:t>遗传算法</a:t>
            </a:r>
            <a:r>
              <a:rPr lang="zh-CN" altLang="en-US" dirty="0"/>
              <a:t>，来试图解决这个问题。</a:t>
            </a:r>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98</a:t>
            </a:fld>
            <a:endParaRPr kumimoji="1" lang="zh-CN" altLang="en-US"/>
          </a:p>
        </p:txBody>
      </p:sp>
    </p:spTree>
    <p:extLst>
      <p:ext uri="{BB962C8B-B14F-4D97-AF65-F5344CB8AC3E}">
        <p14:creationId xmlns:p14="http://schemas.microsoft.com/office/powerpoint/2010/main" val="29834441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遗传算法</a:t>
            </a:r>
            <a:r>
              <a:rPr lang="zh-CN" altLang="en-US" dirty="0"/>
              <a:t>，是随机束算法的一个变种。</a:t>
            </a:r>
            <a:endParaRPr lang="en-GB" altLang="zh-CN" dirty="0"/>
          </a:p>
          <a:p>
            <a:r>
              <a:rPr lang="zh-CN" altLang="en-US" dirty="0"/>
              <a:t>刚刚的局部束搜索和随机束搜索里面，后继节点都是由单个状态产生的。</a:t>
            </a:r>
            <a:endParaRPr lang="en-GB" altLang="zh-CN" dirty="0"/>
          </a:p>
          <a:p>
            <a:r>
              <a:rPr lang="zh-CN" altLang="en-US" dirty="0"/>
              <a:t>而遗传算法的后继节点，不再是由单个状态产生了，而是由两个状态一起结合来产生的。</a:t>
            </a:r>
            <a:endParaRPr lang="en-GB" altLang="zh-CN" dirty="0"/>
          </a:p>
          <a:p>
            <a:r>
              <a:rPr lang="zh-CN" altLang="en-US" dirty="0"/>
              <a:t>先不管怎么结合的，等会会讲。</a:t>
            </a:r>
            <a:endParaRPr lang="en-GB" altLang="zh-CN" dirty="0"/>
          </a:p>
          <a:p>
            <a:endParaRPr lang="en-GB" altLang="zh-CN" dirty="0"/>
          </a:p>
          <a:p>
            <a:r>
              <a:rPr lang="zh-CN" altLang="en-US" dirty="0"/>
              <a:t>但这个两个状态结合产生后继节点，就像父亲和母亲一起生成儿子一样，所以称为遗传算法。</a:t>
            </a:r>
            <a:endParaRPr lang="en-GB" altLang="zh-CN" dirty="0"/>
          </a:p>
          <a:p>
            <a:r>
              <a:rPr lang="zh-CN" altLang="en-US" dirty="0"/>
              <a:t>而刚刚 </a:t>
            </a:r>
            <a:r>
              <a:rPr lang="zh-CN" altLang="en-US" dirty="0">
                <a:latin typeface="STKaiti" panose="02010600040101010101" pitchFamily="2" charset="-122"/>
                <a:ea typeface="STKaiti" panose="02010600040101010101" pitchFamily="2" charset="-122"/>
              </a:rPr>
              <a:t>局部束搜索，随机束搜索，没有结合过程，类似于一些单细胞生物的无性繁殖。</a:t>
            </a:r>
            <a:endParaRPr lang="en-GB" altLang="zh-CN" dirty="0">
              <a:latin typeface="STKaiti" panose="02010600040101010101" pitchFamily="2" charset="-122"/>
              <a:ea typeface="STKaiti" panose="02010600040101010101" pitchFamily="2" charset="-122"/>
            </a:endParaRPr>
          </a:p>
          <a:p>
            <a:r>
              <a:rPr lang="zh-CN" altLang="en-US" dirty="0">
                <a:latin typeface="STKaiti" panose="02010600040101010101" pitchFamily="2" charset="-122"/>
                <a:ea typeface="STKaiti" panose="02010600040101010101" pitchFamily="2" charset="-122"/>
              </a:rPr>
              <a:t>现在结合产生的后继，就类似于高级生物的有性繁殖，好处是</a:t>
            </a:r>
            <a:r>
              <a:rPr lang="zh-CN" altLang="en-US" b="1" dirty="0">
                <a:latin typeface="STKaiti" panose="02010600040101010101" pitchFamily="2" charset="-122"/>
                <a:ea typeface="STKaiti" panose="02010600040101010101" pitchFamily="2" charset="-122"/>
              </a:rPr>
              <a:t>变异概率大了</a:t>
            </a:r>
            <a:r>
              <a:rPr lang="zh-CN" altLang="en-US" b="0" dirty="0">
                <a:latin typeface="STKaiti" panose="02010600040101010101" pitchFamily="2" charset="-122"/>
                <a:ea typeface="STKaiti" panose="02010600040101010101" pitchFamily="2" charset="-122"/>
              </a:rPr>
              <a:t>，不会都走到一个局部空间了。</a:t>
            </a:r>
            <a:endParaRPr lang="en-GB" altLang="zh-CN" b="0" dirty="0"/>
          </a:p>
          <a:p>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99</a:t>
            </a:fld>
            <a:endParaRPr kumimoji="1" lang="zh-CN" altLang="en-US"/>
          </a:p>
        </p:txBody>
      </p:sp>
    </p:spTree>
    <p:extLst>
      <p:ext uri="{BB962C8B-B14F-4D97-AF65-F5344CB8AC3E}">
        <p14:creationId xmlns:p14="http://schemas.microsoft.com/office/powerpoint/2010/main" val="36586528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zh-CN" altLang="en-US" dirty="0"/>
              <a:t>我们用八皇后问题举例，我们先来看看两个状态可以怎么做结合。</a:t>
            </a:r>
            <a:endParaRPr kumimoji="1" lang="en-GB" altLang="zh-CN" dirty="0"/>
          </a:p>
          <a:p>
            <a:r>
              <a:rPr kumimoji="1" lang="zh-CN" altLang="en-US" dirty="0"/>
              <a:t>首先，对于一个棋盘，我们可以用每个皇后所在的行号来表示，我们一共有</a:t>
            </a:r>
            <a:r>
              <a:rPr kumimoji="1" lang="en-US" altLang="zh-CN" dirty="0"/>
              <a:t>8</a:t>
            </a:r>
            <a:r>
              <a:rPr kumimoji="1" lang="zh-CN" altLang="en-US" dirty="0"/>
              <a:t>个皇后，而且棋盘有</a:t>
            </a:r>
            <a:r>
              <a:rPr kumimoji="1" lang="en-US" altLang="zh-CN" dirty="0"/>
              <a:t>8</a:t>
            </a:r>
            <a:r>
              <a:rPr kumimoji="1" lang="zh-CN" altLang="en-US" dirty="0"/>
              <a:t>列。所以整个棋盘的状态，我们用</a:t>
            </a:r>
            <a:r>
              <a:rPr kumimoji="1" lang="en-US" altLang="zh-CN" dirty="0"/>
              <a:t>8</a:t>
            </a:r>
            <a:r>
              <a:rPr kumimoji="1" lang="zh-CN" altLang="en-US" dirty="0"/>
              <a:t>个从</a:t>
            </a:r>
            <a:r>
              <a:rPr kumimoji="1" lang="en-US" altLang="zh-CN" dirty="0"/>
              <a:t>1</a:t>
            </a:r>
            <a:r>
              <a:rPr kumimoji="1" lang="zh-CN" altLang="en-US" dirty="0"/>
              <a:t>到</a:t>
            </a:r>
            <a:r>
              <a:rPr kumimoji="1" lang="en-US" altLang="zh-CN" dirty="0"/>
              <a:t>8</a:t>
            </a:r>
            <a:r>
              <a:rPr kumimoji="1" lang="zh-CN" altLang="en-US" dirty="0"/>
              <a:t>的数字来表示。</a:t>
            </a:r>
            <a:endParaRPr kumimoji="1" lang="en-GB" altLang="zh-CN" dirty="0"/>
          </a:p>
          <a:p>
            <a:endParaRPr kumimoji="1" lang="en-GB" altLang="zh-CN" dirty="0"/>
          </a:p>
          <a:p>
            <a:r>
              <a:rPr kumimoji="1" lang="zh-CN" altLang="en-US" dirty="0"/>
              <a:t>然后我们看这个例子，两个父代结合产生出一个子代的情况。灰色阴影部分是交配结合中要扔掉的信息。</a:t>
            </a:r>
            <a:endParaRPr kumimoji="1" lang="en-GB" altLang="zh-CN" dirty="0"/>
          </a:p>
          <a:p>
            <a:r>
              <a:rPr kumimoji="1" lang="zh-CN" altLang="en-US" dirty="0"/>
              <a:t>蓝色框框这里，是两个父代分别将自己的一部分信息拿出来，然后合并出一个新的儿子出来。</a:t>
            </a:r>
            <a:endParaRPr kumimoji="1" lang="en-GB" altLang="zh-CN" dirty="0"/>
          </a:p>
          <a:p>
            <a:endParaRPr kumimoji="1" lang="en-GB" altLang="zh-CN" dirty="0"/>
          </a:p>
          <a:p>
            <a:r>
              <a:rPr kumimoji="1" lang="zh-CN" altLang="en-GB" dirty="0"/>
              <a:t>我们</a:t>
            </a:r>
            <a:r>
              <a:rPr kumimoji="1" lang="zh-CN" altLang="en-US" dirty="0"/>
              <a:t>通过交叉配对，可以使得生成的新状态有</a:t>
            </a:r>
            <a:r>
              <a:rPr kumimoji="1" lang="zh-CN" altLang="en-US" b="1" dirty="0"/>
              <a:t>很好的多样性</a:t>
            </a:r>
            <a:r>
              <a:rPr kumimoji="1" lang="zh-CN" altLang="en-US" dirty="0"/>
              <a:t>。</a:t>
            </a:r>
            <a:endParaRPr kumimoji="1" lang="en-GB" altLang="zh-CN" dirty="0"/>
          </a:p>
          <a:p>
            <a:r>
              <a:rPr kumimoji="1" lang="zh-CN" altLang="en-US" dirty="0"/>
              <a:t>而不会出现 局部束搜索、或者一般随机束搜索 那样，生成的新状态都聚集到一起，找到的是局部极值点。</a:t>
            </a:r>
          </a:p>
          <a:p>
            <a:endParaRPr kumimoji="1" lang="zh-CN" altLang="en-US" dirty="0"/>
          </a:p>
        </p:txBody>
      </p:sp>
    </p:spTree>
    <p:extLst>
      <p:ext uri="{BB962C8B-B14F-4D97-AF65-F5344CB8AC3E}">
        <p14:creationId xmlns:p14="http://schemas.microsoft.com/office/powerpoint/2010/main" val="7784914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66</a:t>
            </a:r>
            <a:r>
              <a:rPr lang="en-US" altLang="zh-CN" dirty="0"/>
              <a:t>min</a:t>
            </a:r>
            <a:endParaRPr kumimoji="1" lang="en-US" altLang="zh-CN" dirty="0"/>
          </a:p>
          <a:p>
            <a:r>
              <a:rPr kumimoji="1" lang="zh-CN" altLang="en-US" dirty="0"/>
              <a:t>然后遗传算法怎么做的呢。</a:t>
            </a:r>
            <a:endParaRPr kumimoji="1" lang="en-GB" altLang="zh-CN" dirty="0"/>
          </a:p>
          <a:p>
            <a:endParaRPr kumimoji="1" lang="zh-CN" altLang="en-US" dirty="0"/>
          </a:p>
        </p:txBody>
      </p:sp>
    </p:spTree>
    <p:extLst>
      <p:ext uri="{BB962C8B-B14F-4D97-AF65-F5344CB8AC3E}">
        <p14:creationId xmlns:p14="http://schemas.microsoft.com/office/powerpoint/2010/main" val="16411051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7751681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细节等会讲</a:t>
            </a:r>
          </a:p>
        </p:txBody>
      </p:sp>
    </p:spTree>
    <p:extLst>
      <p:ext uri="{BB962C8B-B14F-4D97-AF65-F5344CB8AC3E}">
        <p14:creationId xmlns:p14="http://schemas.microsoft.com/office/powerpoint/2010/main" val="3349653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C00000"/>
                </a:solidFill>
              </a:rPr>
              <a:t>好，当我们把一个问题用上面的五元组模型表示好以后，就可以使用通用的搜索方法进行求解。</a:t>
            </a:r>
            <a:endParaRPr lang="en-US" altLang="zh-CN" sz="1200" dirty="0">
              <a:solidFill>
                <a:srgbClr val="C00000"/>
              </a:solidFill>
            </a:endParaRPr>
          </a:p>
          <a:p>
            <a:endParaRPr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13</a:t>
            </a:fld>
            <a:endParaRPr kumimoji="1" lang="zh-CN" altLang="en-US"/>
          </a:p>
        </p:txBody>
      </p:sp>
    </p:spTree>
    <p:extLst>
      <p:ext uri="{BB962C8B-B14F-4D97-AF65-F5344CB8AC3E}">
        <p14:creationId xmlns:p14="http://schemas.microsoft.com/office/powerpoint/2010/main" val="10507748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根据概率，来选择出新的</a:t>
            </a:r>
            <a:r>
              <a:rPr kumimoji="1" lang="en-US" altLang="zh-CN" dirty="0"/>
              <a:t>k</a:t>
            </a:r>
            <a:r>
              <a:rPr kumimoji="1" lang="zh-CN" altLang="en-US" dirty="0"/>
              <a:t>个个体。</a:t>
            </a:r>
            <a:endParaRPr kumimoji="1" lang="en-GB" altLang="zh-CN" dirty="0"/>
          </a:p>
          <a:p>
            <a:r>
              <a:rPr kumimoji="1" lang="zh-CN" altLang="en-US" dirty="0"/>
              <a:t>在这个例子里面，个体</a:t>
            </a:r>
            <a:r>
              <a:rPr kumimoji="1" lang="en-US" altLang="zh-CN" dirty="0"/>
              <a:t>4</a:t>
            </a:r>
            <a:r>
              <a:rPr kumimoji="1" lang="zh-CN" altLang="en-US" dirty="0"/>
              <a:t>的概率只有</a:t>
            </a:r>
            <a:r>
              <a:rPr kumimoji="1" lang="en-US" altLang="zh-CN" dirty="0"/>
              <a:t>14%</a:t>
            </a:r>
            <a:r>
              <a:rPr kumimoji="1" lang="zh-CN" altLang="en-US" dirty="0"/>
              <a:t>，所以刚好没有被选上，而个体</a:t>
            </a:r>
            <a:r>
              <a:rPr kumimoji="1" lang="en-US" altLang="zh-CN" dirty="0"/>
              <a:t>2</a:t>
            </a:r>
            <a:r>
              <a:rPr kumimoji="1" lang="zh-CN" altLang="en-US" dirty="0"/>
              <a:t>被选了</a:t>
            </a:r>
            <a:r>
              <a:rPr kumimoji="1" lang="en-US" altLang="zh-CN" dirty="0"/>
              <a:t>2</a:t>
            </a:r>
            <a:r>
              <a:rPr kumimoji="1" lang="zh-CN" altLang="en-US" dirty="0"/>
              <a:t>次。</a:t>
            </a:r>
            <a:endParaRPr kumimoji="1" lang="en-GB" altLang="zh-CN" dirty="0"/>
          </a:p>
          <a:p>
            <a:endParaRPr kumimoji="1" lang="zh-CN" altLang="en-US" dirty="0"/>
          </a:p>
        </p:txBody>
      </p:sp>
    </p:spTree>
    <p:extLst>
      <p:ext uri="{BB962C8B-B14F-4D97-AF65-F5344CB8AC3E}">
        <p14:creationId xmlns:p14="http://schemas.microsoft.com/office/powerpoint/2010/main" val="23498092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88311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0655105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0849232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109</a:t>
            </a:fld>
            <a:endParaRPr kumimoji="1" lang="zh-CN" altLang="en-US"/>
          </a:p>
        </p:txBody>
      </p:sp>
    </p:spTree>
    <p:extLst>
      <p:ext uri="{BB962C8B-B14F-4D97-AF65-F5344CB8AC3E}">
        <p14:creationId xmlns:p14="http://schemas.microsoft.com/office/powerpoint/2010/main" val="4286757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t>根据概率，来选择出新的</a:t>
            </a:r>
            <a:r>
              <a:rPr kumimoji="1" lang="en-US" altLang="zh-CN" dirty="0"/>
              <a:t>k</a:t>
            </a:r>
            <a:r>
              <a:rPr kumimoji="1" lang="zh-CN" altLang="en-US" dirty="0"/>
              <a:t>个个体。</a:t>
            </a:r>
            <a:endParaRPr kumimoji="1" lang="en-GB" altLang="zh-CN" dirty="0"/>
          </a:p>
          <a:p>
            <a:r>
              <a:rPr kumimoji="1" lang="zh-CN" altLang="en-US" dirty="0"/>
              <a:t>在这个例子里面，个体</a:t>
            </a:r>
            <a:r>
              <a:rPr kumimoji="1" lang="en-US" altLang="zh-CN" dirty="0"/>
              <a:t>4</a:t>
            </a:r>
            <a:r>
              <a:rPr kumimoji="1" lang="zh-CN" altLang="en-US" dirty="0"/>
              <a:t>的概率只有</a:t>
            </a:r>
            <a:r>
              <a:rPr kumimoji="1" lang="en-US" altLang="zh-CN" dirty="0"/>
              <a:t>14%</a:t>
            </a:r>
            <a:r>
              <a:rPr kumimoji="1" lang="zh-CN" altLang="en-US" dirty="0"/>
              <a:t>，所以刚好没有被选上，而个体</a:t>
            </a:r>
            <a:r>
              <a:rPr kumimoji="1" lang="en-US" altLang="zh-CN" dirty="0"/>
              <a:t>2</a:t>
            </a:r>
            <a:r>
              <a:rPr kumimoji="1" lang="zh-CN" altLang="en-US" dirty="0"/>
              <a:t>被选了</a:t>
            </a:r>
            <a:r>
              <a:rPr kumimoji="1" lang="en-US" altLang="zh-CN" dirty="0"/>
              <a:t>2</a:t>
            </a:r>
            <a:r>
              <a:rPr kumimoji="1" lang="zh-CN" altLang="en-US" dirty="0"/>
              <a:t>次。</a:t>
            </a:r>
            <a:endParaRPr kumimoji="1" lang="en-GB" altLang="zh-CN" dirty="0"/>
          </a:p>
          <a:p>
            <a:endParaRPr kumimoji="1" lang="zh-CN" altLang="en-US" dirty="0"/>
          </a:p>
          <a:p>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110</a:t>
            </a:fld>
            <a:endParaRPr kumimoji="1" lang="zh-CN" altLang="en-US"/>
          </a:p>
        </p:txBody>
      </p:sp>
    </p:spTree>
    <p:extLst>
      <p:ext uri="{BB962C8B-B14F-4D97-AF65-F5344CB8AC3E}">
        <p14:creationId xmlns:p14="http://schemas.microsoft.com/office/powerpoint/2010/main" val="15040575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GB" altLang="zh-CN" dirty="0"/>
          </a:p>
          <a:p>
            <a:r>
              <a:rPr kumimoji="1" lang="zh-CN" altLang="en-US" dirty="0"/>
              <a:t>然后，两两交配，</a:t>
            </a:r>
            <a:endParaRPr kumimoji="1" lang="en-GB" altLang="zh-CN" dirty="0"/>
          </a:p>
          <a:p>
            <a:endParaRPr kumimoji="1" lang="en-GB" altLang="zh-CN" dirty="0"/>
          </a:p>
          <a:p>
            <a:r>
              <a:rPr kumimoji="1" lang="zh-CN" altLang="en-US" dirty="0"/>
              <a:t>这个分割点的位置是随机的。</a:t>
            </a:r>
          </a:p>
          <a:p>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111</a:t>
            </a:fld>
            <a:endParaRPr kumimoji="1" lang="zh-CN" altLang="en-US"/>
          </a:p>
        </p:txBody>
      </p:sp>
    </p:spTree>
    <p:extLst>
      <p:ext uri="{BB962C8B-B14F-4D97-AF65-F5344CB8AC3E}">
        <p14:creationId xmlns:p14="http://schemas.microsoft.com/office/powerpoint/2010/main" val="215737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GB" altLang="zh-CN" dirty="0"/>
          </a:p>
          <a:p>
            <a:r>
              <a:rPr kumimoji="1" lang="zh-CN" altLang="en-US" dirty="0"/>
              <a:t>先遗传，后变异，模拟了自然界的过程。</a:t>
            </a:r>
          </a:p>
          <a:p>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112</a:t>
            </a:fld>
            <a:endParaRPr kumimoji="1" lang="zh-CN" altLang="en-US"/>
          </a:p>
        </p:txBody>
      </p:sp>
    </p:spTree>
    <p:extLst>
      <p:ext uri="{BB962C8B-B14F-4D97-AF65-F5344CB8AC3E}">
        <p14:creationId xmlns:p14="http://schemas.microsoft.com/office/powerpoint/2010/main" val="1375200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为什么好</a:t>
            </a:r>
            <a:r>
              <a:rPr lang="zh-CN" altLang="en-US" dirty="0"/>
              <a:t>？</a:t>
            </a:r>
            <a:endParaRPr lang="en-GB" altLang="zh-CN" dirty="0"/>
          </a:p>
          <a:p>
            <a:r>
              <a:rPr lang="zh-CN" altLang="en-US" dirty="0"/>
              <a:t>直觉讲讲。</a:t>
            </a:r>
            <a:endParaRPr lang="en-GB" altLang="zh-CN" dirty="0"/>
          </a:p>
          <a:p>
            <a:r>
              <a:rPr lang="zh-CN" altLang="en-US" dirty="0"/>
              <a:t>原理上，没法像之前的搜索算法那样，有严谨的证明。</a:t>
            </a:r>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113</a:t>
            </a:fld>
            <a:endParaRPr kumimoji="1" lang="zh-CN" altLang="en-US"/>
          </a:p>
        </p:txBody>
      </p:sp>
    </p:spTree>
    <p:extLst>
      <p:ext uri="{BB962C8B-B14F-4D97-AF65-F5344CB8AC3E}">
        <p14:creationId xmlns:p14="http://schemas.microsoft.com/office/powerpoint/2010/main" val="5772157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114</a:t>
            </a:fld>
            <a:endParaRPr kumimoji="1" lang="zh-CN" altLang="en-US"/>
          </a:p>
        </p:txBody>
      </p:sp>
    </p:spTree>
    <p:extLst>
      <p:ext uri="{BB962C8B-B14F-4D97-AF65-F5344CB8AC3E}">
        <p14:creationId xmlns:p14="http://schemas.microsoft.com/office/powerpoint/2010/main" val="3602856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从前面的模型描述可以很自然地形成一棵</a:t>
            </a:r>
            <a:r>
              <a:rPr kumimoji="1" lang="zh-CN" altLang="en-US" b="1" dirty="0"/>
              <a:t>搜索树</a:t>
            </a:r>
            <a:r>
              <a:rPr kumimoji="1" lang="zh-CN" altLang="en-US" dirty="0"/>
              <a:t>。从初始状态出发，在这个状态下的每个可行动作构成一条边。边的另一边是后继状态。如此持续下去就形成一棵搜索树，如果新展开的状态是目标状态，那么搜索就结束了。</a:t>
            </a:r>
            <a:endParaRPr lang="en-US" altLang="zh-CN" sz="1200" dirty="0"/>
          </a:p>
          <a:p>
            <a:pPr>
              <a:lnSpc>
                <a:spcPct val="120000"/>
              </a:lnSpc>
              <a:spcBef>
                <a:spcPts val="0"/>
              </a:spcBef>
            </a:pPr>
            <a:r>
              <a:rPr lang="zh-CN" altLang="en-US" sz="1200" dirty="0"/>
              <a:t>发生动作的点是</a:t>
            </a:r>
            <a:r>
              <a:rPr lang="zh-CN" altLang="en-US" sz="1200" b="1" dirty="0"/>
              <a:t>父节点</a:t>
            </a:r>
            <a:r>
              <a:rPr lang="zh-CN" altLang="en-US" sz="1200" dirty="0"/>
              <a:t>，动作展开的后继节点叫</a:t>
            </a:r>
            <a:r>
              <a:rPr lang="zh-CN" altLang="en-US" sz="1200" b="1" dirty="0"/>
              <a:t>子结点</a:t>
            </a:r>
            <a:r>
              <a:rPr lang="zh-CN" altLang="en-US" sz="1200" dirty="0"/>
              <a:t>，没有儿子可展开的点叫</a:t>
            </a:r>
            <a:r>
              <a:rPr lang="zh-CN" altLang="en-US" sz="1200" b="1" dirty="0"/>
              <a:t>叶节点</a:t>
            </a:r>
            <a:r>
              <a:rPr lang="zh-CN" altLang="en-US" sz="1200" dirty="0"/>
              <a:t>。</a:t>
            </a:r>
            <a:endParaRPr lang="en-US" altLang="zh-CN" sz="1200" dirty="0">
              <a:solidFill>
                <a:srgbClr val="C00000"/>
              </a:solidFill>
            </a:endParaRPr>
          </a:p>
          <a:p>
            <a:pPr>
              <a:lnSpc>
                <a:spcPct val="120000"/>
              </a:lnSpc>
              <a:spcBef>
                <a:spcPts val="0"/>
              </a:spcBef>
            </a:pPr>
            <a:r>
              <a:rPr lang="zh-CN" altLang="en-US" sz="1200" dirty="0">
                <a:solidFill>
                  <a:srgbClr val="C00000"/>
                </a:solidFill>
              </a:rPr>
              <a:t>在最开始，树上只有根节点，也就是初始状态。搜索是一个动态过程。整个搜索的过程就是不断依据可行动作展开搜索树的过程。</a:t>
            </a:r>
            <a:r>
              <a:rPr lang="zh-CN" altLang="en-US" sz="1200" dirty="0"/>
              <a:t>如何选择下一个节点去展开被称为 </a:t>
            </a:r>
            <a:r>
              <a:rPr lang="en-US" altLang="zh-CN" sz="1200" dirty="0"/>
              <a:t>search strategy </a:t>
            </a:r>
            <a:r>
              <a:rPr lang="zh-CN" altLang="en-US" sz="1200" b="1" dirty="0"/>
              <a:t>搜索策略。</a:t>
            </a:r>
            <a:endParaRPr lang="en-US" altLang="zh-CN" sz="1200" dirty="0">
              <a:solidFill>
                <a:srgbClr val="C00000"/>
              </a:solidFill>
            </a:endParaRPr>
          </a:p>
          <a:p>
            <a:pPr>
              <a:lnSpc>
                <a:spcPct val="120000"/>
              </a:lnSpc>
              <a:spcBef>
                <a:spcPts val="0"/>
              </a:spcBef>
            </a:pPr>
            <a:r>
              <a:rPr lang="zh-CN" altLang="en-US" sz="1200" dirty="0">
                <a:solidFill>
                  <a:srgbClr val="C00000"/>
                </a:solidFill>
              </a:rPr>
              <a:t>访问过，但是还没有展开的点构成的集合叫 </a:t>
            </a:r>
            <a:r>
              <a:rPr lang="zh-CN" altLang="en-US" sz="1200" b="1" dirty="0">
                <a:solidFill>
                  <a:srgbClr val="C00000"/>
                </a:solidFill>
              </a:rPr>
              <a:t>开节点集。如图所示</a:t>
            </a:r>
            <a:endParaRPr lang="en-US" altLang="zh-CN" sz="1200" b="1" dirty="0">
              <a:solidFill>
                <a:srgbClr val="C00000"/>
              </a:solidFill>
            </a:endParaRPr>
          </a:p>
          <a:p>
            <a:pPr>
              <a:lnSpc>
                <a:spcPct val="120000"/>
              </a:lnSpc>
              <a:spcBef>
                <a:spcPts val="0"/>
              </a:spcBef>
            </a:pPr>
            <a:r>
              <a:rPr lang="zh-CN" altLang="en-US" sz="1200" b="1" dirty="0"/>
              <a:t>儿子已经展开的点构成的集合叫 闭节点集。如图所示</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A33F14D8-D44C-9240-8F79-18C612D6FCE8}" type="slidenum">
              <a:rPr kumimoji="1" lang="zh-CN" altLang="en-US" smtClean="0"/>
              <a:t>14</a:t>
            </a:fld>
            <a:endParaRPr kumimoji="1" lang="zh-CN" altLang="en-US"/>
          </a:p>
        </p:txBody>
      </p:sp>
    </p:spTree>
    <p:extLst>
      <p:ext uri="{BB962C8B-B14F-4D97-AF65-F5344CB8AC3E}">
        <p14:creationId xmlns:p14="http://schemas.microsoft.com/office/powerpoint/2010/main" val="17589491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略</a:t>
            </a:r>
            <a:r>
              <a:rPr lang="zh-CN" altLang="en-US" dirty="0"/>
              <a:t>？</a:t>
            </a:r>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115</a:t>
            </a:fld>
            <a:endParaRPr kumimoji="1" lang="zh-CN" altLang="en-US"/>
          </a:p>
        </p:txBody>
      </p:sp>
    </p:spTree>
    <p:extLst>
      <p:ext uri="{BB962C8B-B14F-4D97-AF65-F5344CB8AC3E}">
        <p14:creationId xmlns:p14="http://schemas.microsoft.com/office/powerpoint/2010/main" val="336799831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70min</a:t>
            </a:r>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116</a:t>
            </a:fld>
            <a:endParaRPr kumimoji="1" lang="zh-CN" altLang="en-US"/>
          </a:p>
        </p:txBody>
      </p:sp>
    </p:spTree>
    <p:extLst>
      <p:ext uri="{BB962C8B-B14F-4D97-AF65-F5344CB8AC3E}">
        <p14:creationId xmlns:p14="http://schemas.microsoft.com/office/powerpoint/2010/main" val="7173538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72min</a:t>
            </a:r>
            <a:endParaRPr lang="en-US" dirty="0"/>
          </a:p>
          <a:p>
            <a:r>
              <a:rPr lang="en-US" dirty="0" err="1"/>
              <a:t>看上去没那么严谨</a:t>
            </a:r>
            <a:r>
              <a:rPr lang="zh-CN" altLang="en-US" dirty="0"/>
              <a:t>，但都有好的效果。</a:t>
            </a:r>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117</a:t>
            </a:fld>
            <a:endParaRPr kumimoji="1" lang="zh-CN" altLang="en-US"/>
          </a:p>
        </p:txBody>
      </p:sp>
    </p:spTree>
    <p:extLst>
      <p:ext uri="{BB962C8B-B14F-4D97-AF65-F5344CB8AC3E}">
        <p14:creationId xmlns:p14="http://schemas.microsoft.com/office/powerpoint/2010/main" val="32711154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74min</a:t>
            </a:r>
            <a:endParaRPr lang="en-GB" altLang="zh-CN"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118</a:t>
            </a:fld>
            <a:endParaRPr kumimoji="1" lang="zh-CN" altLang="en-US"/>
          </a:p>
        </p:txBody>
      </p:sp>
    </p:spTree>
    <p:extLst>
      <p:ext uri="{BB962C8B-B14F-4D97-AF65-F5344CB8AC3E}">
        <p14:creationId xmlns:p14="http://schemas.microsoft.com/office/powerpoint/2010/main" val="13920795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121</a:t>
            </a:fld>
            <a:endParaRPr kumimoji="1" lang="zh-CN" altLang="en-US"/>
          </a:p>
        </p:txBody>
      </p:sp>
    </p:spTree>
    <p:extLst>
      <p:ext uri="{BB962C8B-B14F-4D97-AF65-F5344CB8AC3E}">
        <p14:creationId xmlns:p14="http://schemas.microsoft.com/office/powerpoint/2010/main" val="10023918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78min</a:t>
            </a:r>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122</a:t>
            </a:fld>
            <a:endParaRPr kumimoji="1" lang="zh-CN" altLang="en-US"/>
          </a:p>
        </p:txBody>
      </p:sp>
    </p:spTree>
    <p:extLst>
      <p:ext uri="{BB962C8B-B14F-4D97-AF65-F5344CB8AC3E}">
        <p14:creationId xmlns:p14="http://schemas.microsoft.com/office/powerpoint/2010/main" val="39782919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 </a:t>
            </a:r>
            <a:endParaRPr lang="en-US" altLang="zh-CN" dirty="0"/>
          </a:p>
          <a:p>
            <a:r>
              <a:rPr lang="en-US" dirty="0" err="1"/>
              <a:t>也可以不离散化</a:t>
            </a:r>
            <a:r>
              <a:rPr lang="zh-CN" altLang="en-US" dirty="0"/>
              <a:t>。</a:t>
            </a:r>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123</a:t>
            </a:fld>
            <a:endParaRPr kumimoji="1" lang="zh-CN" altLang="en-US"/>
          </a:p>
        </p:txBody>
      </p:sp>
    </p:spTree>
    <p:extLst>
      <p:ext uri="{BB962C8B-B14F-4D97-AF65-F5344CB8AC3E}">
        <p14:creationId xmlns:p14="http://schemas.microsoft.com/office/powerpoint/2010/main" val="156603548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83min</a:t>
            </a:r>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124</a:t>
            </a:fld>
            <a:endParaRPr kumimoji="1" lang="zh-CN" altLang="en-US"/>
          </a:p>
        </p:txBody>
      </p:sp>
    </p:spTree>
    <p:extLst>
      <p:ext uri="{BB962C8B-B14F-4D97-AF65-F5344CB8AC3E}">
        <p14:creationId xmlns:p14="http://schemas.microsoft.com/office/powerpoint/2010/main" val="31763723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如果是多维的时候</a:t>
            </a:r>
            <a:r>
              <a:rPr lang="zh-CN" altLang="en-US" dirty="0"/>
              <a:t>，</a:t>
            </a:r>
            <a:r>
              <a:rPr lang="zh-CN" altLang="en-US" sz="1200" dirty="0">
                <a:highlight>
                  <a:srgbClr val="FFFF00"/>
                </a:highlight>
              </a:rPr>
              <a:t>每一维都是彼此独立的</a:t>
            </a:r>
            <a:r>
              <a:rPr lang="zh-CN" altLang="en-US" sz="1200" dirty="0"/>
              <a:t>，可以分别求方向</a:t>
            </a:r>
            <a:endParaRPr lang="en-US" altLang="zh-CN" sz="1200" dirty="0"/>
          </a:p>
          <a:p>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125</a:t>
            </a:fld>
            <a:endParaRPr kumimoji="1" lang="zh-CN" altLang="en-US"/>
          </a:p>
        </p:txBody>
      </p:sp>
    </p:spTree>
    <p:extLst>
      <p:ext uri="{BB962C8B-B14F-4D97-AF65-F5344CB8AC3E}">
        <p14:creationId xmlns:p14="http://schemas.microsoft.com/office/powerpoint/2010/main" val="40843080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85min</a:t>
            </a:r>
          </a:p>
          <a:p>
            <a:r>
              <a:rPr lang="zh-CN" altLang="en-US" dirty="0"/>
              <a:t>总结下全局搜索和局部优化方法。</a:t>
            </a:r>
            <a:endParaRPr lang="en-GB" altLang="zh-CN" dirty="0"/>
          </a:p>
          <a:p>
            <a:r>
              <a:rPr lang="zh-CN" altLang="en-US" dirty="0"/>
              <a:t>在全局搜索的时候，无论是宽度优先、一致代价还是</a:t>
            </a:r>
            <a:r>
              <a:rPr lang="en-US" altLang="zh-CN" dirty="0"/>
              <a:t>A</a:t>
            </a:r>
            <a:r>
              <a:rPr lang="zh-CN" altLang="en-US" dirty="0"/>
              <a:t>星。因为要存储所有的闭节点，所以空间代价是指数级别的。所以只能做一些规模比较小的问题。另外，还要记录它的路径，也是很消耗空间的。</a:t>
            </a:r>
            <a:endParaRPr lang="en-GB" altLang="zh-CN" dirty="0"/>
          </a:p>
          <a:p>
            <a:endParaRPr lang="en-GB" altLang="zh-CN" dirty="0"/>
          </a:p>
          <a:p>
            <a:r>
              <a:rPr lang="zh-CN" altLang="en-US" dirty="0"/>
              <a:t>但很多实际问题中，我们并不需要记录路径，只需要找到解就行了。</a:t>
            </a:r>
            <a:endParaRPr lang="en-GB" altLang="zh-CN" dirty="0"/>
          </a:p>
          <a:p>
            <a:endParaRPr lang="en-GB" altLang="zh-CN" dirty="0"/>
          </a:p>
          <a:p>
            <a:r>
              <a:rPr lang="zh-CN" altLang="en-GB" dirty="0"/>
              <a:t>这个</a:t>
            </a:r>
            <a:r>
              <a:rPr lang="zh-CN" altLang="en-US" dirty="0"/>
              <a:t>时候，我们就可以用局部优化的方法了。前后状态不是父子关系，而是邻居关系。</a:t>
            </a:r>
            <a:endParaRPr lang="en-GB" altLang="zh-CN" dirty="0"/>
          </a:p>
          <a:p>
            <a:endParaRPr lang="en-US" dirty="0"/>
          </a:p>
        </p:txBody>
      </p:sp>
      <p:sp>
        <p:nvSpPr>
          <p:cNvPr id="4" name="Slide Number Placeholder 3"/>
          <p:cNvSpPr>
            <a:spLocks noGrp="1"/>
          </p:cNvSpPr>
          <p:nvPr>
            <p:ph type="sldNum" sz="quarter" idx="5"/>
          </p:nvPr>
        </p:nvSpPr>
        <p:spPr/>
        <p:txBody>
          <a:bodyPr/>
          <a:lstStyle/>
          <a:p>
            <a:fld id="{A33F14D8-D44C-9240-8F79-18C612D6FCE8}" type="slidenum">
              <a:rPr kumimoji="1" lang="zh-CN" altLang="en-US" smtClean="0"/>
              <a:t>126</a:t>
            </a:fld>
            <a:endParaRPr kumimoji="1" lang="zh-CN" altLang="en-US"/>
          </a:p>
        </p:txBody>
      </p:sp>
    </p:spTree>
    <p:extLst>
      <p:ext uri="{BB962C8B-B14F-4D97-AF65-F5344CB8AC3E}">
        <p14:creationId xmlns:p14="http://schemas.microsoft.com/office/powerpoint/2010/main" val="3535288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image" Target="../media/image1.w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w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0157EDC3-59E4-744C-9257-C9733886FA7E}" type="datetimeFigureOut">
              <a:rPr kumimoji="1" lang="zh-CN" altLang="en-US" smtClean="0"/>
              <a:t>2025/5/15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16B119F-7331-1741-8891-8737F2E0118D}" type="slidenum">
              <a:rPr kumimoji="1" lang="zh-CN" altLang="en-US" smtClean="0"/>
              <a:t>‹#›</a:t>
            </a:fld>
            <a:endParaRPr kumimoji="1" lang="zh-CN" altLang="en-US"/>
          </a:p>
        </p:txBody>
      </p:sp>
    </p:spTree>
    <p:extLst>
      <p:ext uri="{BB962C8B-B14F-4D97-AF65-F5344CB8AC3E}">
        <p14:creationId xmlns:p14="http://schemas.microsoft.com/office/powerpoint/2010/main" val="3210703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157EDC3-59E4-744C-9257-C9733886FA7E}" type="datetimeFigureOut">
              <a:rPr kumimoji="1" lang="zh-CN" altLang="en-US" smtClean="0"/>
              <a:t>2025/5/15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16B119F-7331-1741-8891-8737F2E0118D}" type="slidenum">
              <a:rPr kumimoji="1" lang="zh-CN" altLang="en-US" smtClean="0"/>
              <a:t>‹#›</a:t>
            </a:fld>
            <a:endParaRPr kumimoji="1" lang="zh-CN" altLang="en-US"/>
          </a:p>
        </p:txBody>
      </p:sp>
    </p:spTree>
    <p:extLst>
      <p:ext uri="{BB962C8B-B14F-4D97-AF65-F5344CB8AC3E}">
        <p14:creationId xmlns:p14="http://schemas.microsoft.com/office/powerpoint/2010/main" val="1805773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157EDC3-59E4-744C-9257-C9733886FA7E}" type="datetimeFigureOut">
              <a:rPr kumimoji="1" lang="zh-CN" altLang="en-US" smtClean="0"/>
              <a:t>2025/5/15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16B119F-7331-1741-8891-8737F2E0118D}" type="slidenum">
              <a:rPr kumimoji="1" lang="zh-CN" altLang="en-US" smtClean="0"/>
              <a:t>‹#›</a:t>
            </a:fld>
            <a:endParaRPr kumimoji="1" lang="zh-CN" altLang="en-US"/>
          </a:p>
        </p:txBody>
      </p:sp>
    </p:spTree>
    <p:extLst>
      <p:ext uri="{BB962C8B-B14F-4D97-AF65-F5344CB8AC3E}">
        <p14:creationId xmlns:p14="http://schemas.microsoft.com/office/powerpoint/2010/main" val="2014969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F924DC65-A681-2143-8E46-844C1473B573}"/>
              </a:ext>
            </a:extLst>
          </p:cNvPr>
          <p:cNvPicPr>
            <a:picLocks noChangeAspect="1"/>
          </p:cNvPicPr>
          <p:nvPr userDrawn="1"/>
        </p:nvPicPr>
        <p:blipFill>
          <a:blip r:embed="rId2"/>
          <a:stretch>
            <a:fillRect/>
          </a:stretch>
        </p:blipFill>
        <p:spPr>
          <a:xfrm>
            <a:off x="2800351" y="1577322"/>
            <a:ext cx="6343649" cy="3560697"/>
          </a:xfrm>
          <a:prstGeom prst="rect">
            <a:avLst/>
          </a:prstGeom>
        </p:spPr>
      </p:pic>
      <p:pic>
        <p:nvPicPr>
          <p:cNvPr id="7" name="图片 6">
            <a:extLst>
              <a:ext uri="{FF2B5EF4-FFF2-40B4-BE49-F238E27FC236}">
                <a16:creationId xmlns:a16="http://schemas.microsoft.com/office/drawing/2014/main" id="{B1A6B600-D53A-C94B-9C5F-4F2E9334C2A9}"/>
              </a:ext>
            </a:extLst>
          </p:cNvPr>
          <p:cNvPicPr>
            <a:picLocks noChangeAspect="1"/>
          </p:cNvPicPr>
          <p:nvPr userDrawn="1"/>
        </p:nvPicPr>
        <p:blipFill>
          <a:blip r:embed="rId3"/>
          <a:stretch>
            <a:fillRect/>
          </a:stretch>
        </p:blipFill>
        <p:spPr>
          <a:xfrm>
            <a:off x="306114" y="190623"/>
            <a:ext cx="2222548" cy="616622"/>
          </a:xfrm>
          <a:prstGeom prst="rect">
            <a:avLst/>
          </a:prstGeom>
        </p:spPr>
      </p:pic>
      <p:sp>
        <p:nvSpPr>
          <p:cNvPr id="39" name="矩形 38">
            <a:extLst>
              <a:ext uri="{FF2B5EF4-FFF2-40B4-BE49-F238E27FC236}">
                <a16:creationId xmlns:a16="http://schemas.microsoft.com/office/drawing/2014/main" id="{7E044CCF-39AF-8748-9588-10AF3F82A62E}"/>
              </a:ext>
            </a:extLst>
          </p:cNvPr>
          <p:cNvSpPr/>
          <p:nvPr userDrawn="1"/>
        </p:nvSpPr>
        <p:spPr>
          <a:xfrm>
            <a:off x="0" y="1219510"/>
            <a:ext cx="9143999" cy="2961656"/>
          </a:xfrm>
          <a:prstGeom prst="rect">
            <a:avLst/>
          </a:prstGeom>
          <a:solidFill>
            <a:srgbClr val="A1191C">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013"/>
          </a:p>
        </p:txBody>
      </p:sp>
      <p:cxnSp>
        <p:nvCxnSpPr>
          <p:cNvPr id="47" name="直线连接符 46">
            <a:extLst>
              <a:ext uri="{FF2B5EF4-FFF2-40B4-BE49-F238E27FC236}">
                <a16:creationId xmlns:a16="http://schemas.microsoft.com/office/drawing/2014/main" id="{1E4355B0-384A-9A4A-9E05-1F5C9B85C4A8}"/>
              </a:ext>
            </a:extLst>
          </p:cNvPr>
          <p:cNvCxnSpPr>
            <a:cxnSpLocks/>
          </p:cNvCxnSpPr>
          <p:nvPr userDrawn="1"/>
        </p:nvCxnSpPr>
        <p:spPr>
          <a:xfrm>
            <a:off x="719821" y="2892065"/>
            <a:ext cx="340844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线连接符 47">
            <a:extLst>
              <a:ext uri="{FF2B5EF4-FFF2-40B4-BE49-F238E27FC236}">
                <a16:creationId xmlns:a16="http://schemas.microsoft.com/office/drawing/2014/main" id="{3B4201EF-EB69-214C-88AC-BA64BCF19C48}"/>
              </a:ext>
            </a:extLst>
          </p:cNvPr>
          <p:cNvCxnSpPr>
            <a:cxnSpLocks/>
          </p:cNvCxnSpPr>
          <p:nvPr userDrawn="1"/>
        </p:nvCxnSpPr>
        <p:spPr>
          <a:xfrm>
            <a:off x="5013421" y="2892065"/>
            <a:ext cx="340844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19A0581-8C17-D3B3-B6F0-AEFAFF34AFB8}"/>
              </a:ext>
            </a:extLst>
          </p:cNvPr>
          <p:cNvPicPr>
            <a:picLocks noChangeAspect="1"/>
          </p:cNvPicPr>
          <p:nvPr userDrawn="1"/>
        </p:nvPicPr>
        <p:blipFill>
          <a:blip r:embed="rId4">
            <a:extLst>
              <a:ext uri="{BEBA8EAE-BF5A-486C-A8C5-ECC9F3942E4B}">
                <a14:imgProps xmlns:a14="http://schemas.microsoft.com/office/drawing/2010/main">
                  <a14:imgLayer r:embed="rId5">
                    <a14:imgEffect>
                      <a14:backgroundRemoval t="5224" b="95896" l="5618" r="96442">
                        <a14:foregroundMark x1="37828" y1="10261" x2="83146" y2="20149"/>
                        <a14:foregroundMark x1="83146" y1="20149" x2="88951" y2="66045"/>
                        <a14:foregroundMark x1="88951" y1="66045" x2="53184" y2="95896"/>
                        <a14:foregroundMark x1="53184" y1="95896" x2="17228" y2="63060"/>
                        <a14:foregroundMark x1="17228" y1="63060" x2="34457" y2="15858"/>
                        <a14:foregroundMark x1="30524" y1="89366" x2="5805" y2="47761"/>
                        <a14:foregroundMark x1="5805" y1="47761" x2="32772" y2="9515"/>
                        <a14:foregroundMark x1="32772" y1="9515" x2="57116" y2="5410"/>
                        <a14:foregroundMark x1="5618" y1="67910" x2="5618" y2="34142"/>
                        <a14:foregroundMark x1="84270" y1="69403" x2="96442" y2="49440"/>
                      </a14:backgroundRemoval>
                    </a14:imgEffect>
                  </a14:imgLayer>
                </a14:imgProps>
              </a:ext>
            </a:extLst>
          </a:blip>
          <a:stretch>
            <a:fillRect/>
          </a:stretch>
        </p:blipFill>
        <p:spPr>
          <a:xfrm>
            <a:off x="4160411" y="2478934"/>
            <a:ext cx="823178" cy="826261"/>
          </a:xfrm>
          <a:prstGeom prst="rect">
            <a:avLst/>
          </a:prstGeom>
        </p:spPr>
      </p:pic>
    </p:spTree>
    <p:extLst>
      <p:ext uri="{BB962C8B-B14F-4D97-AF65-F5344CB8AC3E}">
        <p14:creationId xmlns:p14="http://schemas.microsoft.com/office/powerpoint/2010/main" val="299035053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与项目符号">
    <p:spTree>
      <p:nvGrpSpPr>
        <p:cNvPr id="1" name=""/>
        <p:cNvGrpSpPr/>
        <p:nvPr/>
      </p:nvGrpSpPr>
      <p:grpSpPr>
        <a:xfrm>
          <a:off x="0" y="0"/>
          <a:ext cx="0" cy="0"/>
          <a:chOff x="0" y="0"/>
          <a:chExt cx="0" cy="0"/>
        </a:xfrm>
      </p:grpSpPr>
      <p:graphicFrame>
        <p:nvGraphicFramePr>
          <p:cNvPr id="33" name="对象 32">
            <a:extLst>
              <a:ext uri="{FF2B5EF4-FFF2-40B4-BE49-F238E27FC236}">
                <a16:creationId xmlns:a16="http://schemas.microsoft.com/office/drawing/2014/main" id="{2682B699-32B3-43D2-961B-C8344430D754}"/>
              </a:ext>
            </a:extLst>
          </p:cNvPr>
          <p:cNvGraphicFramePr>
            <a:graphicFrameLocks noChangeAspect="1"/>
          </p:cNvGraphicFramePr>
          <p:nvPr userDrawn="1">
            <p:extLst>
              <p:ext uri="{D42A27DB-BD31-4B8C-83A1-F6EECF244321}">
                <p14:modId xmlns:p14="http://schemas.microsoft.com/office/powerpoint/2010/main" val="426649888"/>
              </p:ext>
            </p:extLst>
          </p:nvPr>
        </p:nvGraphicFramePr>
        <p:xfrm>
          <a:off x="7456516" y="2901137"/>
          <a:ext cx="1687482" cy="1965778"/>
        </p:xfrm>
        <a:graphic>
          <a:graphicData uri="http://schemas.openxmlformats.org/presentationml/2006/ole">
            <mc:AlternateContent xmlns:mc="http://schemas.openxmlformats.org/markup-compatibility/2006">
              <mc:Choice xmlns:v="urn:schemas-microsoft-com:vml" Requires="v">
                <p:oleObj spid="_x0000_s2080" name="Image" r:id="rId3" imgW="10704600" imgH="13002840" progId="Photoshop.Image.13">
                  <p:embed/>
                </p:oleObj>
              </mc:Choice>
              <mc:Fallback>
                <p:oleObj name="Image" r:id="rId3" imgW="10704600" imgH="13002840" progId="Photoshop.Image.13">
                  <p:embed/>
                  <p:pic>
                    <p:nvPicPr>
                      <p:cNvPr id="33" name="对象 32">
                        <a:extLst>
                          <a:ext uri="{FF2B5EF4-FFF2-40B4-BE49-F238E27FC236}">
                            <a16:creationId xmlns:a16="http://schemas.microsoft.com/office/drawing/2014/main" id="{2682B699-32B3-43D2-961B-C8344430D754}"/>
                          </a:ext>
                        </a:extLst>
                      </p:cNvPr>
                      <p:cNvPicPr/>
                      <p:nvPr/>
                    </p:nvPicPr>
                    <p:blipFill>
                      <a:blip r:embed="rId4"/>
                      <a:stretch>
                        <a:fillRect/>
                      </a:stretch>
                    </p:blipFill>
                    <p:spPr>
                      <a:xfrm>
                        <a:off x="7456516" y="2901137"/>
                        <a:ext cx="1687482" cy="1965778"/>
                      </a:xfrm>
                      <a:prstGeom prst="rect">
                        <a:avLst/>
                      </a:prstGeom>
                    </p:spPr>
                  </p:pic>
                </p:oleObj>
              </mc:Fallback>
            </mc:AlternateContent>
          </a:graphicData>
        </a:graphic>
      </p:graphicFrame>
      <p:sp>
        <p:nvSpPr>
          <p:cNvPr id="109" name="矩形">
            <a:extLst>
              <a:ext uri="{FF2B5EF4-FFF2-40B4-BE49-F238E27FC236}">
                <a16:creationId xmlns:a16="http://schemas.microsoft.com/office/drawing/2014/main" id="{62BC2F17-DE19-4F42-8758-2D22721C3F7F}"/>
              </a:ext>
            </a:extLst>
          </p:cNvPr>
          <p:cNvSpPr/>
          <p:nvPr userDrawn="1"/>
        </p:nvSpPr>
        <p:spPr>
          <a:xfrm>
            <a:off x="0" y="8688"/>
            <a:ext cx="9144000" cy="655787"/>
          </a:xfrm>
          <a:prstGeom prst="rect">
            <a:avLst/>
          </a:prstGeom>
          <a:solidFill>
            <a:srgbClr val="92110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1160" dirty="0"/>
          </a:p>
        </p:txBody>
      </p:sp>
      <p:sp>
        <p:nvSpPr>
          <p:cNvPr id="132" name="矩形">
            <a:extLst>
              <a:ext uri="{FF2B5EF4-FFF2-40B4-BE49-F238E27FC236}">
                <a16:creationId xmlns:a16="http://schemas.microsoft.com/office/drawing/2014/main" id="{3E6A226B-C77F-4AC9-AD27-CBF11D3BEB6D}"/>
              </a:ext>
            </a:extLst>
          </p:cNvPr>
          <p:cNvSpPr/>
          <p:nvPr userDrawn="1"/>
        </p:nvSpPr>
        <p:spPr>
          <a:xfrm>
            <a:off x="1" y="4872405"/>
            <a:ext cx="9144000" cy="284497"/>
          </a:xfrm>
          <a:prstGeom prst="rect">
            <a:avLst/>
          </a:prstGeom>
          <a:solidFill>
            <a:srgbClr val="921100"/>
          </a:solidFill>
          <a:ln w="12700">
            <a:miter lim="400000"/>
          </a:ln>
        </p:spPr>
        <p:txBody>
          <a:bodyPr lIns="26789" tIns="26789" rIns="26789" bIns="26789" anchor="ctr"/>
          <a:lstStyle/>
          <a:p>
            <a:pPr>
              <a:defRPr sz="2200" b="0">
                <a:solidFill>
                  <a:srgbClr val="FFFFFF"/>
                </a:solidFill>
                <a:latin typeface="+mn-lt"/>
                <a:ea typeface="+mn-ea"/>
                <a:cs typeface="+mn-cs"/>
                <a:sym typeface="Helvetica Neue Medium"/>
              </a:defRPr>
            </a:pPr>
            <a:endParaRPr sz="1160"/>
          </a:p>
        </p:txBody>
      </p:sp>
      <p:sp>
        <p:nvSpPr>
          <p:cNvPr id="2" name="标题 1">
            <a:extLst>
              <a:ext uri="{FF2B5EF4-FFF2-40B4-BE49-F238E27FC236}">
                <a16:creationId xmlns:a16="http://schemas.microsoft.com/office/drawing/2014/main" id="{5CF1FD10-3304-4BF3-9476-E48EE246399F}"/>
              </a:ext>
            </a:extLst>
          </p:cNvPr>
          <p:cNvSpPr>
            <a:spLocks noGrp="1"/>
          </p:cNvSpPr>
          <p:nvPr userDrawn="1">
            <p:ph type="title"/>
          </p:nvPr>
        </p:nvSpPr>
        <p:spPr>
          <a:xfrm>
            <a:off x="1945625" y="119823"/>
            <a:ext cx="6474476" cy="387469"/>
          </a:xfrm>
          <a:prstGeom prst="rect">
            <a:avLst/>
          </a:prstGeom>
        </p:spPr>
        <p:txBody>
          <a:bodyPr>
            <a:noAutofit/>
          </a:bodyPr>
          <a:lstStyle>
            <a:lvl1pPr algn="ctr">
              <a:defRPr sz="2800" b="1">
                <a:solidFill>
                  <a:schemeClr val="bg1"/>
                </a:solidFill>
                <a:latin typeface="STKaiti" panose="02010600040101010101" pitchFamily="2" charset="-122"/>
                <a:ea typeface="STKaiti" panose="02010600040101010101" pitchFamily="2" charset="-122"/>
              </a:defRPr>
            </a:lvl1pPr>
          </a:lstStyle>
          <a:p>
            <a:r>
              <a:rPr lang="zh-CN" altLang="en-US" dirty="0"/>
              <a:t>单击此处编辑母版标题样式</a:t>
            </a:r>
          </a:p>
        </p:txBody>
      </p:sp>
      <p:sp>
        <p:nvSpPr>
          <p:cNvPr id="73" name="幻灯片编号"/>
          <p:cNvSpPr txBox="1">
            <a:spLocks noGrp="1"/>
          </p:cNvSpPr>
          <p:nvPr userDrawn="1">
            <p:ph type="sldNum" sz="quarter" idx="2"/>
          </p:nvPr>
        </p:nvSpPr>
        <p:spPr>
          <a:xfrm>
            <a:off x="3868061" y="4871150"/>
            <a:ext cx="1407878" cy="272351"/>
          </a:xfrm>
          <a:prstGeom prst="rect">
            <a:avLst/>
          </a:prstGeom>
        </p:spPr>
        <p:txBody>
          <a:bodyPr/>
          <a:lstStyle>
            <a:lvl1pPr>
              <a:defRPr sz="1055">
                <a:solidFill>
                  <a:schemeClr val="bg1"/>
                </a:solidFill>
                <a:latin typeface="微软雅黑" panose="020B0503020204020204" pitchFamily="34" charset="-122"/>
                <a:ea typeface="微软雅黑" panose="020B0503020204020204" pitchFamily="34" charset="-122"/>
              </a:defRPr>
            </a:lvl1pPr>
          </a:lstStyle>
          <a:p>
            <a:fld id="{86CB4B4D-7CA3-9044-876B-883B54F8677D}" type="slidenum">
              <a:rPr lang="en-US" altLang="zh-CN" smtClean="0"/>
              <a:pPr/>
              <a:t>‹#›</a:t>
            </a:fld>
            <a:endParaRPr lang="zh-CN" altLang="en-US" dirty="0"/>
          </a:p>
        </p:txBody>
      </p:sp>
      <p:grpSp>
        <p:nvGrpSpPr>
          <p:cNvPr id="46" name="Group 45">
            <a:extLst>
              <a:ext uri="{FF2B5EF4-FFF2-40B4-BE49-F238E27FC236}">
                <a16:creationId xmlns:a16="http://schemas.microsoft.com/office/drawing/2014/main" id="{D81628B1-CA91-9357-4077-AAF466D6C93A}"/>
              </a:ext>
            </a:extLst>
          </p:cNvPr>
          <p:cNvGrpSpPr/>
          <p:nvPr userDrawn="1"/>
        </p:nvGrpSpPr>
        <p:grpSpPr>
          <a:xfrm>
            <a:off x="31262" y="0"/>
            <a:ext cx="2634454" cy="664475"/>
            <a:chOff x="104582" y="-13881"/>
            <a:chExt cx="2634454" cy="664475"/>
          </a:xfrm>
        </p:grpSpPr>
        <p:grpSp>
          <p:nvGrpSpPr>
            <p:cNvPr id="32" name="Group 31">
              <a:extLst>
                <a:ext uri="{FF2B5EF4-FFF2-40B4-BE49-F238E27FC236}">
                  <a16:creationId xmlns:a16="http://schemas.microsoft.com/office/drawing/2014/main" id="{79F85CD8-2D50-7529-B8CE-C1E96DD2DC97}"/>
                </a:ext>
              </a:extLst>
            </p:cNvPr>
            <p:cNvGrpSpPr/>
            <p:nvPr userDrawn="1"/>
          </p:nvGrpSpPr>
          <p:grpSpPr>
            <a:xfrm>
              <a:off x="156594" y="-13881"/>
              <a:ext cx="1862350" cy="664475"/>
              <a:chOff x="156594" y="-13881"/>
              <a:chExt cx="1862350" cy="664475"/>
            </a:xfrm>
          </p:grpSpPr>
          <p:sp>
            <p:nvSpPr>
              <p:cNvPr id="110" name="矩形">
                <a:extLst>
                  <a:ext uri="{FF2B5EF4-FFF2-40B4-BE49-F238E27FC236}">
                    <a16:creationId xmlns:a16="http://schemas.microsoft.com/office/drawing/2014/main" id="{176A3946-A669-4059-9414-B7912D78D90D}"/>
                  </a:ext>
                </a:extLst>
              </p:cNvPr>
              <p:cNvSpPr/>
              <p:nvPr userDrawn="1"/>
            </p:nvSpPr>
            <p:spPr>
              <a:xfrm>
                <a:off x="156594" y="-13881"/>
                <a:ext cx="1862350" cy="664475"/>
              </a:xfrm>
              <a:prstGeom prst="rect">
                <a:avLst/>
              </a:prstGeom>
              <a:solidFill>
                <a:schemeClr val="bg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1160" dirty="0"/>
              </a:p>
            </p:txBody>
          </p:sp>
          <p:sp>
            <p:nvSpPr>
              <p:cNvPr id="111" name="AIPKU">
                <a:extLst>
                  <a:ext uri="{FF2B5EF4-FFF2-40B4-BE49-F238E27FC236}">
                    <a16:creationId xmlns:a16="http://schemas.microsoft.com/office/drawing/2014/main" id="{100C4C18-C277-45BD-A21B-46210B0E4BE3}"/>
                  </a:ext>
                </a:extLst>
              </p:cNvPr>
              <p:cNvSpPr txBox="1"/>
              <p:nvPr/>
            </p:nvSpPr>
            <p:spPr>
              <a:xfrm>
                <a:off x="1121084" y="134508"/>
                <a:ext cx="476092" cy="410369"/>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0000" b="0">
                    <a:latin typeface="Impact"/>
                    <a:ea typeface="Impact"/>
                    <a:cs typeface="Impact"/>
                    <a:sym typeface="Impact"/>
                  </a:defRPr>
                </a:lvl1pPr>
              </a:lstStyle>
              <a:p>
                <a:r>
                  <a:rPr lang="en-US" altLang="zh-CN" sz="2000" dirty="0">
                    <a:solidFill>
                      <a:srgbClr val="921100"/>
                    </a:solidFill>
                  </a:rPr>
                  <a:t>·</a:t>
                </a:r>
                <a:r>
                  <a:rPr sz="2000" dirty="0">
                    <a:solidFill>
                      <a:srgbClr val="921100"/>
                    </a:solidFill>
                  </a:rPr>
                  <a:t>AI</a:t>
                </a:r>
                <a:r>
                  <a:rPr lang="en-US" altLang="zh-CN" sz="2000" dirty="0">
                    <a:solidFill>
                      <a:srgbClr val="921100"/>
                    </a:solidFill>
                  </a:rPr>
                  <a:t>·</a:t>
                </a:r>
                <a:endParaRPr sz="2000" dirty="0">
                  <a:solidFill>
                    <a:srgbClr val="921100"/>
                  </a:solidFill>
                </a:endParaRPr>
              </a:p>
            </p:txBody>
          </p:sp>
          <p:cxnSp>
            <p:nvCxnSpPr>
              <p:cNvPr id="112" name="直接连接符 111">
                <a:extLst>
                  <a:ext uri="{FF2B5EF4-FFF2-40B4-BE49-F238E27FC236}">
                    <a16:creationId xmlns:a16="http://schemas.microsoft.com/office/drawing/2014/main" id="{BDD32EA1-5894-408C-B353-1446521A72AB}"/>
                  </a:ext>
                </a:extLst>
              </p:cNvPr>
              <p:cNvCxnSpPr/>
              <p:nvPr/>
            </p:nvCxnSpPr>
            <p:spPr>
              <a:xfrm flipH="1">
                <a:off x="480665" y="221837"/>
                <a:ext cx="107497"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113" name="直接连接符 112">
                <a:extLst>
                  <a:ext uri="{FF2B5EF4-FFF2-40B4-BE49-F238E27FC236}">
                    <a16:creationId xmlns:a16="http://schemas.microsoft.com/office/drawing/2014/main" id="{C5CF588F-AD25-4C62-B77D-540363309FB9}"/>
                  </a:ext>
                </a:extLst>
              </p:cNvPr>
              <p:cNvCxnSpPr>
                <a:cxnSpLocks/>
              </p:cNvCxnSpPr>
              <p:nvPr/>
            </p:nvCxnSpPr>
            <p:spPr>
              <a:xfrm flipH="1" flipV="1">
                <a:off x="495093" y="523918"/>
                <a:ext cx="87154" cy="576"/>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114" name="直接连接符 113">
                <a:extLst>
                  <a:ext uri="{FF2B5EF4-FFF2-40B4-BE49-F238E27FC236}">
                    <a16:creationId xmlns:a16="http://schemas.microsoft.com/office/drawing/2014/main" id="{AA915144-9640-4455-BFCD-ADD9B60E52BE}"/>
                  </a:ext>
                </a:extLst>
              </p:cNvPr>
              <p:cNvCxnSpPr>
                <a:cxnSpLocks/>
              </p:cNvCxnSpPr>
              <p:nvPr/>
            </p:nvCxnSpPr>
            <p:spPr>
              <a:xfrm flipH="1">
                <a:off x="503406" y="332257"/>
                <a:ext cx="76442"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115" name="直接连接符 114">
                <a:extLst>
                  <a:ext uri="{FF2B5EF4-FFF2-40B4-BE49-F238E27FC236}">
                    <a16:creationId xmlns:a16="http://schemas.microsoft.com/office/drawing/2014/main" id="{052C2E00-C3AA-4DBB-99DE-AB6EAF674A3A}"/>
                  </a:ext>
                </a:extLst>
              </p:cNvPr>
              <p:cNvCxnSpPr>
                <a:cxnSpLocks/>
              </p:cNvCxnSpPr>
              <p:nvPr/>
            </p:nvCxnSpPr>
            <p:spPr>
              <a:xfrm flipH="1">
                <a:off x="511719" y="429984"/>
                <a:ext cx="76442"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sp>
            <p:nvSpPr>
              <p:cNvPr id="120" name="矩形: 剪去单角 119">
                <a:extLst>
                  <a:ext uri="{FF2B5EF4-FFF2-40B4-BE49-F238E27FC236}">
                    <a16:creationId xmlns:a16="http://schemas.microsoft.com/office/drawing/2014/main" id="{075A2D0B-3B28-4076-A0DC-62E8F250B9C9}"/>
                  </a:ext>
                </a:extLst>
              </p:cNvPr>
              <p:cNvSpPr/>
              <p:nvPr userDrawn="1"/>
            </p:nvSpPr>
            <p:spPr>
              <a:xfrm flipH="1">
                <a:off x="583451" y="82009"/>
                <a:ext cx="1008636" cy="515369"/>
              </a:xfrm>
              <a:prstGeom prst="snip1Rect">
                <a:avLst/>
              </a:prstGeom>
              <a:noFill/>
              <a:ln w="28575" cap="flat">
                <a:solidFill>
                  <a:srgbClr val="9211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308049" rtl="0" fontAlgn="auto" latinLnBrk="0" hangingPunct="0">
                  <a:lnSpc>
                    <a:spcPct val="100000"/>
                  </a:lnSpc>
                  <a:spcBef>
                    <a:spcPts val="0"/>
                  </a:spcBef>
                  <a:spcAft>
                    <a:spcPts val="0"/>
                  </a:spcAft>
                  <a:buClrTx/>
                  <a:buSzTx/>
                  <a:buFontTx/>
                  <a:buNone/>
                  <a:tabLst/>
                </a:pPr>
                <a:endParaRPr kumimoji="0" lang="zh-CN" altLang="en-US" sz="116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30" name="连接符: 肘形 129">
                <a:extLst>
                  <a:ext uri="{FF2B5EF4-FFF2-40B4-BE49-F238E27FC236}">
                    <a16:creationId xmlns:a16="http://schemas.microsoft.com/office/drawing/2014/main" id="{26470D50-7E85-460A-90AF-CB5F914D54F0}"/>
                  </a:ext>
                </a:extLst>
              </p:cNvPr>
              <p:cNvCxnSpPr>
                <a:cxnSpLocks/>
              </p:cNvCxnSpPr>
              <p:nvPr/>
            </p:nvCxnSpPr>
            <p:spPr>
              <a:xfrm flipV="1">
                <a:off x="1592087" y="193021"/>
                <a:ext cx="82480" cy="49533"/>
              </a:xfrm>
              <a:prstGeom prst="bentConnector3">
                <a:avLst/>
              </a:prstGeom>
              <a:noFill/>
              <a:ln w="28575" cap="flat">
                <a:solidFill>
                  <a:srgbClr val="921100"/>
                </a:solidFill>
                <a:prstDash val="solid"/>
                <a:miter lim="400000"/>
                <a:tailEnd type="none"/>
              </a:ln>
              <a:effectLst/>
              <a:sp3d/>
            </p:spPr>
            <p:style>
              <a:lnRef idx="0">
                <a:scrgbClr r="0" g="0" b="0"/>
              </a:lnRef>
              <a:fillRef idx="0">
                <a:scrgbClr r="0" g="0" b="0"/>
              </a:fillRef>
              <a:effectRef idx="0">
                <a:scrgbClr r="0" g="0" b="0"/>
              </a:effectRef>
              <a:fontRef idx="none"/>
            </p:style>
          </p:cxnSp>
          <p:cxnSp>
            <p:nvCxnSpPr>
              <p:cNvPr id="122" name="直接连接符 121">
                <a:extLst>
                  <a:ext uri="{FF2B5EF4-FFF2-40B4-BE49-F238E27FC236}">
                    <a16:creationId xmlns:a16="http://schemas.microsoft.com/office/drawing/2014/main" id="{0511347D-C42D-4683-A873-90268D72504C}"/>
                  </a:ext>
                </a:extLst>
              </p:cNvPr>
              <p:cNvCxnSpPr>
                <a:cxnSpLocks/>
              </p:cNvCxnSpPr>
              <p:nvPr userDrawn="1"/>
            </p:nvCxnSpPr>
            <p:spPr>
              <a:xfrm>
                <a:off x="1592087" y="321593"/>
                <a:ext cx="76443"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124" name="直接连接符 123">
                <a:extLst>
                  <a:ext uri="{FF2B5EF4-FFF2-40B4-BE49-F238E27FC236}">
                    <a16:creationId xmlns:a16="http://schemas.microsoft.com/office/drawing/2014/main" id="{168A2ACA-00C7-40A3-B88C-9C924F303D9B}"/>
                  </a:ext>
                </a:extLst>
              </p:cNvPr>
              <p:cNvCxnSpPr>
                <a:cxnSpLocks/>
              </p:cNvCxnSpPr>
              <p:nvPr userDrawn="1"/>
            </p:nvCxnSpPr>
            <p:spPr>
              <a:xfrm>
                <a:off x="1592088" y="423700"/>
                <a:ext cx="76442"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125" name="直接连接符 124">
                <a:extLst>
                  <a:ext uri="{FF2B5EF4-FFF2-40B4-BE49-F238E27FC236}">
                    <a16:creationId xmlns:a16="http://schemas.microsoft.com/office/drawing/2014/main" id="{A5D878D6-34B7-4EF3-ABCE-2B3B0FBCF4CF}"/>
                  </a:ext>
                </a:extLst>
              </p:cNvPr>
              <p:cNvCxnSpPr>
                <a:cxnSpLocks/>
              </p:cNvCxnSpPr>
              <p:nvPr userDrawn="1"/>
            </p:nvCxnSpPr>
            <p:spPr>
              <a:xfrm>
                <a:off x="1592088" y="513114"/>
                <a:ext cx="76442" cy="2491"/>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grpSp>
        <p:grpSp>
          <p:nvGrpSpPr>
            <p:cNvPr id="20" name="Group 19">
              <a:extLst>
                <a:ext uri="{FF2B5EF4-FFF2-40B4-BE49-F238E27FC236}">
                  <a16:creationId xmlns:a16="http://schemas.microsoft.com/office/drawing/2014/main" id="{1CDDD9A2-CFE4-940B-8F3F-CFA85AB35C40}"/>
                </a:ext>
              </a:extLst>
            </p:cNvPr>
            <p:cNvGrpSpPr/>
            <p:nvPr userDrawn="1"/>
          </p:nvGrpSpPr>
          <p:grpSpPr>
            <a:xfrm>
              <a:off x="104582" y="82670"/>
              <a:ext cx="2634454" cy="552305"/>
              <a:chOff x="104582" y="82670"/>
              <a:chExt cx="2634454" cy="552305"/>
            </a:xfrm>
          </p:grpSpPr>
          <p:pic>
            <p:nvPicPr>
              <p:cNvPr id="3" name="Picture 2">
                <a:extLst>
                  <a:ext uri="{FF2B5EF4-FFF2-40B4-BE49-F238E27FC236}">
                    <a16:creationId xmlns:a16="http://schemas.microsoft.com/office/drawing/2014/main" id="{D6FA1E27-2BD8-C33B-B1BC-90D013BC37D1}"/>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5224" b="95896" l="5618" r="96442">
                            <a14:foregroundMark x1="37828" y1="10261" x2="83146" y2="20149"/>
                            <a14:foregroundMark x1="83146" y1="20149" x2="88951" y2="66045"/>
                            <a14:foregroundMark x1="88951" y1="66045" x2="53184" y2="95896"/>
                            <a14:foregroundMark x1="53184" y1="95896" x2="17228" y2="63060"/>
                            <a14:foregroundMark x1="17228" y1="63060" x2="34457" y2="15858"/>
                            <a14:foregroundMark x1="30524" y1="89366" x2="5805" y2="47761"/>
                            <a14:foregroundMark x1="5805" y1="47761" x2="32772" y2="9515"/>
                            <a14:foregroundMark x1="32772" y1="9515" x2="57116" y2="5410"/>
                            <a14:foregroundMark x1="5618" y1="67910" x2="5618" y2="34142"/>
                            <a14:foregroundMark x1="84270" y1="69403" x2="96442" y2="49440"/>
                          </a14:backgroundRemoval>
                        </a14:imgEffect>
                      </a14:imgLayer>
                    </a14:imgProps>
                  </a:ext>
                </a:extLst>
              </a:blip>
              <a:stretch>
                <a:fillRect/>
              </a:stretch>
            </p:blipFill>
            <p:spPr>
              <a:xfrm>
                <a:off x="611264" y="82670"/>
                <a:ext cx="527992" cy="529970"/>
              </a:xfrm>
              <a:prstGeom prst="rect">
                <a:avLst/>
              </a:prstGeom>
            </p:spPr>
          </p:pic>
          <p:grpSp>
            <p:nvGrpSpPr>
              <p:cNvPr id="7" name="Group 6">
                <a:extLst>
                  <a:ext uri="{FF2B5EF4-FFF2-40B4-BE49-F238E27FC236}">
                    <a16:creationId xmlns:a16="http://schemas.microsoft.com/office/drawing/2014/main" id="{ABE6FD07-30C2-A34B-F0D5-20411CBFD8AE}"/>
                  </a:ext>
                </a:extLst>
              </p:cNvPr>
              <p:cNvGrpSpPr/>
              <p:nvPr userDrawn="1"/>
            </p:nvGrpSpPr>
            <p:grpSpPr>
              <a:xfrm>
                <a:off x="1589986" y="83122"/>
                <a:ext cx="1149050" cy="438526"/>
                <a:chOff x="685350" y="1612485"/>
                <a:chExt cx="1149050" cy="438526"/>
              </a:xfrm>
            </p:grpSpPr>
            <p:sp>
              <p:nvSpPr>
                <p:cNvPr id="4" name="TextBox 3">
                  <a:extLst>
                    <a:ext uri="{FF2B5EF4-FFF2-40B4-BE49-F238E27FC236}">
                      <a16:creationId xmlns:a16="http://schemas.microsoft.com/office/drawing/2014/main" id="{C7CA8292-D966-2F74-4EC5-0E7F488E5C18}"/>
                    </a:ext>
                  </a:extLst>
                </p:cNvPr>
                <p:cNvSpPr txBox="1"/>
                <p:nvPr userDrawn="1"/>
              </p:nvSpPr>
              <p:spPr>
                <a:xfrm>
                  <a:off x="685351" y="1612485"/>
                  <a:ext cx="1149049" cy="200055"/>
                </a:xfrm>
                <a:prstGeom prst="rect">
                  <a:avLst/>
                </a:prstGeom>
                <a:noFill/>
              </p:spPr>
              <p:txBody>
                <a:bodyPr wrap="square" rtlCol="0">
                  <a:spAutoFit/>
                </a:bodyPr>
                <a:lstStyle/>
                <a:p>
                  <a:r>
                    <a:rPr lang="en-US" altLang="zh-CN" sz="700" dirty="0">
                      <a:solidFill>
                        <a:srgbClr val="931000"/>
                      </a:solidFill>
                      <a:latin typeface="Impact" panose="020B0806030902050204" pitchFamily="34" charset="0"/>
                    </a:rPr>
                    <a:t>0100101</a:t>
                  </a:r>
                  <a:endParaRPr lang="en-US" sz="700" dirty="0">
                    <a:solidFill>
                      <a:srgbClr val="931000"/>
                    </a:solidFill>
                    <a:latin typeface="Impact" panose="020B0806030902050204" pitchFamily="34" charset="0"/>
                  </a:endParaRPr>
                </a:p>
              </p:txBody>
            </p:sp>
            <p:sp>
              <p:nvSpPr>
                <p:cNvPr id="5" name="TextBox 4">
                  <a:extLst>
                    <a:ext uri="{FF2B5EF4-FFF2-40B4-BE49-F238E27FC236}">
                      <a16:creationId xmlns:a16="http://schemas.microsoft.com/office/drawing/2014/main" id="{9D6727F3-4977-6447-70F6-4ACBB91F8F20}"/>
                    </a:ext>
                  </a:extLst>
                </p:cNvPr>
                <p:cNvSpPr txBox="1"/>
                <p:nvPr userDrawn="1"/>
              </p:nvSpPr>
              <p:spPr>
                <a:xfrm>
                  <a:off x="685350" y="1850956"/>
                  <a:ext cx="1149049" cy="200055"/>
                </a:xfrm>
                <a:prstGeom prst="rect">
                  <a:avLst/>
                </a:prstGeom>
                <a:noFill/>
              </p:spPr>
              <p:txBody>
                <a:bodyPr wrap="square" rtlCol="0">
                  <a:spAutoFit/>
                </a:bodyPr>
                <a:lstStyle/>
                <a:p>
                  <a:r>
                    <a:rPr lang="en-US" altLang="zh-CN" sz="700" dirty="0">
                      <a:solidFill>
                        <a:srgbClr val="931000"/>
                      </a:solidFill>
                      <a:latin typeface="Impact" panose="020B0806030902050204" pitchFamily="34" charset="0"/>
                    </a:rPr>
                    <a:t>1101001</a:t>
                  </a:r>
                  <a:endParaRPr lang="en-US" sz="700" dirty="0">
                    <a:solidFill>
                      <a:srgbClr val="931000"/>
                    </a:solidFill>
                    <a:latin typeface="Impact" panose="020B0806030902050204" pitchFamily="34" charset="0"/>
                  </a:endParaRPr>
                </a:p>
              </p:txBody>
            </p:sp>
            <p:sp>
              <p:nvSpPr>
                <p:cNvPr id="6" name="TextBox 5">
                  <a:extLst>
                    <a:ext uri="{FF2B5EF4-FFF2-40B4-BE49-F238E27FC236}">
                      <a16:creationId xmlns:a16="http://schemas.microsoft.com/office/drawing/2014/main" id="{A777DDF2-F6D2-4698-954C-E0826EE46EBD}"/>
                    </a:ext>
                  </a:extLst>
                </p:cNvPr>
                <p:cNvSpPr txBox="1"/>
                <p:nvPr userDrawn="1"/>
              </p:nvSpPr>
              <p:spPr>
                <a:xfrm>
                  <a:off x="685351" y="1736910"/>
                  <a:ext cx="1149049" cy="200055"/>
                </a:xfrm>
                <a:prstGeom prst="rect">
                  <a:avLst/>
                </a:prstGeom>
                <a:noFill/>
              </p:spPr>
              <p:txBody>
                <a:bodyPr wrap="square" rtlCol="0">
                  <a:spAutoFit/>
                </a:bodyPr>
                <a:lstStyle/>
                <a:p>
                  <a:r>
                    <a:rPr lang="en-US" altLang="zh-CN" sz="700" dirty="0">
                      <a:solidFill>
                        <a:srgbClr val="931000"/>
                      </a:solidFill>
                      <a:latin typeface="Impact" panose="020B0806030902050204" pitchFamily="34" charset="0"/>
                    </a:rPr>
                    <a:t>0010110</a:t>
                  </a:r>
                  <a:endParaRPr lang="en-US" sz="700" dirty="0">
                    <a:solidFill>
                      <a:srgbClr val="931000"/>
                    </a:solidFill>
                    <a:latin typeface="Impact" panose="020B0806030902050204" pitchFamily="34" charset="0"/>
                  </a:endParaRPr>
                </a:p>
              </p:txBody>
            </p:sp>
          </p:grpSp>
          <p:sp>
            <p:nvSpPr>
              <p:cNvPr id="13" name="TextBox 12">
                <a:extLst>
                  <a:ext uri="{FF2B5EF4-FFF2-40B4-BE49-F238E27FC236}">
                    <a16:creationId xmlns:a16="http://schemas.microsoft.com/office/drawing/2014/main" id="{530EA329-D7A7-DBA9-0DB5-A2792A513D2E}"/>
                  </a:ext>
                </a:extLst>
              </p:cNvPr>
              <p:cNvSpPr txBox="1"/>
              <p:nvPr userDrawn="1"/>
            </p:nvSpPr>
            <p:spPr>
              <a:xfrm>
                <a:off x="1589985" y="431999"/>
                <a:ext cx="1149049" cy="200055"/>
              </a:xfrm>
              <a:prstGeom prst="rect">
                <a:avLst/>
              </a:prstGeom>
              <a:noFill/>
            </p:spPr>
            <p:txBody>
              <a:bodyPr wrap="square" rtlCol="0">
                <a:spAutoFit/>
              </a:bodyPr>
              <a:lstStyle/>
              <a:p>
                <a:r>
                  <a:rPr lang="en-US" altLang="zh-CN" sz="700" dirty="0">
                    <a:solidFill>
                      <a:srgbClr val="931000"/>
                    </a:solidFill>
                    <a:latin typeface="Impact" panose="020B0806030902050204" pitchFamily="34" charset="0"/>
                  </a:rPr>
                  <a:t>0110110</a:t>
                </a:r>
                <a:endParaRPr lang="en-US" sz="700" dirty="0">
                  <a:solidFill>
                    <a:srgbClr val="931000"/>
                  </a:solidFill>
                  <a:latin typeface="Impact" panose="020B0806030902050204" pitchFamily="34" charset="0"/>
                </a:endParaRPr>
              </a:p>
            </p:txBody>
          </p:sp>
          <p:sp>
            <p:nvSpPr>
              <p:cNvPr id="16" name="TextBox 15">
                <a:extLst>
                  <a:ext uri="{FF2B5EF4-FFF2-40B4-BE49-F238E27FC236}">
                    <a16:creationId xmlns:a16="http://schemas.microsoft.com/office/drawing/2014/main" id="{7A6149A5-D887-0154-1224-0F4C453F9063}"/>
                  </a:ext>
                </a:extLst>
              </p:cNvPr>
              <p:cNvSpPr txBox="1"/>
              <p:nvPr userDrawn="1"/>
            </p:nvSpPr>
            <p:spPr>
              <a:xfrm>
                <a:off x="107467" y="320628"/>
                <a:ext cx="1149049" cy="200055"/>
              </a:xfrm>
              <a:prstGeom prst="rect">
                <a:avLst/>
              </a:prstGeom>
              <a:noFill/>
            </p:spPr>
            <p:txBody>
              <a:bodyPr wrap="square" rtlCol="0">
                <a:spAutoFit/>
              </a:bodyPr>
              <a:lstStyle/>
              <a:p>
                <a:r>
                  <a:rPr lang="en-US" altLang="zh-CN" sz="700" dirty="0">
                    <a:solidFill>
                      <a:srgbClr val="931000"/>
                    </a:solidFill>
                    <a:latin typeface="Impact" panose="020B0806030902050204" pitchFamily="34" charset="0"/>
                  </a:rPr>
                  <a:t>0110011</a:t>
                </a:r>
                <a:endParaRPr lang="en-US" sz="700" dirty="0">
                  <a:solidFill>
                    <a:srgbClr val="931000"/>
                  </a:solidFill>
                  <a:latin typeface="Impact" panose="020B0806030902050204" pitchFamily="34" charset="0"/>
                </a:endParaRPr>
              </a:p>
            </p:txBody>
          </p:sp>
          <p:sp>
            <p:nvSpPr>
              <p:cNvPr id="17" name="TextBox 16">
                <a:extLst>
                  <a:ext uri="{FF2B5EF4-FFF2-40B4-BE49-F238E27FC236}">
                    <a16:creationId xmlns:a16="http://schemas.microsoft.com/office/drawing/2014/main" id="{F9A91AF7-94B9-FDF4-52CB-31AE60AF43BD}"/>
                  </a:ext>
                </a:extLst>
              </p:cNvPr>
              <p:cNvSpPr txBox="1"/>
              <p:nvPr userDrawn="1"/>
            </p:nvSpPr>
            <p:spPr>
              <a:xfrm>
                <a:off x="107467" y="434920"/>
                <a:ext cx="1149049" cy="200055"/>
              </a:xfrm>
              <a:prstGeom prst="rect">
                <a:avLst/>
              </a:prstGeom>
              <a:noFill/>
            </p:spPr>
            <p:txBody>
              <a:bodyPr wrap="square" rtlCol="0">
                <a:spAutoFit/>
              </a:bodyPr>
              <a:lstStyle/>
              <a:p>
                <a:r>
                  <a:rPr lang="en-US" altLang="zh-CN" sz="700" dirty="0">
                    <a:solidFill>
                      <a:srgbClr val="931000"/>
                    </a:solidFill>
                    <a:latin typeface="Impact" panose="020B0806030902050204" pitchFamily="34" charset="0"/>
                  </a:rPr>
                  <a:t>1010110</a:t>
                </a:r>
                <a:endParaRPr lang="en-US" sz="700" dirty="0">
                  <a:solidFill>
                    <a:srgbClr val="931000"/>
                  </a:solidFill>
                  <a:latin typeface="Impact" panose="020B0806030902050204" pitchFamily="34" charset="0"/>
                </a:endParaRPr>
              </a:p>
            </p:txBody>
          </p:sp>
          <p:sp>
            <p:nvSpPr>
              <p:cNvPr id="18" name="TextBox 17">
                <a:extLst>
                  <a:ext uri="{FF2B5EF4-FFF2-40B4-BE49-F238E27FC236}">
                    <a16:creationId xmlns:a16="http://schemas.microsoft.com/office/drawing/2014/main" id="{9115522C-EDC9-827E-EC34-1595222C4A52}"/>
                  </a:ext>
                </a:extLst>
              </p:cNvPr>
              <p:cNvSpPr txBox="1"/>
              <p:nvPr userDrawn="1"/>
            </p:nvSpPr>
            <p:spPr>
              <a:xfrm>
                <a:off x="104582" y="109890"/>
                <a:ext cx="1149049" cy="200055"/>
              </a:xfrm>
              <a:prstGeom prst="rect">
                <a:avLst/>
              </a:prstGeom>
              <a:noFill/>
            </p:spPr>
            <p:txBody>
              <a:bodyPr wrap="square" rtlCol="0">
                <a:spAutoFit/>
              </a:bodyPr>
              <a:lstStyle/>
              <a:p>
                <a:r>
                  <a:rPr lang="en-US" altLang="zh-CN" sz="700" dirty="0">
                    <a:solidFill>
                      <a:srgbClr val="931000"/>
                    </a:solidFill>
                    <a:latin typeface="Impact" panose="020B0806030902050204" pitchFamily="34" charset="0"/>
                  </a:rPr>
                  <a:t>1011011</a:t>
                </a:r>
                <a:endParaRPr lang="en-US" sz="700" dirty="0">
                  <a:solidFill>
                    <a:srgbClr val="931000"/>
                  </a:solidFill>
                  <a:latin typeface="Impact" panose="020B0806030902050204" pitchFamily="34" charset="0"/>
                </a:endParaRPr>
              </a:p>
            </p:txBody>
          </p:sp>
          <p:sp>
            <p:nvSpPr>
              <p:cNvPr id="19" name="TextBox 18">
                <a:extLst>
                  <a:ext uri="{FF2B5EF4-FFF2-40B4-BE49-F238E27FC236}">
                    <a16:creationId xmlns:a16="http://schemas.microsoft.com/office/drawing/2014/main" id="{C0F2D11E-73E5-5180-6EA9-FAE8CB2C2C06}"/>
                  </a:ext>
                </a:extLst>
              </p:cNvPr>
              <p:cNvSpPr txBox="1"/>
              <p:nvPr userDrawn="1"/>
            </p:nvSpPr>
            <p:spPr>
              <a:xfrm>
                <a:off x="104582" y="219246"/>
                <a:ext cx="1149049" cy="200055"/>
              </a:xfrm>
              <a:prstGeom prst="rect">
                <a:avLst/>
              </a:prstGeom>
              <a:noFill/>
            </p:spPr>
            <p:txBody>
              <a:bodyPr wrap="square" rtlCol="0">
                <a:spAutoFit/>
              </a:bodyPr>
              <a:lstStyle/>
              <a:p>
                <a:r>
                  <a:rPr lang="en-US" altLang="zh-CN" sz="700" dirty="0">
                    <a:solidFill>
                      <a:srgbClr val="931000"/>
                    </a:solidFill>
                    <a:latin typeface="Impact" panose="020B0806030902050204" pitchFamily="34" charset="0"/>
                  </a:rPr>
                  <a:t>1101010</a:t>
                </a:r>
                <a:endParaRPr lang="en-US" sz="700" dirty="0">
                  <a:solidFill>
                    <a:srgbClr val="931000"/>
                  </a:solidFill>
                  <a:latin typeface="Impact" panose="020B0806030902050204" pitchFamily="34" charset="0"/>
                </a:endParaRPr>
              </a:p>
            </p:txBody>
          </p:sp>
        </p:grpSp>
      </p:grpSp>
      <p:sp>
        <p:nvSpPr>
          <p:cNvPr id="71" name="Content Placeholder 2">
            <a:extLst>
              <a:ext uri="{FF2B5EF4-FFF2-40B4-BE49-F238E27FC236}">
                <a16:creationId xmlns:a16="http://schemas.microsoft.com/office/drawing/2014/main" id="{59F86FCA-DE4F-2962-F750-1A74F4B0C3D3}"/>
              </a:ext>
            </a:extLst>
          </p:cNvPr>
          <p:cNvSpPr>
            <a:spLocks noGrp="1"/>
          </p:cNvSpPr>
          <p:nvPr>
            <p:ph idx="1"/>
          </p:nvPr>
        </p:nvSpPr>
        <p:spPr>
          <a:xfrm>
            <a:off x="244680" y="833377"/>
            <a:ext cx="8658251" cy="3799346"/>
          </a:xfrm>
        </p:spPr>
        <p:txBody>
          <a:bodyPr/>
          <a:lstStyle>
            <a:lvl1pPr>
              <a:defRPr>
                <a:latin typeface="STKaiti" panose="02010600040101010101" pitchFamily="2" charset="-122"/>
                <a:ea typeface="STKaiti" panose="02010600040101010101" pitchFamily="2" charset="-122"/>
              </a:defRPr>
            </a:lvl1pPr>
            <a:lvl2pPr>
              <a:defRPr>
                <a:latin typeface="STKaiti" panose="02010600040101010101" pitchFamily="2" charset="-122"/>
                <a:ea typeface="STKaiti" panose="02010600040101010101" pitchFamily="2" charset="-122"/>
              </a:defRPr>
            </a:lvl2pPr>
            <a:lvl3pPr>
              <a:defRPr>
                <a:latin typeface="STKaiti" panose="02010600040101010101" pitchFamily="2" charset="-122"/>
                <a:ea typeface="STKaiti" panose="02010600040101010101" pitchFamily="2" charset="-122"/>
              </a:defRPr>
            </a:lvl3pPr>
            <a:lvl4pPr>
              <a:defRPr>
                <a:latin typeface="STKaiti" panose="02010600040101010101" pitchFamily="2" charset="-122"/>
                <a:ea typeface="STKaiti" panose="02010600040101010101" pitchFamily="2" charset="-122"/>
              </a:defRPr>
            </a:lvl4pPr>
            <a:lvl5pPr>
              <a:defRPr>
                <a:latin typeface="STKaiti" panose="02010600040101010101" pitchFamily="2" charset="-122"/>
                <a:ea typeface="STKaiti" panose="02010600040101010101"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Tree>
    <p:extLst>
      <p:ext uri="{BB962C8B-B14F-4D97-AF65-F5344CB8AC3E}">
        <p14:creationId xmlns:p14="http://schemas.microsoft.com/office/powerpoint/2010/main" val="3510041307"/>
      </p:ext>
    </p:extLst>
  </p:cSld>
  <p:clrMapOvr>
    <a:masterClrMapping/>
  </p:clrMapOvr>
  <p:transition spd="med"/>
  <p:extLst>
    <p:ext uri="{DCECCB84-F9BA-43D5-87BE-67443E8EF086}">
      <p15:sldGuideLst xmlns:p15="http://schemas.microsoft.com/office/powerpoint/2012/main">
        <p15:guide id="1" orient="horz" pos="1620" userDrawn="1">
          <p15:clr>
            <a:srgbClr val="FBAE40"/>
          </p15:clr>
        </p15:guide>
        <p15:guide id="2" pos="530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244680" y="833377"/>
            <a:ext cx="8658251" cy="3799346"/>
          </a:xfrm>
        </p:spPr>
        <p:txBody>
          <a:bodyPr/>
          <a:lstStyle>
            <a:lvl1pPr>
              <a:defRPr>
                <a:latin typeface="STKaiti" panose="02010600040101010101" pitchFamily="2" charset="-122"/>
                <a:ea typeface="STKaiti" panose="02010600040101010101" pitchFamily="2" charset="-122"/>
              </a:defRPr>
            </a:lvl1pPr>
            <a:lvl2pPr>
              <a:defRPr>
                <a:latin typeface="STKaiti" panose="02010600040101010101" pitchFamily="2" charset="-122"/>
                <a:ea typeface="STKaiti" panose="02010600040101010101" pitchFamily="2" charset="-122"/>
              </a:defRPr>
            </a:lvl2pPr>
            <a:lvl3pPr>
              <a:defRPr>
                <a:latin typeface="STKaiti" panose="02010600040101010101" pitchFamily="2" charset="-122"/>
                <a:ea typeface="STKaiti" panose="02010600040101010101" pitchFamily="2" charset="-122"/>
              </a:defRPr>
            </a:lvl3pPr>
            <a:lvl4pPr>
              <a:defRPr>
                <a:latin typeface="STKaiti" panose="02010600040101010101" pitchFamily="2" charset="-122"/>
                <a:ea typeface="STKaiti" panose="02010600040101010101" pitchFamily="2" charset="-122"/>
              </a:defRPr>
            </a:lvl4pPr>
            <a:lvl5pPr>
              <a:defRPr>
                <a:latin typeface="STKaiti" panose="02010600040101010101" pitchFamily="2" charset="-122"/>
                <a:ea typeface="STKaiti" panose="02010600040101010101"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0157EDC3-59E4-744C-9257-C9733886FA7E}" type="datetimeFigureOut">
              <a:rPr kumimoji="1" lang="zh-CN" altLang="en-US" smtClean="0"/>
              <a:t>2025/5/15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16B119F-7331-1741-8891-8737F2E0118D}" type="slidenum">
              <a:rPr kumimoji="1" lang="zh-CN" altLang="en-US" smtClean="0"/>
              <a:t>‹#›</a:t>
            </a:fld>
            <a:endParaRPr kumimoji="1" lang="zh-CN" altLang="en-US"/>
          </a:p>
        </p:txBody>
      </p:sp>
      <p:sp>
        <p:nvSpPr>
          <p:cNvPr id="8" name="矩形 7">
            <a:extLst>
              <a:ext uri="{FF2B5EF4-FFF2-40B4-BE49-F238E27FC236}">
                <a16:creationId xmlns:a16="http://schemas.microsoft.com/office/drawing/2014/main" id="{8FEB3E9C-F850-4147-996C-F3EA55B525E7}"/>
              </a:ext>
            </a:extLst>
          </p:cNvPr>
          <p:cNvSpPr/>
          <p:nvPr userDrawn="1"/>
        </p:nvSpPr>
        <p:spPr>
          <a:xfrm>
            <a:off x="0" y="4873227"/>
            <a:ext cx="9144000" cy="273844"/>
          </a:xfrm>
          <a:prstGeom prst="rect">
            <a:avLst/>
          </a:prstGeom>
          <a:solidFill>
            <a:srgbClr val="931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013"/>
          </a:p>
        </p:txBody>
      </p:sp>
      <p:graphicFrame>
        <p:nvGraphicFramePr>
          <p:cNvPr id="12" name="对象 32">
            <a:extLst>
              <a:ext uri="{FF2B5EF4-FFF2-40B4-BE49-F238E27FC236}">
                <a16:creationId xmlns:a16="http://schemas.microsoft.com/office/drawing/2014/main" id="{244F3509-E92A-6FA6-7181-CE05BA93BCDC}"/>
              </a:ext>
            </a:extLst>
          </p:cNvPr>
          <p:cNvGraphicFramePr>
            <a:graphicFrameLocks noChangeAspect="1"/>
          </p:cNvGraphicFramePr>
          <p:nvPr userDrawn="1">
            <p:extLst>
              <p:ext uri="{D42A27DB-BD31-4B8C-83A1-F6EECF244321}">
                <p14:modId xmlns:p14="http://schemas.microsoft.com/office/powerpoint/2010/main" val="296194083"/>
              </p:ext>
            </p:extLst>
          </p:nvPr>
        </p:nvGraphicFramePr>
        <p:xfrm>
          <a:off x="7456516" y="2859572"/>
          <a:ext cx="1687482" cy="1965778"/>
        </p:xfrm>
        <a:graphic>
          <a:graphicData uri="http://schemas.openxmlformats.org/presentationml/2006/ole">
            <mc:AlternateContent xmlns:mc="http://schemas.openxmlformats.org/markup-compatibility/2006">
              <mc:Choice xmlns:v="urn:schemas-microsoft-com:vml" Requires="v">
                <p:oleObj spid="_x0000_s1056" name="Image" r:id="rId3" imgW="10704600" imgH="13002840" progId="Photoshop.Image.13">
                  <p:embed/>
                </p:oleObj>
              </mc:Choice>
              <mc:Fallback>
                <p:oleObj name="Image" r:id="rId3" imgW="10704600" imgH="13002840" progId="Photoshop.Image.13">
                  <p:embed/>
                  <p:pic>
                    <p:nvPicPr>
                      <p:cNvPr id="12" name="对象 32">
                        <a:extLst>
                          <a:ext uri="{FF2B5EF4-FFF2-40B4-BE49-F238E27FC236}">
                            <a16:creationId xmlns:a16="http://schemas.microsoft.com/office/drawing/2014/main" id="{244F3509-E92A-6FA6-7181-CE05BA93BCDC}"/>
                          </a:ext>
                        </a:extLst>
                      </p:cNvPr>
                      <p:cNvPicPr/>
                      <p:nvPr/>
                    </p:nvPicPr>
                    <p:blipFill>
                      <a:blip r:embed="rId4"/>
                      <a:stretch>
                        <a:fillRect/>
                      </a:stretch>
                    </p:blipFill>
                    <p:spPr>
                      <a:xfrm>
                        <a:off x="7456516" y="2859572"/>
                        <a:ext cx="1687482" cy="1965778"/>
                      </a:xfrm>
                      <a:prstGeom prst="rect">
                        <a:avLst/>
                      </a:prstGeom>
                    </p:spPr>
                  </p:pic>
                </p:oleObj>
              </mc:Fallback>
            </mc:AlternateContent>
          </a:graphicData>
        </a:graphic>
      </p:graphicFrame>
      <p:sp>
        <p:nvSpPr>
          <p:cNvPr id="38" name="矩形">
            <a:extLst>
              <a:ext uri="{FF2B5EF4-FFF2-40B4-BE49-F238E27FC236}">
                <a16:creationId xmlns:a16="http://schemas.microsoft.com/office/drawing/2014/main" id="{5BD8012A-DF6A-6791-CCD9-DAFBC98765BC}"/>
              </a:ext>
            </a:extLst>
          </p:cNvPr>
          <p:cNvSpPr/>
          <p:nvPr userDrawn="1"/>
        </p:nvSpPr>
        <p:spPr>
          <a:xfrm>
            <a:off x="0" y="8688"/>
            <a:ext cx="9144000" cy="655787"/>
          </a:xfrm>
          <a:prstGeom prst="rect">
            <a:avLst/>
          </a:prstGeom>
          <a:solidFill>
            <a:srgbClr val="92110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1160" dirty="0"/>
          </a:p>
        </p:txBody>
      </p:sp>
      <p:grpSp>
        <p:nvGrpSpPr>
          <p:cNvPr id="40" name="Group 39">
            <a:extLst>
              <a:ext uri="{FF2B5EF4-FFF2-40B4-BE49-F238E27FC236}">
                <a16:creationId xmlns:a16="http://schemas.microsoft.com/office/drawing/2014/main" id="{82E29558-DDED-F3B8-DE1B-CC1D6964AEB2}"/>
              </a:ext>
            </a:extLst>
          </p:cNvPr>
          <p:cNvGrpSpPr/>
          <p:nvPr userDrawn="1"/>
        </p:nvGrpSpPr>
        <p:grpSpPr>
          <a:xfrm>
            <a:off x="31262" y="0"/>
            <a:ext cx="2634454" cy="664475"/>
            <a:chOff x="104582" y="-13881"/>
            <a:chExt cx="2634454" cy="664475"/>
          </a:xfrm>
        </p:grpSpPr>
        <p:grpSp>
          <p:nvGrpSpPr>
            <p:cNvPr id="41" name="Group 40">
              <a:extLst>
                <a:ext uri="{FF2B5EF4-FFF2-40B4-BE49-F238E27FC236}">
                  <a16:creationId xmlns:a16="http://schemas.microsoft.com/office/drawing/2014/main" id="{B77FE80B-2B05-4DF6-9735-17D5EB7734ED}"/>
                </a:ext>
              </a:extLst>
            </p:cNvPr>
            <p:cNvGrpSpPr/>
            <p:nvPr userDrawn="1"/>
          </p:nvGrpSpPr>
          <p:grpSpPr>
            <a:xfrm>
              <a:off x="156594" y="-13881"/>
              <a:ext cx="1862350" cy="664475"/>
              <a:chOff x="156594" y="-13881"/>
              <a:chExt cx="1862350" cy="664475"/>
            </a:xfrm>
          </p:grpSpPr>
          <p:sp>
            <p:nvSpPr>
              <p:cNvPr id="53" name="矩形">
                <a:extLst>
                  <a:ext uri="{FF2B5EF4-FFF2-40B4-BE49-F238E27FC236}">
                    <a16:creationId xmlns:a16="http://schemas.microsoft.com/office/drawing/2014/main" id="{3138D60C-4899-F00E-84EB-D8DBC47753BF}"/>
                  </a:ext>
                </a:extLst>
              </p:cNvPr>
              <p:cNvSpPr/>
              <p:nvPr userDrawn="1"/>
            </p:nvSpPr>
            <p:spPr>
              <a:xfrm>
                <a:off x="156594" y="-13881"/>
                <a:ext cx="1862350" cy="664475"/>
              </a:xfrm>
              <a:prstGeom prst="rect">
                <a:avLst/>
              </a:prstGeom>
              <a:solidFill>
                <a:schemeClr val="bg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1160" dirty="0"/>
              </a:p>
            </p:txBody>
          </p:sp>
          <p:sp>
            <p:nvSpPr>
              <p:cNvPr id="54" name="AIPKU">
                <a:extLst>
                  <a:ext uri="{FF2B5EF4-FFF2-40B4-BE49-F238E27FC236}">
                    <a16:creationId xmlns:a16="http://schemas.microsoft.com/office/drawing/2014/main" id="{900C2341-63E4-6051-8D23-34EAD567FDAC}"/>
                  </a:ext>
                </a:extLst>
              </p:cNvPr>
              <p:cNvSpPr txBox="1"/>
              <p:nvPr/>
            </p:nvSpPr>
            <p:spPr>
              <a:xfrm>
                <a:off x="1121084" y="134508"/>
                <a:ext cx="476092" cy="410369"/>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0000" b="0">
                    <a:latin typeface="Impact"/>
                    <a:ea typeface="Impact"/>
                    <a:cs typeface="Impact"/>
                    <a:sym typeface="Impact"/>
                  </a:defRPr>
                </a:lvl1pPr>
              </a:lstStyle>
              <a:p>
                <a:r>
                  <a:rPr lang="en-US" altLang="zh-CN" sz="2000" dirty="0">
                    <a:solidFill>
                      <a:srgbClr val="921100"/>
                    </a:solidFill>
                  </a:rPr>
                  <a:t>·</a:t>
                </a:r>
                <a:r>
                  <a:rPr sz="2000" dirty="0">
                    <a:solidFill>
                      <a:srgbClr val="921100"/>
                    </a:solidFill>
                  </a:rPr>
                  <a:t>AI</a:t>
                </a:r>
                <a:r>
                  <a:rPr lang="en-US" altLang="zh-CN" sz="2000" dirty="0">
                    <a:solidFill>
                      <a:srgbClr val="921100"/>
                    </a:solidFill>
                  </a:rPr>
                  <a:t>·</a:t>
                </a:r>
                <a:endParaRPr sz="2000" dirty="0">
                  <a:solidFill>
                    <a:srgbClr val="921100"/>
                  </a:solidFill>
                </a:endParaRPr>
              </a:p>
            </p:txBody>
          </p:sp>
          <p:cxnSp>
            <p:nvCxnSpPr>
              <p:cNvPr id="55" name="直接连接符 111">
                <a:extLst>
                  <a:ext uri="{FF2B5EF4-FFF2-40B4-BE49-F238E27FC236}">
                    <a16:creationId xmlns:a16="http://schemas.microsoft.com/office/drawing/2014/main" id="{97E9F2C7-F421-AAA4-B4F5-011ED403C47F}"/>
                  </a:ext>
                </a:extLst>
              </p:cNvPr>
              <p:cNvCxnSpPr/>
              <p:nvPr/>
            </p:nvCxnSpPr>
            <p:spPr>
              <a:xfrm flipH="1">
                <a:off x="480665" y="221837"/>
                <a:ext cx="107497"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56" name="直接连接符 112">
                <a:extLst>
                  <a:ext uri="{FF2B5EF4-FFF2-40B4-BE49-F238E27FC236}">
                    <a16:creationId xmlns:a16="http://schemas.microsoft.com/office/drawing/2014/main" id="{E5B7A9D6-F149-9053-4F43-104A61DAB0BC}"/>
                  </a:ext>
                </a:extLst>
              </p:cNvPr>
              <p:cNvCxnSpPr>
                <a:cxnSpLocks/>
              </p:cNvCxnSpPr>
              <p:nvPr/>
            </p:nvCxnSpPr>
            <p:spPr>
              <a:xfrm flipH="1" flipV="1">
                <a:off x="495093" y="523918"/>
                <a:ext cx="87154" cy="576"/>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57" name="直接连接符 113">
                <a:extLst>
                  <a:ext uri="{FF2B5EF4-FFF2-40B4-BE49-F238E27FC236}">
                    <a16:creationId xmlns:a16="http://schemas.microsoft.com/office/drawing/2014/main" id="{9DA02BA3-68AE-6BF7-9752-BA6A8BFA8BB7}"/>
                  </a:ext>
                </a:extLst>
              </p:cNvPr>
              <p:cNvCxnSpPr>
                <a:cxnSpLocks/>
              </p:cNvCxnSpPr>
              <p:nvPr/>
            </p:nvCxnSpPr>
            <p:spPr>
              <a:xfrm flipH="1">
                <a:off x="503406" y="332257"/>
                <a:ext cx="76442"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58" name="直接连接符 114">
                <a:extLst>
                  <a:ext uri="{FF2B5EF4-FFF2-40B4-BE49-F238E27FC236}">
                    <a16:creationId xmlns:a16="http://schemas.microsoft.com/office/drawing/2014/main" id="{A8699D86-5DCB-94DF-CA0C-90B61B295077}"/>
                  </a:ext>
                </a:extLst>
              </p:cNvPr>
              <p:cNvCxnSpPr>
                <a:cxnSpLocks/>
              </p:cNvCxnSpPr>
              <p:nvPr/>
            </p:nvCxnSpPr>
            <p:spPr>
              <a:xfrm flipH="1">
                <a:off x="511719" y="429984"/>
                <a:ext cx="76442"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sp>
            <p:nvSpPr>
              <p:cNvPr id="59" name="矩形: 剪去单角 119">
                <a:extLst>
                  <a:ext uri="{FF2B5EF4-FFF2-40B4-BE49-F238E27FC236}">
                    <a16:creationId xmlns:a16="http://schemas.microsoft.com/office/drawing/2014/main" id="{8792710C-8550-3D0A-3417-31F7FB76A10C}"/>
                  </a:ext>
                </a:extLst>
              </p:cNvPr>
              <p:cNvSpPr/>
              <p:nvPr userDrawn="1"/>
            </p:nvSpPr>
            <p:spPr>
              <a:xfrm flipH="1">
                <a:off x="583451" y="82009"/>
                <a:ext cx="1008636" cy="515369"/>
              </a:xfrm>
              <a:prstGeom prst="snip1Rect">
                <a:avLst/>
              </a:prstGeom>
              <a:noFill/>
              <a:ln w="28575" cap="flat">
                <a:solidFill>
                  <a:srgbClr val="9211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308049" rtl="0" fontAlgn="auto" latinLnBrk="0" hangingPunct="0">
                  <a:lnSpc>
                    <a:spcPct val="100000"/>
                  </a:lnSpc>
                  <a:spcBef>
                    <a:spcPts val="0"/>
                  </a:spcBef>
                  <a:spcAft>
                    <a:spcPts val="0"/>
                  </a:spcAft>
                  <a:buClrTx/>
                  <a:buSzTx/>
                  <a:buFontTx/>
                  <a:buNone/>
                  <a:tabLst/>
                </a:pPr>
                <a:endParaRPr kumimoji="0" lang="zh-CN" altLang="en-US" sz="116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60" name="连接符: 肘形 129">
                <a:extLst>
                  <a:ext uri="{FF2B5EF4-FFF2-40B4-BE49-F238E27FC236}">
                    <a16:creationId xmlns:a16="http://schemas.microsoft.com/office/drawing/2014/main" id="{CC6CB4DA-A074-8A99-DA4E-3250926F4C45}"/>
                  </a:ext>
                </a:extLst>
              </p:cNvPr>
              <p:cNvCxnSpPr>
                <a:cxnSpLocks/>
              </p:cNvCxnSpPr>
              <p:nvPr/>
            </p:nvCxnSpPr>
            <p:spPr>
              <a:xfrm flipV="1">
                <a:off x="1592087" y="193021"/>
                <a:ext cx="82480" cy="49533"/>
              </a:xfrm>
              <a:prstGeom prst="bentConnector3">
                <a:avLst/>
              </a:prstGeom>
              <a:noFill/>
              <a:ln w="28575" cap="flat">
                <a:solidFill>
                  <a:srgbClr val="921100"/>
                </a:solidFill>
                <a:prstDash val="solid"/>
                <a:miter lim="400000"/>
                <a:tailEnd type="none"/>
              </a:ln>
              <a:effectLst/>
              <a:sp3d/>
            </p:spPr>
            <p:style>
              <a:lnRef idx="0">
                <a:scrgbClr r="0" g="0" b="0"/>
              </a:lnRef>
              <a:fillRef idx="0">
                <a:scrgbClr r="0" g="0" b="0"/>
              </a:fillRef>
              <a:effectRef idx="0">
                <a:scrgbClr r="0" g="0" b="0"/>
              </a:effectRef>
              <a:fontRef idx="none"/>
            </p:style>
          </p:cxnSp>
          <p:cxnSp>
            <p:nvCxnSpPr>
              <p:cNvPr id="61" name="直接连接符 121">
                <a:extLst>
                  <a:ext uri="{FF2B5EF4-FFF2-40B4-BE49-F238E27FC236}">
                    <a16:creationId xmlns:a16="http://schemas.microsoft.com/office/drawing/2014/main" id="{DE3366C7-DA08-EC98-E554-A02E79F1A237}"/>
                  </a:ext>
                </a:extLst>
              </p:cNvPr>
              <p:cNvCxnSpPr>
                <a:cxnSpLocks/>
              </p:cNvCxnSpPr>
              <p:nvPr userDrawn="1"/>
            </p:nvCxnSpPr>
            <p:spPr>
              <a:xfrm>
                <a:off x="1592087" y="321593"/>
                <a:ext cx="76443"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62" name="直接连接符 123">
                <a:extLst>
                  <a:ext uri="{FF2B5EF4-FFF2-40B4-BE49-F238E27FC236}">
                    <a16:creationId xmlns:a16="http://schemas.microsoft.com/office/drawing/2014/main" id="{90664462-D029-2E03-21A0-48DD8F1CB695}"/>
                  </a:ext>
                </a:extLst>
              </p:cNvPr>
              <p:cNvCxnSpPr>
                <a:cxnSpLocks/>
              </p:cNvCxnSpPr>
              <p:nvPr userDrawn="1"/>
            </p:nvCxnSpPr>
            <p:spPr>
              <a:xfrm>
                <a:off x="1592088" y="423700"/>
                <a:ext cx="76442"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63" name="直接连接符 124">
                <a:extLst>
                  <a:ext uri="{FF2B5EF4-FFF2-40B4-BE49-F238E27FC236}">
                    <a16:creationId xmlns:a16="http://schemas.microsoft.com/office/drawing/2014/main" id="{0A502E06-45FA-66CD-BFAA-5E37B8025617}"/>
                  </a:ext>
                </a:extLst>
              </p:cNvPr>
              <p:cNvCxnSpPr>
                <a:cxnSpLocks/>
              </p:cNvCxnSpPr>
              <p:nvPr userDrawn="1"/>
            </p:nvCxnSpPr>
            <p:spPr>
              <a:xfrm>
                <a:off x="1592088" y="513114"/>
                <a:ext cx="76442" cy="2491"/>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grpSp>
        <p:grpSp>
          <p:nvGrpSpPr>
            <p:cNvPr id="42" name="Group 41">
              <a:extLst>
                <a:ext uri="{FF2B5EF4-FFF2-40B4-BE49-F238E27FC236}">
                  <a16:creationId xmlns:a16="http://schemas.microsoft.com/office/drawing/2014/main" id="{0162D46D-8B97-2508-49D0-C660E5F759EF}"/>
                </a:ext>
              </a:extLst>
            </p:cNvPr>
            <p:cNvGrpSpPr/>
            <p:nvPr userDrawn="1"/>
          </p:nvGrpSpPr>
          <p:grpSpPr>
            <a:xfrm>
              <a:off x="104582" y="82670"/>
              <a:ext cx="2634454" cy="552305"/>
              <a:chOff x="104582" y="82670"/>
              <a:chExt cx="2634454" cy="552305"/>
            </a:xfrm>
          </p:grpSpPr>
          <p:pic>
            <p:nvPicPr>
              <p:cNvPr id="43" name="Picture 42">
                <a:extLst>
                  <a:ext uri="{FF2B5EF4-FFF2-40B4-BE49-F238E27FC236}">
                    <a16:creationId xmlns:a16="http://schemas.microsoft.com/office/drawing/2014/main" id="{DC650C8F-477F-30B7-561E-CB1C8C110BC3}"/>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5224" b="95896" l="5618" r="96442">
                            <a14:foregroundMark x1="37828" y1="10261" x2="83146" y2="20149"/>
                            <a14:foregroundMark x1="83146" y1="20149" x2="88951" y2="66045"/>
                            <a14:foregroundMark x1="88951" y1="66045" x2="53184" y2="95896"/>
                            <a14:foregroundMark x1="53184" y1="95896" x2="17228" y2="63060"/>
                            <a14:foregroundMark x1="17228" y1="63060" x2="34457" y2="15858"/>
                            <a14:foregroundMark x1="30524" y1="89366" x2="5805" y2="47761"/>
                            <a14:foregroundMark x1="5805" y1="47761" x2="32772" y2="9515"/>
                            <a14:foregroundMark x1="32772" y1="9515" x2="57116" y2="5410"/>
                            <a14:foregroundMark x1="5618" y1="67910" x2="5618" y2="34142"/>
                            <a14:foregroundMark x1="84270" y1="69403" x2="96442" y2="49440"/>
                          </a14:backgroundRemoval>
                        </a14:imgEffect>
                      </a14:imgLayer>
                    </a14:imgProps>
                  </a:ext>
                </a:extLst>
              </a:blip>
              <a:stretch>
                <a:fillRect/>
              </a:stretch>
            </p:blipFill>
            <p:spPr>
              <a:xfrm>
                <a:off x="611264" y="82670"/>
                <a:ext cx="527992" cy="529970"/>
              </a:xfrm>
              <a:prstGeom prst="rect">
                <a:avLst/>
              </a:prstGeom>
            </p:spPr>
          </p:pic>
          <p:grpSp>
            <p:nvGrpSpPr>
              <p:cNvPr id="44" name="Group 43">
                <a:extLst>
                  <a:ext uri="{FF2B5EF4-FFF2-40B4-BE49-F238E27FC236}">
                    <a16:creationId xmlns:a16="http://schemas.microsoft.com/office/drawing/2014/main" id="{ED558FDB-2518-F7BE-1992-DA64D7B12D26}"/>
                  </a:ext>
                </a:extLst>
              </p:cNvPr>
              <p:cNvGrpSpPr/>
              <p:nvPr userDrawn="1"/>
            </p:nvGrpSpPr>
            <p:grpSpPr>
              <a:xfrm>
                <a:off x="1589986" y="83122"/>
                <a:ext cx="1149050" cy="438526"/>
                <a:chOff x="685350" y="1612485"/>
                <a:chExt cx="1149050" cy="438526"/>
              </a:xfrm>
            </p:grpSpPr>
            <p:sp>
              <p:nvSpPr>
                <p:cNvPr id="50" name="TextBox 49">
                  <a:extLst>
                    <a:ext uri="{FF2B5EF4-FFF2-40B4-BE49-F238E27FC236}">
                      <a16:creationId xmlns:a16="http://schemas.microsoft.com/office/drawing/2014/main" id="{ECB616FD-6D41-6E6C-D557-56942A6A09BA}"/>
                    </a:ext>
                  </a:extLst>
                </p:cNvPr>
                <p:cNvSpPr txBox="1"/>
                <p:nvPr userDrawn="1"/>
              </p:nvSpPr>
              <p:spPr>
                <a:xfrm>
                  <a:off x="685351" y="1612485"/>
                  <a:ext cx="1149049" cy="200055"/>
                </a:xfrm>
                <a:prstGeom prst="rect">
                  <a:avLst/>
                </a:prstGeom>
                <a:noFill/>
              </p:spPr>
              <p:txBody>
                <a:bodyPr wrap="square" rtlCol="0">
                  <a:spAutoFit/>
                </a:bodyPr>
                <a:lstStyle/>
                <a:p>
                  <a:r>
                    <a:rPr lang="en-US" altLang="zh-CN" sz="700" dirty="0">
                      <a:solidFill>
                        <a:srgbClr val="931000"/>
                      </a:solidFill>
                      <a:latin typeface="Impact" panose="020B0806030902050204" pitchFamily="34" charset="0"/>
                    </a:rPr>
                    <a:t>0100101</a:t>
                  </a:r>
                  <a:endParaRPr lang="en-US" sz="700" dirty="0">
                    <a:solidFill>
                      <a:srgbClr val="931000"/>
                    </a:solidFill>
                    <a:latin typeface="Impact" panose="020B0806030902050204" pitchFamily="34" charset="0"/>
                  </a:endParaRPr>
                </a:p>
              </p:txBody>
            </p:sp>
            <p:sp>
              <p:nvSpPr>
                <p:cNvPr id="51" name="TextBox 50">
                  <a:extLst>
                    <a:ext uri="{FF2B5EF4-FFF2-40B4-BE49-F238E27FC236}">
                      <a16:creationId xmlns:a16="http://schemas.microsoft.com/office/drawing/2014/main" id="{12158FDA-195A-0A7C-E91C-AC56FB52CAC3}"/>
                    </a:ext>
                  </a:extLst>
                </p:cNvPr>
                <p:cNvSpPr txBox="1"/>
                <p:nvPr userDrawn="1"/>
              </p:nvSpPr>
              <p:spPr>
                <a:xfrm>
                  <a:off x="685350" y="1850956"/>
                  <a:ext cx="1149049" cy="200055"/>
                </a:xfrm>
                <a:prstGeom prst="rect">
                  <a:avLst/>
                </a:prstGeom>
                <a:noFill/>
              </p:spPr>
              <p:txBody>
                <a:bodyPr wrap="square" rtlCol="0">
                  <a:spAutoFit/>
                </a:bodyPr>
                <a:lstStyle/>
                <a:p>
                  <a:r>
                    <a:rPr lang="en-US" altLang="zh-CN" sz="700" dirty="0">
                      <a:solidFill>
                        <a:srgbClr val="931000"/>
                      </a:solidFill>
                      <a:latin typeface="Impact" panose="020B0806030902050204" pitchFamily="34" charset="0"/>
                    </a:rPr>
                    <a:t>1101001</a:t>
                  </a:r>
                  <a:endParaRPr lang="en-US" sz="700" dirty="0">
                    <a:solidFill>
                      <a:srgbClr val="931000"/>
                    </a:solidFill>
                    <a:latin typeface="Impact" panose="020B0806030902050204" pitchFamily="34" charset="0"/>
                  </a:endParaRPr>
                </a:p>
              </p:txBody>
            </p:sp>
            <p:sp>
              <p:nvSpPr>
                <p:cNvPr id="52" name="TextBox 51">
                  <a:extLst>
                    <a:ext uri="{FF2B5EF4-FFF2-40B4-BE49-F238E27FC236}">
                      <a16:creationId xmlns:a16="http://schemas.microsoft.com/office/drawing/2014/main" id="{1C670084-EBEC-F6E6-9979-E6D313C8D98B}"/>
                    </a:ext>
                  </a:extLst>
                </p:cNvPr>
                <p:cNvSpPr txBox="1"/>
                <p:nvPr userDrawn="1"/>
              </p:nvSpPr>
              <p:spPr>
                <a:xfrm>
                  <a:off x="685351" y="1736910"/>
                  <a:ext cx="1149049" cy="200055"/>
                </a:xfrm>
                <a:prstGeom prst="rect">
                  <a:avLst/>
                </a:prstGeom>
                <a:noFill/>
              </p:spPr>
              <p:txBody>
                <a:bodyPr wrap="square" rtlCol="0">
                  <a:spAutoFit/>
                </a:bodyPr>
                <a:lstStyle/>
                <a:p>
                  <a:r>
                    <a:rPr lang="en-US" altLang="zh-CN" sz="700" dirty="0">
                      <a:solidFill>
                        <a:srgbClr val="931000"/>
                      </a:solidFill>
                      <a:latin typeface="Impact" panose="020B0806030902050204" pitchFamily="34" charset="0"/>
                    </a:rPr>
                    <a:t>0010110</a:t>
                  </a:r>
                  <a:endParaRPr lang="en-US" sz="700" dirty="0">
                    <a:solidFill>
                      <a:srgbClr val="931000"/>
                    </a:solidFill>
                    <a:latin typeface="Impact" panose="020B0806030902050204" pitchFamily="34" charset="0"/>
                  </a:endParaRPr>
                </a:p>
              </p:txBody>
            </p:sp>
          </p:grpSp>
          <p:sp>
            <p:nvSpPr>
              <p:cNvPr id="45" name="TextBox 44">
                <a:extLst>
                  <a:ext uri="{FF2B5EF4-FFF2-40B4-BE49-F238E27FC236}">
                    <a16:creationId xmlns:a16="http://schemas.microsoft.com/office/drawing/2014/main" id="{C0A879B8-C9EC-1C05-73D3-EBF415453C12}"/>
                  </a:ext>
                </a:extLst>
              </p:cNvPr>
              <p:cNvSpPr txBox="1"/>
              <p:nvPr userDrawn="1"/>
            </p:nvSpPr>
            <p:spPr>
              <a:xfrm>
                <a:off x="1589985" y="431999"/>
                <a:ext cx="1149049" cy="200055"/>
              </a:xfrm>
              <a:prstGeom prst="rect">
                <a:avLst/>
              </a:prstGeom>
              <a:noFill/>
            </p:spPr>
            <p:txBody>
              <a:bodyPr wrap="square" rtlCol="0">
                <a:spAutoFit/>
              </a:bodyPr>
              <a:lstStyle/>
              <a:p>
                <a:r>
                  <a:rPr lang="en-US" altLang="zh-CN" sz="700" dirty="0">
                    <a:solidFill>
                      <a:srgbClr val="931000"/>
                    </a:solidFill>
                    <a:latin typeface="Impact" panose="020B0806030902050204" pitchFamily="34" charset="0"/>
                  </a:rPr>
                  <a:t>0110110</a:t>
                </a:r>
                <a:endParaRPr lang="en-US" sz="700" dirty="0">
                  <a:solidFill>
                    <a:srgbClr val="931000"/>
                  </a:solidFill>
                  <a:latin typeface="Impact" panose="020B0806030902050204" pitchFamily="34" charset="0"/>
                </a:endParaRPr>
              </a:p>
            </p:txBody>
          </p:sp>
          <p:sp>
            <p:nvSpPr>
              <p:cNvPr id="46" name="TextBox 45">
                <a:extLst>
                  <a:ext uri="{FF2B5EF4-FFF2-40B4-BE49-F238E27FC236}">
                    <a16:creationId xmlns:a16="http://schemas.microsoft.com/office/drawing/2014/main" id="{A21CFE51-5AA0-2072-DBDF-A325B411E5CB}"/>
                  </a:ext>
                </a:extLst>
              </p:cNvPr>
              <p:cNvSpPr txBox="1"/>
              <p:nvPr userDrawn="1"/>
            </p:nvSpPr>
            <p:spPr>
              <a:xfrm>
                <a:off x="107467" y="320628"/>
                <a:ext cx="1149049" cy="200055"/>
              </a:xfrm>
              <a:prstGeom prst="rect">
                <a:avLst/>
              </a:prstGeom>
              <a:noFill/>
            </p:spPr>
            <p:txBody>
              <a:bodyPr wrap="square" rtlCol="0">
                <a:spAutoFit/>
              </a:bodyPr>
              <a:lstStyle/>
              <a:p>
                <a:r>
                  <a:rPr lang="en-US" altLang="zh-CN" sz="700" dirty="0">
                    <a:solidFill>
                      <a:srgbClr val="931000"/>
                    </a:solidFill>
                    <a:latin typeface="Impact" panose="020B0806030902050204" pitchFamily="34" charset="0"/>
                  </a:rPr>
                  <a:t>0110011</a:t>
                </a:r>
                <a:endParaRPr lang="en-US" sz="700" dirty="0">
                  <a:solidFill>
                    <a:srgbClr val="931000"/>
                  </a:solidFill>
                  <a:latin typeface="Impact" panose="020B0806030902050204" pitchFamily="34" charset="0"/>
                </a:endParaRPr>
              </a:p>
            </p:txBody>
          </p:sp>
          <p:sp>
            <p:nvSpPr>
              <p:cNvPr id="47" name="TextBox 46">
                <a:extLst>
                  <a:ext uri="{FF2B5EF4-FFF2-40B4-BE49-F238E27FC236}">
                    <a16:creationId xmlns:a16="http://schemas.microsoft.com/office/drawing/2014/main" id="{39AF94FB-FEE7-1536-1DFD-57AB4CE52997}"/>
                  </a:ext>
                </a:extLst>
              </p:cNvPr>
              <p:cNvSpPr txBox="1"/>
              <p:nvPr userDrawn="1"/>
            </p:nvSpPr>
            <p:spPr>
              <a:xfrm>
                <a:off x="107467" y="434920"/>
                <a:ext cx="1149049" cy="200055"/>
              </a:xfrm>
              <a:prstGeom prst="rect">
                <a:avLst/>
              </a:prstGeom>
              <a:noFill/>
            </p:spPr>
            <p:txBody>
              <a:bodyPr wrap="square" rtlCol="0">
                <a:spAutoFit/>
              </a:bodyPr>
              <a:lstStyle/>
              <a:p>
                <a:r>
                  <a:rPr lang="en-US" altLang="zh-CN" sz="700" dirty="0">
                    <a:solidFill>
                      <a:srgbClr val="931000"/>
                    </a:solidFill>
                    <a:latin typeface="Impact" panose="020B0806030902050204" pitchFamily="34" charset="0"/>
                  </a:rPr>
                  <a:t>1010110</a:t>
                </a:r>
                <a:endParaRPr lang="en-US" sz="700" dirty="0">
                  <a:solidFill>
                    <a:srgbClr val="931000"/>
                  </a:solidFill>
                  <a:latin typeface="Impact" panose="020B0806030902050204" pitchFamily="34" charset="0"/>
                </a:endParaRPr>
              </a:p>
            </p:txBody>
          </p:sp>
          <p:sp>
            <p:nvSpPr>
              <p:cNvPr id="48" name="TextBox 47">
                <a:extLst>
                  <a:ext uri="{FF2B5EF4-FFF2-40B4-BE49-F238E27FC236}">
                    <a16:creationId xmlns:a16="http://schemas.microsoft.com/office/drawing/2014/main" id="{797D77A5-7638-57B3-51E5-856CC8AE810D}"/>
                  </a:ext>
                </a:extLst>
              </p:cNvPr>
              <p:cNvSpPr txBox="1"/>
              <p:nvPr userDrawn="1"/>
            </p:nvSpPr>
            <p:spPr>
              <a:xfrm>
                <a:off x="104582" y="109890"/>
                <a:ext cx="1149049" cy="200055"/>
              </a:xfrm>
              <a:prstGeom prst="rect">
                <a:avLst/>
              </a:prstGeom>
              <a:noFill/>
            </p:spPr>
            <p:txBody>
              <a:bodyPr wrap="square" rtlCol="0">
                <a:spAutoFit/>
              </a:bodyPr>
              <a:lstStyle/>
              <a:p>
                <a:r>
                  <a:rPr lang="en-US" altLang="zh-CN" sz="700" dirty="0">
                    <a:solidFill>
                      <a:srgbClr val="931000"/>
                    </a:solidFill>
                    <a:latin typeface="Impact" panose="020B0806030902050204" pitchFamily="34" charset="0"/>
                  </a:rPr>
                  <a:t>1011011</a:t>
                </a:r>
                <a:endParaRPr lang="en-US" sz="700" dirty="0">
                  <a:solidFill>
                    <a:srgbClr val="931000"/>
                  </a:solidFill>
                  <a:latin typeface="Impact" panose="020B0806030902050204" pitchFamily="34" charset="0"/>
                </a:endParaRPr>
              </a:p>
            </p:txBody>
          </p:sp>
          <p:sp>
            <p:nvSpPr>
              <p:cNvPr id="49" name="TextBox 48">
                <a:extLst>
                  <a:ext uri="{FF2B5EF4-FFF2-40B4-BE49-F238E27FC236}">
                    <a16:creationId xmlns:a16="http://schemas.microsoft.com/office/drawing/2014/main" id="{EFD86BC6-2616-42E6-9248-2B075C4CE77C}"/>
                  </a:ext>
                </a:extLst>
              </p:cNvPr>
              <p:cNvSpPr txBox="1"/>
              <p:nvPr userDrawn="1"/>
            </p:nvSpPr>
            <p:spPr>
              <a:xfrm>
                <a:off x="104582" y="219246"/>
                <a:ext cx="1149049" cy="200055"/>
              </a:xfrm>
              <a:prstGeom prst="rect">
                <a:avLst/>
              </a:prstGeom>
              <a:noFill/>
            </p:spPr>
            <p:txBody>
              <a:bodyPr wrap="square" rtlCol="0">
                <a:spAutoFit/>
              </a:bodyPr>
              <a:lstStyle/>
              <a:p>
                <a:r>
                  <a:rPr lang="en-US" altLang="zh-CN" sz="700" dirty="0">
                    <a:solidFill>
                      <a:srgbClr val="931000"/>
                    </a:solidFill>
                    <a:latin typeface="Impact" panose="020B0806030902050204" pitchFamily="34" charset="0"/>
                  </a:rPr>
                  <a:t>1101010</a:t>
                </a:r>
                <a:endParaRPr lang="en-US" sz="700" dirty="0">
                  <a:solidFill>
                    <a:srgbClr val="931000"/>
                  </a:solidFill>
                  <a:latin typeface="Impact" panose="020B0806030902050204" pitchFamily="34" charset="0"/>
                </a:endParaRPr>
              </a:p>
            </p:txBody>
          </p:sp>
        </p:grpSp>
      </p:grpSp>
      <p:sp>
        <p:nvSpPr>
          <p:cNvPr id="64" name="标题 1">
            <a:extLst>
              <a:ext uri="{FF2B5EF4-FFF2-40B4-BE49-F238E27FC236}">
                <a16:creationId xmlns:a16="http://schemas.microsoft.com/office/drawing/2014/main" id="{216F5604-F764-2763-5C10-3E1223CC9D07}"/>
              </a:ext>
            </a:extLst>
          </p:cNvPr>
          <p:cNvSpPr>
            <a:spLocks noGrp="1"/>
          </p:cNvSpPr>
          <p:nvPr>
            <p:ph type="title"/>
          </p:nvPr>
        </p:nvSpPr>
        <p:spPr>
          <a:xfrm>
            <a:off x="1945625" y="119823"/>
            <a:ext cx="6491794" cy="387469"/>
          </a:xfrm>
          <a:prstGeom prst="rect">
            <a:avLst/>
          </a:prstGeom>
        </p:spPr>
        <p:txBody>
          <a:bodyPr>
            <a:noAutofit/>
          </a:bodyPr>
          <a:lstStyle>
            <a:lvl1pPr algn="ctr">
              <a:defRPr sz="2800" b="1">
                <a:solidFill>
                  <a:schemeClr val="bg1"/>
                </a:solidFill>
                <a:latin typeface="STKaiti" panose="02010600040101010101" pitchFamily="2" charset="-122"/>
                <a:ea typeface="STKaiti" panose="02010600040101010101" pitchFamily="2" charset="-122"/>
              </a:defRPr>
            </a:lvl1pPr>
          </a:lstStyle>
          <a:p>
            <a:r>
              <a:rPr lang="zh-CN" altLang="en-US" dirty="0"/>
              <a:t>单击此处编辑母版标题样式</a:t>
            </a:r>
          </a:p>
        </p:txBody>
      </p:sp>
    </p:spTree>
    <p:extLst>
      <p:ext uri="{BB962C8B-B14F-4D97-AF65-F5344CB8AC3E}">
        <p14:creationId xmlns:p14="http://schemas.microsoft.com/office/powerpoint/2010/main" val="486803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157EDC3-59E4-744C-9257-C9733886FA7E}" type="datetimeFigureOut">
              <a:rPr kumimoji="1" lang="zh-CN" altLang="en-US" smtClean="0"/>
              <a:t>2025/5/15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16B119F-7331-1741-8891-8737F2E0118D}" type="slidenum">
              <a:rPr kumimoji="1" lang="zh-CN" altLang="en-US" smtClean="0"/>
              <a:t>‹#›</a:t>
            </a:fld>
            <a:endParaRPr kumimoji="1" lang="zh-CN" altLang="en-US"/>
          </a:p>
        </p:txBody>
      </p:sp>
    </p:spTree>
    <p:extLst>
      <p:ext uri="{BB962C8B-B14F-4D97-AF65-F5344CB8AC3E}">
        <p14:creationId xmlns:p14="http://schemas.microsoft.com/office/powerpoint/2010/main" val="3335012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157EDC3-59E4-744C-9257-C9733886FA7E}" type="datetimeFigureOut">
              <a:rPr kumimoji="1" lang="zh-CN" altLang="en-US" smtClean="0"/>
              <a:t>2025/5/15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16B119F-7331-1741-8891-8737F2E0118D}" type="slidenum">
              <a:rPr kumimoji="1" lang="zh-CN" altLang="en-US" smtClean="0"/>
              <a:t>‹#›</a:t>
            </a:fld>
            <a:endParaRPr kumimoji="1" lang="zh-CN" altLang="en-US"/>
          </a:p>
        </p:txBody>
      </p:sp>
    </p:spTree>
    <p:extLst>
      <p:ext uri="{BB962C8B-B14F-4D97-AF65-F5344CB8AC3E}">
        <p14:creationId xmlns:p14="http://schemas.microsoft.com/office/powerpoint/2010/main" val="3390867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157EDC3-59E4-744C-9257-C9733886FA7E}" type="datetimeFigureOut">
              <a:rPr kumimoji="1" lang="zh-CN" altLang="en-US" smtClean="0"/>
              <a:t>2025/5/15</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616B119F-7331-1741-8891-8737F2E0118D}" type="slidenum">
              <a:rPr kumimoji="1" lang="zh-CN" altLang="en-US" smtClean="0"/>
              <a:t>‹#›</a:t>
            </a:fld>
            <a:endParaRPr kumimoji="1" lang="zh-CN" altLang="en-US"/>
          </a:p>
        </p:txBody>
      </p:sp>
    </p:spTree>
    <p:extLst>
      <p:ext uri="{BB962C8B-B14F-4D97-AF65-F5344CB8AC3E}">
        <p14:creationId xmlns:p14="http://schemas.microsoft.com/office/powerpoint/2010/main" val="4074543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157EDC3-59E4-744C-9257-C9733886FA7E}" type="datetimeFigureOut">
              <a:rPr kumimoji="1" lang="zh-CN" altLang="en-US" smtClean="0"/>
              <a:t>2025/5/15</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616B119F-7331-1741-8891-8737F2E0118D}" type="slidenum">
              <a:rPr kumimoji="1" lang="zh-CN" altLang="en-US" smtClean="0"/>
              <a:t>‹#›</a:t>
            </a:fld>
            <a:endParaRPr kumimoji="1" lang="zh-CN" altLang="en-US"/>
          </a:p>
        </p:txBody>
      </p:sp>
    </p:spTree>
    <p:extLst>
      <p:ext uri="{BB962C8B-B14F-4D97-AF65-F5344CB8AC3E}">
        <p14:creationId xmlns:p14="http://schemas.microsoft.com/office/powerpoint/2010/main" val="869985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57EDC3-59E4-744C-9257-C9733886FA7E}" type="datetimeFigureOut">
              <a:rPr kumimoji="1" lang="zh-CN" altLang="en-US" smtClean="0"/>
              <a:t>2025/5/15</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616B119F-7331-1741-8891-8737F2E0118D}" type="slidenum">
              <a:rPr kumimoji="1" lang="zh-CN" altLang="en-US" smtClean="0"/>
              <a:t>‹#›</a:t>
            </a:fld>
            <a:endParaRPr kumimoji="1" lang="zh-CN" altLang="en-US"/>
          </a:p>
        </p:txBody>
      </p:sp>
    </p:spTree>
    <p:extLst>
      <p:ext uri="{BB962C8B-B14F-4D97-AF65-F5344CB8AC3E}">
        <p14:creationId xmlns:p14="http://schemas.microsoft.com/office/powerpoint/2010/main" val="190916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157EDC3-59E4-744C-9257-C9733886FA7E}" type="datetimeFigureOut">
              <a:rPr kumimoji="1" lang="zh-CN" altLang="en-US" smtClean="0"/>
              <a:t>2025/5/15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16B119F-7331-1741-8891-8737F2E0118D}" type="slidenum">
              <a:rPr kumimoji="1" lang="zh-CN" altLang="en-US" smtClean="0"/>
              <a:t>‹#›</a:t>
            </a:fld>
            <a:endParaRPr kumimoji="1" lang="zh-CN" altLang="en-US"/>
          </a:p>
        </p:txBody>
      </p:sp>
    </p:spTree>
    <p:extLst>
      <p:ext uri="{BB962C8B-B14F-4D97-AF65-F5344CB8AC3E}">
        <p14:creationId xmlns:p14="http://schemas.microsoft.com/office/powerpoint/2010/main" val="4198158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157EDC3-59E4-744C-9257-C9733886FA7E}" type="datetimeFigureOut">
              <a:rPr kumimoji="1" lang="zh-CN" altLang="en-US" smtClean="0"/>
              <a:t>2025/5/15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16B119F-7331-1741-8891-8737F2E0118D}" type="slidenum">
              <a:rPr kumimoji="1" lang="zh-CN" altLang="en-US" smtClean="0"/>
              <a:t>‹#›</a:t>
            </a:fld>
            <a:endParaRPr kumimoji="1" lang="zh-CN" altLang="en-US"/>
          </a:p>
        </p:txBody>
      </p:sp>
    </p:spTree>
    <p:extLst>
      <p:ext uri="{BB962C8B-B14F-4D97-AF65-F5344CB8AC3E}">
        <p14:creationId xmlns:p14="http://schemas.microsoft.com/office/powerpoint/2010/main" val="3738494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157EDC3-59E4-744C-9257-C9733886FA7E}" type="datetimeFigureOut">
              <a:rPr kumimoji="1" lang="zh-CN" altLang="en-US" smtClean="0"/>
              <a:t>2025/5/15</a:t>
            </a:fld>
            <a:endParaRPr kumimoji="1"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16B119F-7331-1741-8891-8737F2E0118D}" type="slidenum">
              <a:rPr kumimoji="1" lang="zh-CN" altLang="en-US" smtClean="0"/>
              <a:t>‹#›</a:t>
            </a:fld>
            <a:endParaRPr kumimoji="1" lang="zh-CN" altLang="en-US"/>
          </a:p>
        </p:txBody>
      </p:sp>
    </p:spTree>
    <p:extLst>
      <p:ext uri="{BB962C8B-B14F-4D97-AF65-F5344CB8AC3E}">
        <p14:creationId xmlns:p14="http://schemas.microsoft.com/office/powerpoint/2010/main" val="4883028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685800" rtl="0" eaLnBrk="1" latinLnBrk="0" hangingPunct="1">
        <a:lnSpc>
          <a:spcPct val="90000"/>
        </a:lnSpc>
        <a:spcBef>
          <a:spcPct val="0"/>
        </a:spcBef>
        <a:buNone/>
        <a:defRPr sz="3300" b="1" kern="1200">
          <a:solidFill>
            <a:schemeClr val="tx1"/>
          </a:solidFill>
          <a:latin typeface="STKaiti" panose="02010600040101010101" pitchFamily="2" charset="-122"/>
          <a:ea typeface="STKaiti" panose="02010600040101010101" pitchFamily="2"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chemeClr val="tx1"/>
          </a:solidFill>
          <a:latin typeface="STKaiti" panose="02010600040101010101" pitchFamily="2" charset="-122"/>
          <a:ea typeface="STKaiti" panose="02010600040101010101" pitchFamily="2"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1" kern="1200">
          <a:solidFill>
            <a:schemeClr val="tx1"/>
          </a:solidFill>
          <a:latin typeface="STKaiti" panose="02010600040101010101" pitchFamily="2" charset="-122"/>
          <a:ea typeface="STKaiti" panose="02010600040101010101" pitchFamily="2"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1" kern="1200">
          <a:solidFill>
            <a:schemeClr val="tx1"/>
          </a:solidFill>
          <a:latin typeface="STKaiti" panose="02010600040101010101" pitchFamily="2" charset="-122"/>
          <a:ea typeface="STKaiti" panose="02010600040101010101" pitchFamily="2"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1" kern="1200">
          <a:solidFill>
            <a:schemeClr val="tx1"/>
          </a:solidFill>
          <a:latin typeface="STKaiti" panose="02010600040101010101" pitchFamily="2" charset="-122"/>
          <a:ea typeface="STKaiti" panose="02010600040101010101" pitchFamily="2"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1" kern="1200">
          <a:solidFill>
            <a:schemeClr val="tx1"/>
          </a:solidFill>
          <a:latin typeface="STKaiti" panose="02010600040101010101" pitchFamily="2" charset="-122"/>
          <a:ea typeface="STKaiti" panose="02010600040101010101" pitchFamily="2"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4.xml"/><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8.xml"/><Relationship Id="rId1" Type="http://schemas.openxmlformats.org/officeDocument/2006/relationships/slideLayout" Target="../slideLayouts/slideLayout13.xml"/><Relationship Id="rId4" Type="http://schemas.openxmlformats.org/officeDocument/2006/relationships/image" Target="../media/image86.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8" Type="http://schemas.openxmlformats.org/officeDocument/2006/relationships/customXml" Target="../ink/ink66.xml"/><Relationship Id="rId3" Type="http://schemas.openxmlformats.org/officeDocument/2006/relationships/image" Target="../media/image78.png"/><Relationship Id="rId7" Type="http://schemas.openxmlformats.org/officeDocument/2006/relationships/image" Target="NULL"/><Relationship Id="rId2" Type="http://schemas.openxmlformats.org/officeDocument/2006/relationships/notesSlide" Target="../notesSlides/notesSlide103.xml"/><Relationship Id="rId1" Type="http://schemas.openxmlformats.org/officeDocument/2006/relationships/slideLayout" Target="../slideLayouts/slideLayout13.xml"/><Relationship Id="rId6" Type="http://schemas.openxmlformats.org/officeDocument/2006/relationships/customXml" Target="../ink/ink65.xml"/><Relationship Id="rId5" Type="http://schemas.openxmlformats.org/officeDocument/2006/relationships/image" Target="NULL"/><Relationship Id="rId4" Type="http://schemas.openxmlformats.org/officeDocument/2006/relationships/customXml" Target="../ink/ink64.xml"/><Relationship Id="rId9" Type="http://schemas.openxmlformats.org/officeDocument/2006/relationships/image" Target="../media/image710.png"/></Relationships>
</file>

<file path=ppt/slides/_rels/slide1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3" Type="http://schemas.openxmlformats.org/officeDocument/2006/relationships/image" Target="../media/image131.png"/><Relationship Id="rId3" Type="http://schemas.openxmlformats.org/officeDocument/2006/relationships/image" Target="../media/image13.png"/><Relationship Id="rId12" Type="http://schemas.openxmlformats.org/officeDocument/2006/relationships/customXml" Target="../ink/ink3.xml"/><Relationship Id="rId2" Type="http://schemas.openxmlformats.org/officeDocument/2006/relationships/notesSlide" Target="../notesSlides/notesSlide9.xml"/><Relationship Id="rId1" Type="http://schemas.openxmlformats.org/officeDocument/2006/relationships/slideLayout" Target="../slideLayouts/slideLayout13.xml"/><Relationship Id="rId11" Type="http://schemas.openxmlformats.org/officeDocument/2006/relationships/image" Target="../media/image120.png"/><Relationship Id="rId15" Type="http://schemas.openxmlformats.org/officeDocument/2006/relationships/image" Target="../media/image14.png"/><Relationship Id="rId10" Type="http://schemas.openxmlformats.org/officeDocument/2006/relationships/customXml" Target="../ink/ink2.xml"/><Relationship Id="rId4" Type="http://schemas.openxmlformats.org/officeDocument/2006/relationships/customXml" Target="../ink/ink1.xml"/><Relationship Id="rId9" Type="http://schemas.openxmlformats.org/officeDocument/2006/relationships/image" Target="../media/image110.png"/><Relationship Id="rId14" Type="http://schemas.openxmlformats.org/officeDocument/2006/relationships/customXml" Target="../ink/ink4.xml"/></Relationships>
</file>

<file path=ppt/slides/_rels/slide1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customXml" Target="../ink/ink9.xml"/><Relationship Id="rId18" Type="http://schemas.openxmlformats.org/officeDocument/2006/relationships/image" Target="../media/image19.png"/><Relationship Id="rId26" Type="http://schemas.openxmlformats.org/officeDocument/2006/relationships/image" Target="../media/image23.png"/><Relationship Id="rId3" Type="http://schemas.openxmlformats.org/officeDocument/2006/relationships/image" Target="../media/image5.png"/><Relationship Id="rId21" Type="http://schemas.openxmlformats.org/officeDocument/2006/relationships/customXml" Target="../ink/ink12.xml"/><Relationship Id="rId7" Type="http://schemas.openxmlformats.org/officeDocument/2006/relationships/customXml" Target="../ink/ink6.xml"/><Relationship Id="rId12" Type="http://schemas.openxmlformats.org/officeDocument/2006/relationships/image" Target="../media/image16.png"/><Relationship Id="rId25" Type="http://schemas.openxmlformats.org/officeDocument/2006/relationships/customXml" Target="../ink/ink14.xml"/><Relationship Id="rId2" Type="http://schemas.openxmlformats.org/officeDocument/2006/relationships/notesSlide" Target="../notesSlides/notesSlide10.xml"/><Relationship Id="rId20"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130.png"/><Relationship Id="rId11" Type="http://schemas.openxmlformats.org/officeDocument/2006/relationships/customXml" Target="../ink/ink8.xml"/><Relationship Id="rId24" Type="http://schemas.openxmlformats.org/officeDocument/2006/relationships/image" Target="../media/image22.png"/><Relationship Id="rId5" Type="http://schemas.openxmlformats.org/officeDocument/2006/relationships/customXml" Target="../ink/ink5.xml"/><Relationship Id="rId15" Type="http://schemas.openxmlformats.org/officeDocument/2006/relationships/customXml" Target="../ink/ink10.xml"/><Relationship Id="rId23" Type="http://schemas.openxmlformats.org/officeDocument/2006/relationships/customXml" Target="../ink/ink13.xml"/><Relationship Id="rId10" Type="http://schemas.openxmlformats.org/officeDocument/2006/relationships/image" Target="../media/image15.png"/><Relationship Id="rId19" Type="http://schemas.openxmlformats.org/officeDocument/2006/relationships/customXml" Target="../ink/ink11.xml"/><Relationship Id="rId4" Type="http://schemas.openxmlformats.org/officeDocument/2006/relationships/image" Target="../media/image13.png"/><Relationship Id="rId9" Type="http://schemas.openxmlformats.org/officeDocument/2006/relationships/customXml" Target="../ink/ink7.xml"/><Relationship Id="rId14" Type="http://schemas.openxmlformats.org/officeDocument/2006/relationships/image" Target="../media/image17.png"/><Relationship Id="rId22"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18.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customXml" Target="../ink/ink16.xml"/><Relationship Id="rId5" Type="http://schemas.openxmlformats.org/officeDocument/2006/relationships/image" Target="../media/image25.png"/><Relationship Id="rId4" Type="http://schemas.openxmlformats.org/officeDocument/2006/relationships/customXml" Target="../ink/ink15.xml"/><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customXml" Target="../ink/ink18.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10.png"/><Relationship Id="rId4" Type="http://schemas.openxmlformats.org/officeDocument/2006/relationships/customXml" Target="../ink/ink19.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NULL"/><Relationship Id="rId4" Type="http://schemas.openxmlformats.org/officeDocument/2006/relationships/customXml" Target="../ink/ink20.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46.png"/><Relationship Id="rId7" Type="http://schemas.openxmlformats.org/officeDocument/2006/relationships/image" Target="../media/image390.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customXml" Target="../ink/ink22.xml"/><Relationship Id="rId5" Type="http://schemas.openxmlformats.org/officeDocument/2006/relationships/image" Target="../media/image380.png"/><Relationship Id="rId4" Type="http://schemas.openxmlformats.org/officeDocument/2006/relationships/customXml" Target="../ink/ink21.xml"/><Relationship Id="rId9" Type="http://schemas.openxmlformats.org/officeDocument/2006/relationships/image" Target="../media/image400.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20.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customXml" Target="../ink/ink25.xml"/><Relationship Id="rId5" Type="http://schemas.openxmlformats.org/officeDocument/2006/relationships/image" Target="../media/image320.png"/><Relationship Id="rId4" Type="http://schemas.openxmlformats.org/officeDocument/2006/relationships/customXml" Target="../ink/ink24.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3" Type="http://schemas.openxmlformats.org/officeDocument/2006/relationships/customXml" Target="../ink/ink31.xml"/><Relationship Id="rId18" Type="http://schemas.openxmlformats.org/officeDocument/2006/relationships/image" Target="../media/image50.png"/><Relationship Id="rId26" Type="http://schemas.openxmlformats.org/officeDocument/2006/relationships/image" Target="../media/image54.png"/><Relationship Id="rId39" Type="http://schemas.openxmlformats.org/officeDocument/2006/relationships/customXml" Target="../ink/ink44.xml"/><Relationship Id="rId21" Type="http://schemas.openxmlformats.org/officeDocument/2006/relationships/customXml" Target="../ink/ink35.xml"/><Relationship Id="rId34" Type="http://schemas.openxmlformats.org/officeDocument/2006/relationships/image" Target="../media/image58.png"/><Relationship Id="rId42" Type="http://schemas.openxmlformats.org/officeDocument/2006/relationships/customXml" Target="../ink/ink46.xml"/><Relationship Id="rId47" Type="http://schemas.openxmlformats.org/officeDocument/2006/relationships/image" Target="../media/image64.png"/><Relationship Id="rId7" Type="http://schemas.openxmlformats.org/officeDocument/2006/relationships/customXml" Target="../ink/ink28.xml"/><Relationship Id="rId2" Type="http://schemas.openxmlformats.org/officeDocument/2006/relationships/notesSlide" Target="../notesSlides/notesSlide28.xml"/><Relationship Id="rId16" Type="http://schemas.openxmlformats.org/officeDocument/2006/relationships/image" Target="../media/image49.png"/><Relationship Id="rId29" Type="http://schemas.openxmlformats.org/officeDocument/2006/relationships/customXml" Target="../ink/ink39.xml"/><Relationship Id="rId1" Type="http://schemas.openxmlformats.org/officeDocument/2006/relationships/slideLayout" Target="../slideLayouts/slideLayout13.xml"/><Relationship Id="rId6" Type="http://schemas.openxmlformats.org/officeDocument/2006/relationships/image" Target="../media/image440.png"/><Relationship Id="rId11" Type="http://schemas.openxmlformats.org/officeDocument/2006/relationships/customXml" Target="../ink/ink30.xml"/><Relationship Id="rId24" Type="http://schemas.openxmlformats.org/officeDocument/2006/relationships/image" Target="../media/image53.png"/><Relationship Id="rId32" Type="http://schemas.openxmlformats.org/officeDocument/2006/relationships/image" Target="../media/image57.png"/><Relationship Id="rId37" Type="http://schemas.openxmlformats.org/officeDocument/2006/relationships/customXml" Target="../ink/ink43.xml"/><Relationship Id="rId40" Type="http://schemas.openxmlformats.org/officeDocument/2006/relationships/customXml" Target="../ink/ink45.xml"/><Relationship Id="rId45" Type="http://schemas.openxmlformats.org/officeDocument/2006/relationships/image" Target="../media/image63.png"/><Relationship Id="rId5" Type="http://schemas.openxmlformats.org/officeDocument/2006/relationships/customXml" Target="../ink/ink27.xml"/><Relationship Id="rId15" Type="http://schemas.openxmlformats.org/officeDocument/2006/relationships/customXml" Target="../ink/ink32.xml"/><Relationship Id="rId23" Type="http://schemas.openxmlformats.org/officeDocument/2006/relationships/customXml" Target="../ink/ink36.xml"/><Relationship Id="rId28" Type="http://schemas.openxmlformats.org/officeDocument/2006/relationships/image" Target="../media/image55.png"/><Relationship Id="rId36" Type="http://schemas.openxmlformats.org/officeDocument/2006/relationships/image" Target="../media/image59.png"/><Relationship Id="rId10" Type="http://schemas.openxmlformats.org/officeDocument/2006/relationships/image" Target="../media/image460.png"/><Relationship Id="rId19" Type="http://schemas.openxmlformats.org/officeDocument/2006/relationships/customXml" Target="../ink/ink34.xml"/><Relationship Id="rId31" Type="http://schemas.openxmlformats.org/officeDocument/2006/relationships/customXml" Target="../ink/ink40.xml"/><Relationship Id="rId44" Type="http://schemas.openxmlformats.org/officeDocument/2006/relationships/customXml" Target="../ink/ink47.xml"/><Relationship Id="rId4" Type="http://schemas.openxmlformats.org/officeDocument/2006/relationships/image" Target="../media/image430.png"/><Relationship Id="rId9" Type="http://schemas.openxmlformats.org/officeDocument/2006/relationships/customXml" Target="../ink/ink29.xml"/><Relationship Id="rId14" Type="http://schemas.openxmlformats.org/officeDocument/2006/relationships/image" Target="../media/image48.png"/><Relationship Id="rId22" Type="http://schemas.openxmlformats.org/officeDocument/2006/relationships/image" Target="../media/image52.png"/><Relationship Id="rId27" Type="http://schemas.openxmlformats.org/officeDocument/2006/relationships/customXml" Target="../ink/ink38.xml"/><Relationship Id="rId30" Type="http://schemas.openxmlformats.org/officeDocument/2006/relationships/image" Target="../media/image56.png"/><Relationship Id="rId35" Type="http://schemas.openxmlformats.org/officeDocument/2006/relationships/customXml" Target="../ink/ink42.xml"/><Relationship Id="rId43" Type="http://schemas.openxmlformats.org/officeDocument/2006/relationships/image" Target="../media/image62.png"/><Relationship Id="rId8" Type="http://schemas.openxmlformats.org/officeDocument/2006/relationships/image" Target="../media/image450.png"/><Relationship Id="rId3" Type="http://schemas.openxmlformats.org/officeDocument/2006/relationships/customXml" Target="../ink/ink26.xml"/><Relationship Id="rId12" Type="http://schemas.openxmlformats.org/officeDocument/2006/relationships/image" Target="../media/image470.png"/><Relationship Id="rId17" Type="http://schemas.openxmlformats.org/officeDocument/2006/relationships/customXml" Target="../ink/ink33.xml"/><Relationship Id="rId25" Type="http://schemas.openxmlformats.org/officeDocument/2006/relationships/customXml" Target="../ink/ink37.xml"/><Relationship Id="rId33" Type="http://schemas.openxmlformats.org/officeDocument/2006/relationships/customXml" Target="../ink/ink41.xml"/><Relationship Id="rId38" Type="http://schemas.openxmlformats.org/officeDocument/2006/relationships/image" Target="../media/image60.png"/><Relationship Id="rId46" Type="http://schemas.openxmlformats.org/officeDocument/2006/relationships/customXml" Target="../ink/ink48.xml"/><Relationship Id="rId20" Type="http://schemas.openxmlformats.org/officeDocument/2006/relationships/image" Target="../media/image51.png"/><Relationship Id="rId41"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54.xml"/><Relationship Id="rId3" Type="http://schemas.openxmlformats.org/officeDocument/2006/relationships/customXml" Target="../ink/ink49.xml"/><Relationship Id="rId7" Type="http://schemas.openxmlformats.org/officeDocument/2006/relationships/customXml" Target="../ink/ink51.xml"/><Relationship Id="rId12" Type="http://schemas.openxmlformats.org/officeDocument/2006/relationships/image" Target="NULL"/><Relationship Id="rId2" Type="http://schemas.openxmlformats.org/officeDocument/2006/relationships/image" Target="../media/image74.png"/><Relationship Id="rId16" Type="http://schemas.openxmlformats.org/officeDocument/2006/relationships/image" Target="NULL"/><Relationship Id="rId1" Type="http://schemas.openxmlformats.org/officeDocument/2006/relationships/slideLayout" Target="../slideLayouts/slideLayout13.xml"/><Relationship Id="rId6" Type="http://schemas.openxmlformats.org/officeDocument/2006/relationships/image" Target="NULL"/><Relationship Id="rId11" Type="http://schemas.openxmlformats.org/officeDocument/2006/relationships/customXml" Target="../ink/ink53.xml"/><Relationship Id="rId5" Type="http://schemas.openxmlformats.org/officeDocument/2006/relationships/customXml" Target="../ink/ink50.xml"/><Relationship Id="rId15" Type="http://schemas.openxmlformats.org/officeDocument/2006/relationships/customXml" Target="../ink/ink55.xm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customXml" Target="../ink/ink52.xml"/><Relationship Id="rId14" Type="http://schemas.openxmlformats.org/officeDocument/2006/relationships/image" Target="NUL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NULL"/><Relationship Id="rId2" Type="http://schemas.openxmlformats.org/officeDocument/2006/relationships/notesSlide" Target="../notesSlides/notesSlide49.xml"/><Relationship Id="rId1" Type="http://schemas.openxmlformats.org/officeDocument/2006/relationships/slideLayout" Target="../slideLayouts/slideLayout13.xml"/><Relationship Id="rId6" Type="http://schemas.openxmlformats.org/officeDocument/2006/relationships/customXml" Target="../ink/ink57.xml"/><Relationship Id="rId5" Type="http://schemas.openxmlformats.org/officeDocument/2006/relationships/image" Target="NULL"/><Relationship Id="rId4" Type="http://schemas.openxmlformats.org/officeDocument/2006/relationships/customXml" Target="../ink/ink5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100.png"/><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8" Type="http://schemas.openxmlformats.org/officeDocument/2006/relationships/customXml" Target="../ink/ink60.xml"/><Relationship Id="rId3" Type="http://schemas.openxmlformats.org/officeDocument/2006/relationships/image" Target="../media/image78.png"/><Relationship Id="rId7" Type="http://schemas.openxmlformats.org/officeDocument/2006/relationships/image" Target="NULL"/><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customXml" Target="../ink/ink59.xml"/><Relationship Id="rId5" Type="http://schemas.openxmlformats.org/officeDocument/2006/relationships/image" Target="NULL"/><Relationship Id="rId4" Type="http://schemas.openxmlformats.org/officeDocument/2006/relationships/customXml" Target="../ink/ink58.xml"/><Relationship Id="rId9" Type="http://schemas.openxmlformats.org/officeDocument/2006/relationships/image" Target="../media/image700.png"/></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image" Target="../media/image132.png"/><Relationship Id="rId4" Type="http://schemas.openxmlformats.org/officeDocument/2006/relationships/customXml" Target="../ink/ink61.xml"/></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13.xml"/><Relationship Id="rId5" Type="http://schemas.openxmlformats.org/officeDocument/2006/relationships/image" Target="../media/image150.png"/><Relationship Id="rId4" Type="http://schemas.openxmlformats.org/officeDocument/2006/relationships/customXml" Target="../ink/ink62.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13.xml"/><Relationship Id="rId5" Type="http://schemas.openxmlformats.org/officeDocument/2006/relationships/image" Target="../media/image150.png"/><Relationship Id="rId4" Type="http://schemas.openxmlformats.org/officeDocument/2006/relationships/customXml" Target="../ink/ink6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17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504C12-72C9-9F4A-BDE7-132570197A7F}"/>
              </a:ext>
            </a:extLst>
          </p:cNvPr>
          <p:cNvSpPr>
            <a:spLocks noGrp="1"/>
          </p:cNvSpPr>
          <p:nvPr>
            <p:ph type="ctrTitle" idx="4294967295"/>
          </p:nvPr>
        </p:nvSpPr>
        <p:spPr>
          <a:xfrm>
            <a:off x="1142999" y="1401511"/>
            <a:ext cx="6858000" cy="1184528"/>
          </a:xfrm>
        </p:spPr>
        <p:txBody>
          <a:bodyPr>
            <a:noAutofit/>
          </a:bodyPr>
          <a:lstStyle/>
          <a:p>
            <a:pPr algn="ctr"/>
            <a:r>
              <a:rPr lang="zh-CN" altLang="en-US" sz="3600" dirty="0">
                <a:solidFill>
                  <a:schemeClr val="bg1"/>
                </a:solidFill>
                <a:latin typeface="KaiTi" panose="02010609060101010101" pitchFamily="49" charset="-122"/>
                <a:ea typeface="KaiTi" panose="02010609060101010101" pitchFamily="49" charset="-122"/>
              </a:rPr>
              <a:t>用搜索解决问题</a:t>
            </a:r>
            <a:br>
              <a:rPr lang="en-US" altLang="zh-CN" sz="2400" dirty="0">
                <a:solidFill>
                  <a:schemeClr val="bg1"/>
                </a:solidFill>
              </a:rPr>
            </a:br>
            <a:r>
              <a:rPr lang="en-US" altLang="zh-CN" sz="2000" dirty="0">
                <a:solidFill>
                  <a:schemeClr val="bg1"/>
                </a:solidFill>
              </a:rPr>
              <a:t>Solving Problems by Searching</a:t>
            </a:r>
            <a:endParaRPr lang="zh-CN" altLang="en-US" sz="3200" dirty="0">
              <a:solidFill>
                <a:schemeClr val="bg1"/>
              </a:solidFill>
              <a:cs typeface="+mn-cs"/>
            </a:endParaRPr>
          </a:p>
        </p:txBody>
      </p:sp>
      <p:sp>
        <p:nvSpPr>
          <p:cNvPr id="3" name="副标题 2">
            <a:extLst>
              <a:ext uri="{FF2B5EF4-FFF2-40B4-BE49-F238E27FC236}">
                <a16:creationId xmlns:a16="http://schemas.microsoft.com/office/drawing/2014/main" id="{52096B2A-ECF4-9645-ACEA-AA2184320473}"/>
              </a:ext>
            </a:extLst>
          </p:cNvPr>
          <p:cNvSpPr>
            <a:spLocks noGrp="1"/>
          </p:cNvSpPr>
          <p:nvPr>
            <p:ph type="subTitle" idx="4294967295"/>
          </p:nvPr>
        </p:nvSpPr>
        <p:spPr>
          <a:xfrm>
            <a:off x="615156" y="3358964"/>
            <a:ext cx="7913687" cy="598488"/>
          </a:xfrm>
        </p:spPr>
        <p:txBody>
          <a:bodyPr>
            <a:normAutofit fontScale="92500" lnSpcReduction="20000"/>
          </a:bodyPr>
          <a:lstStyle/>
          <a:p>
            <a:pPr marL="0" indent="0" algn="ctr">
              <a:buNone/>
            </a:pPr>
            <a:r>
              <a:rPr lang="zh-CN" altLang="en-US" sz="1600" dirty="0">
                <a:solidFill>
                  <a:schemeClr val="bg1"/>
                </a:solidFill>
              </a:rPr>
              <a:t>内容主要来自：</a:t>
            </a:r>
            <a:r>
              <a:rPr lang="en-US" altLang="zh-CN" sz="1600" dirty="0">
                <a:solidFill>
                  <a:schemeClr val="bg1"/>
                </a:solidFill>
              </a:rPr>
              <a:t>Artificial</a:t>
            </a:r>
            <a:r>
              <a:rPr lang="zh-CN" altLang="en-US" sz="1600" dirty="0">
                <a:solidFill>
                  <a:schemeClr val="bg1"/>
                </a:solidFill>
              </a:rPr>
              <a:t> </a:t>
            </a:r>
            <a:r>
              <a:rPr lang="en-US" altLang="zh-CN" sz="1600" dirty="0">
                <a:solidFill>
                  <a:schemeClr val="bg1"/>
                </a:solidFill>
              </a:rPr>
              <a:t>Intelligence</a:t>
            </a:r>
            <a:r>
              <a:rPr lang="zh-CN" altLang="en-US" sz="1600" dirty="0">
                <a:solidFill>
                  <a:schemeClr val="bg1"/>
                </a:solidFill>
              </a:rPr>
              <a:t> </a:t>
            </a:r>
            <a:r>
              <a:rPr lang="en-US" altLang="zh-CN" sz="1600" dirty="0">
                <a:solidFill>
                  <a:schemeClr val="bg1"/>
                </a:solidFill>
              </a:rPr>
              <a:t>A</a:t>
            </a:r>
            <a:r>
              <a:rPr lang="zh-CN" altLang="en-US" sz="1600" dirty="0">
                <a:solidFill>
                  <a:schemeClr val="bg1"/>
                </a:solidFill>
              </a:rPr>
              <a:t> </a:t>
            </a:r>
            <a:r>
              <a:rPr lang="en-US" altLang="zh-CN" sz="1600" dirty="0">
                <a:solidFill>
                  <a:schemeClr val="bg1"/>
                </a:solidFill>
              </a:rPr>
              <a:t>Modern Approach</a:t>
            </a:r>
            <a:r>
              <a:rPr lang="zh-CN" altLang="en-US" sz="1600" dirty="0">
                <a:solidFill>
                  <a:schemeClr val="bg1"/>
                </a:solidFill>
              </a:rPr>
              <a:t>  </a:t>
            </a:r>
            <a:r>
              <a:rPr lang="en-US" altLang="zh-CN" sz="1600" dirty="0">
                <a:solidFill>
                  <a:schemeClr val="bg1"/>
                </a:solidFill>
              </a:rPr>
              <a:t>Stuart Russel  Peter </a:t>
            </a:r>
            <a:r>
              <a:rPr lang="en-US" altLang="zh-CN" sz="1600" dirty="0" err="1">
                <a:solidFill>
                  <a:schemeClr val="bg1"/>
                </a:solidFill>
              </a:rPr>
              <a:t>Norvig</a:t>
            </a:r>
            <a:r>
              <a:rPr lang="en-US" altLang="zh-CN" sz="1600" dirty="0">
                <a:solidFill>
                  <a:schemeClr val="bg1"/>
                </a:solidFill>
              </a:rPr>
              <a:t>   Chapter 3</a:t>
            </a:r>
          </a:p>
          <a:p>
            <a:pPr marL="0" indent="0" algn="ctr">
              <a:buNone/>
            </a:pPr>
            <a:r>
              <a:rPr lang="zh-CN" altLang="en-US" sz="1900" dirty="0">
                <a:solidFill>
                  <a:schemeClr val="bg1"/>
                </a:solidFill>
              </a:rPr>
              <a:t>主讲人：王乐业</a:t>
            </a:r>
          </a:p>
        </p:txBody>
      </p:sp>
      <p:sp>
        <p:nvSpPr>
          <p:cNvPr id="4" name="文本框 3">
            <a:extLst>
              <a:ext uri="{FF2B5EF4-FFF2-40B4-BE49-F238E27FC236}">
                <a16:creationId xmlns:a16="http://schemas.microsoft.com/office/drawing/2014/main" id="{3C56412C-4025-4240-A030-A11703F9B1A6}"/>
              </a:ext>
            </a:extLst>
          </p:cNvPr>
          <p:cNvSpPr txBox="1"/>
          <p:nvPr/>
        </p:nvSpPr>
        <p:spPr>
          <a:xfrm>
            <a:off x="7720771" y="3879904"/>
            <a:ext cx="1323680" cy="238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49" hangingPunct="0"/>
            <a:r>
              <a:rPr lang="zh-CN" altLang="en-US" sz="1200" b="1" dirty="0">
                <a:solidFill>
                  <a:schemeClr val="bg1"/>
                </a:solidFill>
                <a:latin typeface="STKaiti" panose="02010600040101010101" pitchFamily="2" charset="-122"/>
                <a:ea typeface="STKaiti" panose="02010600040101010101" pitchFamily="2" charset="-122"/>
              </a:rPr>
              <a:t>本讲主写人 李文新</a:t>
            </a:r>
            <a:endParaRPr lang="zh-CN" altLang="en-US" sz="1200" b="1" dirty="0">
              <a:solidFill>
                <a:schemeClr val="bg1"/>
              </a:solidFill>
              <a:latin typeface="STKaiti" panose="02010600040101010101" pitchFamily="2" charset="-122"/>
              <a:ea typeface="STKaiti" panose="02010600040101010101" pitchFamily="2" charset="-122"/>
              <a:sym typeface="Helvetica Neue"/>
            </a:endParaRPr>
          </a:p>
        </p:txBody>
      </p:sp>
    </p:spTree>
    <p:extLst>
      <p:ext uri="{BB962C8B-B14F-4D97-AF65-F5344CB8AC3E}">
        <p14:creationId xmlns:p14="http://schemas.microsoft.com/office/powerpoint/2010/main" val="3138073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145F6-1D2A-A545-92D2-2E5EAC02985B}"/>
              </a:ext>
            </a:extLst>
          </p:cNvPr>
          <p:cNvSpPr>
            <a:spLocks noGrp="1"/>
          </p:cNvSpPr>
          <p:nvPr>
            <p:ph type="title"/>
          </p:nvPr>
        </p:nvSpPr>
        <p:spPr/>
        <p:txBody>
          <a:bodyPr/>
          <a:lstStyle/>
          <a:p>
            <a:r>
              <a:rPr kumimoji="1" lang="zh-CN" altLang="en-US" dirty="0"/>
              <a:t>例</a:t>
            </a:r>
            <a:r>
              <a:rPr kumimoji="1" lang="en-US" altLang="zh-CN" dirty="0"/>
              <a:t>3</a:t>
            </a:r>
            <a:r>
              <a:rPr kumimoji="1" lang="zh-CN" altLang="en-US" dirty="0"/>
              <a:t>  八皇后问题     </a:t>
            </a:r>
            <a:r>
              <a:rPr lang="zh-CN" altLang="en-US" dirty="0"/>
              <a:t>模型二</a:t>
            </a:r>
            <a:r>
              <a:rPr kumimoji="1" lang="zh-CN" altLang="en-US" dirty="0"/>
              <a:t>  </a:t>
            </a:r>
          </a:p>
        </p:txBody>
      </p:sp>
      <p:sp>
        <p:nvSpPr>
          <p:cNvPr id="8" name="文本占位符 2">
            <a:extLst>
              <a:ext uri="{FF2B5EF4-FFF2-40B4-BE49-F238E27FC236}">
                <a16:creationId xmlns:a16="http://schemas.microsoft.com/office/drawing/2014/main" id="{883A4D5C-F403-D94A-A6DE-C30B9ABAB2EB}"/>
              </a:ext>
            </a:extLst>
          </p:cNvPr>
          <p:cNvSpPr txBox="1">
            <a:spLocks/>
          </p:cNvSpPr>
          <p:nvPr/>
        </p:nvSpPr>
        <p:spPr>
          <a:xfrm>
            <a:off x="182880" y="655609"/>
            <a:ext cx="8831725" cy="4114799"/>
          </a:xfrm>
          <a:prstGeom prst="rect">
            <a:avLst/>
          </a:prstGeom>
        </p:spPr>
        <p:txBody>
          <a:bodyPr vert="horz" lIns="91440" tIns="45720" rIns="91440" bIns="45720" rtlCol="0" anchor="t">
            <a:normAutofit lnSpcReduction="10000"/>
          </a:bodyPr>
          <a:lstStyle>
            <a:lvl1pPr marL="171450" indent="-171450" algn="l" defTabSz="685800" rtl="0" eaLnBrk="1" latinLnBrk="0" hangingPunct="1">
              <a:lnSpc>
                <a:spcPct val="90000"/>
              </a:lnSpc>
              <a:spcBef>
                <a:spcPts val="750"/>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60000"/>
              </a:lnSpc>
              <a:buFont typeface="+mj-lt"/>
              <a:buAutoNum type="arabicPeriod"/>
            </a:pPr>
            <a:r>
              <a:rPr lang="zh-CN" altLang="en-US" sz="1687" b="1" dirty="0">
                <a:latin typeface="KaiTi" panose="02010609060101010101" pitchFamily="49" charset="-122"/>
                <a:ea typeface="KaiTi" panose="02010609060101010101" pitchFamily="49" charset="-122"/>
              </a:rPr>
              <a:t>初始状态</a:t>
            </a:r>
            <a:r>
              <a:rPr lang="en-US" altLang="zh-CN" sz="1687" b="1" dirty="0">
                <a:latin typeface="KaiTi" panose="02010609060101010101" pitchFamily="49" charset="-122"/>
                <a:ea typeface="KaiTi" panose="02010609060101010101" pitchFamily="49" charset="-122"/>
              </a:rPr>
              <a:t>:</a:t>
            </a:r>
            <a:r>
              <a:rPr lang="zh-CN" altLang="en-US" sz="1687" b="1" dirty="0">
                <a:latin typeface="KaiTi" panose="02010609060101010101" pitchFamily="49" charset="-122"/>
                <a:ea typeface="KaiTi" panose="02010609060101010101" pitchFamily="49" charset="-122"/>
              </a:rPr>
              <a:t>空棋盘。</a:t>
            </a:r>
            <a:endParaRPr lang="en-US" altLang="zh-CN" sz="1687" b="1" dirty="0">
              <a:latin typeface="KaiTi" panose="02010609060101010101" pitchFamily="49" charset="-122"/>
              <a:ea typeface="KaiTi" panose="02010609060101010101" pitchFamily="49" charset="-122"/>
            </a:endParaRPr>
          </a:p>
          <a:p>
            <a:pPr marL="342900" indent="-342900">
              <a:lnSpc>
                <a:spcPct val="160000"/>
              </a:lnSpc>
              <a:buFont typeface="+mj-lt"/>
              <a:buAutoNum type="arabicPeriod"/>
            </a:pPr>
            <a:r>
              <a:rPr lang="zh-CN" altLang="en-US" sz="1687" b="1" dirty="0">
                <a:latin typeface="KaiTi" panose="02010609060101010101" pitchFamily="49" charset="-122"/>
                <a:ea typeface="KaiTi" panose="02010609060101010101" pitchFamily="49" charset="-122"/>
              </a:rPr>
              <a:t>动作：在棋盘的最左一个空列上增加一个皇后，使她不被已有的皇后攻击。</a:t>
            </a:r>
            <a:endParaRPr lang="en-US" altLang="zh-CN" sz="1687" b="1" dirty="0">
              <a:latin typeface="KaiTi" panose="02010609060101010101" pitchFamily="49" charset="-122"/>
              <a:ea typeface="KaiTi" panose="02010609060101010101" pitchFamily="49" charset="-122"/>
            </a:endParaRPr>
          </a:p>
          <a:p>
            <a:pPr marL="342900" indent="-342900">
              <a:lnSpc>
                <a:spcPct val="160000"/>
              </a:lnSpc>
              <a:buFont typeface="+mj-lt"/>
              <a:buAutoNum type="arabicPeriod"/>
            </a:pPr>
            <a:r>
              <a:rPr lang="zh-CN" altLang="en-US" sz="1687" b="1" dirty="0">
                <a:latin typeface="KaiTi" panose="02010609060101010101" pitchFamily="49" charset="-122"/>
                <a:ea typeface="KaiTi" panose="02010609060101010101" pitchFamily="49" charset="-122"/>
              </a:rPr>
              <a:t>状态转移：放完新棋子后的棋盘状态。状态空间包括，棋盘上有</a:t>
            </a:r>
            <a:r>
              <a:rPr lang="en-US" altLang="zh-CN" sz="1687" b="1" dirty="0">
                <a:latin typeface="KaiTi" panose="02010609060101010101" pitchFamily="49" charset="-122"/>
                <a:ea typeface="KaiTi" panose="02010609060101010101" pitchFamily="49" charset="-122"/>
              </a:rPr>
              <a:t> n </a:t>
            </a:r>
            <a:r>
              <a:rPr lang="zh-CN" altLang="en-US" sz="1687" b="1" dirty="0">
                <a:latin typeface="KaiTi" panose="02010609060101010101" pitchFamily="49" charset="-122"/>
                <a:ea typeface="KaiTi" panose="02010609060101010101" pitchFamily="49" charset="-122"/>
              </a:rPr>
              <a:t>个皇后</a:t>
            </a:r>
            <a:r>
              <a:rPr lang="en-US" altLang="zh-CN" sz="1687" b="1" dirty="0">
                <a:latin typeface="KaiTi" panose="02010609060101010101" pitchFamily="49" charset="-122"/>
                <a:ea typeface="KaiTi" panose="02010609060101010101" pitchFamily="49" charset="-122"/>
              </a:rPr>
              <a:t> (0 ≤ n ≤ 8), </a:t>
            </a:r>
            <a:r>
              <a:rPr lang="zh-CN" altLang="en-US" sz="1687" b="1" dirty="0">
                <a:latin typeface="KaiTi" panose="02010609060101010101" pitchFamily="49" charset="-122"/>
                <a:ea typeface="KaiTi" panose="02010609060101010101" pitchFamily="49" charset="-122"/>
              </a:rPr>
              <a:t>排放在棋盘左边 </a:t>
            </a:r>
            <a:r>
              <a:rPr lang="en-US" altLang="zh-CN" sz="1687" b="1" dirty="0">
                <a:latin typeface="KaiTi" panose="02010609060101010101" pitchFamily="49" charset="-122"/>
                <a:ea typeface="KaiTi" panose="02010609060101010101" pitchFamily="49" charset="-122"/>
              </a:rPr>
              <a:t>n </a:t>
            </a:r>
            <a:r>
              <a:rPr lang="zh-CN" altLang="en-US" sz="1687" b="1" dirty="0">
                <a:latin typeface="KaiTi" panose="02010609060101010101" pitchFamily="49" charset="-122"/>
                <a:ea typeface="KaiTi" panose="02010609060101010101" pitchFamily="49" charset="-122"/>
              </a:rPr>
              <a:t>列，没有皇后能够互相攻击。</a:t>
            </a:r>
            <a:endParaRPr lang="en-US" altLang="zh-CN" sz="1687" b="1" dirty="0">
              <a:latin typeface="KaiTi" panose="02010609060101010101" pitchFamily="49" charset="-122"/>
              <a:ea typeface="KaiTi" panose="02010609060101010101" pitchFamily="49" charset="-122"/>
            </a:endParaRPr>
          </a:p>
          <a:p>
            <a:pPr marL="342900" indent="-342900">
              <a:lnSpc>
                <a:spcPct val="160000"/>
              </a:lnSpc>
              <a:buFont typeface="+mj-lt"/>
              <a:buAutoNum type="arabicPeriod"/>
            </a:pPr>
            <a:r>
              <a:rPr lang="zh-CN" altLang="en-US" sz="1687" b="1" dirty="0">
                <a:latin typeface="KaiTi" panose="02010609060101010101" pitchFamily="49" charset="-122"/>
                <a:ea typeface="KaiTi" panose="02010609060101010101" pitchFamily="49" charset="-122"/>
              </a:rPr>
              <a:t>目标状态：</a:t>
            </a:r>
            <a:r>
              <a:rPr lang="en-US" altLang="zh-CN" sz="1687" b="1" dirty="0">
                <a:latin typeface="KaiTi" panose="02010609060101010101" pitchFamily="49" charset="-122"/>
                <a:ea typeface="KaiTi" panose="02010609060101010101" pitchFamily="49" charset="-122"/>
              </a:rPr>
              <a:t>8</a:t>
            </a:r>
            <a:r>
              <a:rPr lang="zh-CN" altLang="en-US" sz="1687" b="1" dirty="0">
                <a:latin typeface="KaiTi" panose="02010609060101010101" pitchFamily="49" charset="-122"/>
                <a:ea typeface="KaiTi" panose="02010609060101010101" pitchFamily="49" charset="-122"/>
              </a:rPr>
              <a:t>个皇后不能互相攻击。</a:t>
            </a:r>
            <a:endParaRPr lang="en-US" altLang="zh-CN" sz="1687" b="1" dirty="0">
              <a:latin typeface="KaiTi" panose="02010609060101010101" pitchFamily="49" charset="-122"/>
              <a:ea typeface="KaiTi" panose="02010609060101010101" pitchFamily="49" charset="-122"/>
            </a:endParaRPr>
          </a:p>
          <a:p>
            <a:pPr marL="342900" indent="-342900">
              <a:lnSpc>
                <a:spcPct val="160000"/>
              </a:lnSpc>
              <a:buFont typeface="+mj-lt"/>
              <a:buAutoNum type="arabicPeriod"/>
            </a:pPr>
            <a:r>
              <a:rPr lang="zh-CN" altLang="en-US" sz="1687" b="1" dirty="0">
                <a:latin typeface="KaiTi" panose="02010609060101010101" pitchFamily="49" charset="-122"/>
                <a:ea typeface="KaiTi" panose="02010609060101010101" pitchFamily="49" charset="-122"/>
              </a:rPr>
              <a:t>花费：每一步比上面的方案多些判断的计算花费。</a:t>
            </a:r>
            <a:endParaRPr lang="en-US" altLang="zh-CN" sz="1687" b="1" dirty="0">
              <a:latin typeface="KaiTi" panose="02010609060101010101" pitchFamily="49" charset="-122"/>
              <a:ea typeface="KaiTi" panose="02010609060101010101" pitchFamily="49" charset="-122"/>
            </a:endParaRPr>
          </a:p>
          <a:p>
            <a:pPr>
              <a:lnSpc>
                <a:spcPct val="160000"/>
              </a:lnSpc>
            </a:pPr>
            <a:r>
              <a:rPr lang="zh-CN" altLang="en-US" sz="1687" b="1" dirty="0">
                <a:latin typeface="KaiTi" panose="02010609060101010101" pitchFamily="49" charset="-122"/>
                <a:ea typeface="KaiTi" panose="02010609060101010101" pitchFamily="49" charset="-122"/>
              </a:rPr>
              <a:t>这种表述把可能的动作序列空间从</a:t>
            </a:r>
            <a:r>
              <a:rPr lang="en-US" altLang="zh-CN" sz="1687" b="1" dirty="0">
                <a:latin typeface="KaiTi" panose="02010609060101010101" pitchFamily="49" charset="-122"/>
                <a:ea typeface="KaiTi" panose="02010609060101010101" pitchFamily="49" charset="-122"/>
              </a:rPr>
              <a:t> 1.8 × 10</a:t>
            </a:r>
            <a:r>
              <a:rPr lang="en-US" altLang="zh-CN" sz="1687" b="1" baseline="30000" dirty="0">
                <a:latin typeface="KaiTi" panose="02010609060101010101" pitchFamily="49" charset="-122"/>
                <a:ea typeface="KaiTi" panose="02010609060101010101" pitchFamily="49" charset="-122"/>
              </a:rPr>
              <a:t>14 </a:t>
            </a:r>
            <a:r>
              <a:rPr lang="zh-CN" altLang="en-US" sz="1687" b="1" dirty="0">
                <a:latin typeface="KaiTi" panose="02010609060101010101" pitchFamily="49" charset="-122"/>
                <a:ea typeface="KaiTi" panose="02010609060101010101" pitchFamily="49" charset="-122"/>
              </a:rPr>
              <a:t>降到</a:t>
            </a:r>
            <a:r>
              <a:rPr lang="en-US" altLang="zh-CN" sz="1687" b="1" dirty="0">
                <a:latin typeface="KaiTi" panose="02010609060101010101" pitchFamily="49" charset="-122"/>
                <a:ea typeface="KaiTi" panose="02010609060101010101" pitchFamily="49" charset="-122"/>
              </a:rPr>
              <a:t> </a:t>
            </a:r>
            <a:r>
              <a:rPr lang="en-US" altLang="zh-CN" sz="1687" b="1" dirty="0">
                <a:solidFill>
                  <a:srgbClr val="FF0000"/>
                </a:solidFill>
                <a:latin typeface="KaiTi" panose="02010609060101010101" pitchFamily="49" charset="-122"/>
                <a:ea typeface="KaiTi" panose="02010609060101010101" pitchFamily="49" charset="-122"/>
              </a:rPr>
              <a:t>2,057</a:t>
            </a:r>
            <a:r>
              <a:rPr lang="en-US" altLang="zh-CN" sz="1687" b="1" dirty="0">
                <a:latin typeface="KaiTi" panose="02010609060101010101" pitchFamily="49" charset="-122"/>
                <a:ea typeface="KaiTi" panose="02010609060101010101" pitchFamily="49" charset="-122"/>
              </a:rPr>
              <a:t>, </a:t>
            </a:r>
            <a:r>
              <a:rPr lang="zh-CN" altLang="en-US" sz="1687" b="1" dirty="0">
                <a:latin typeface="KaiTi" panose="02010609060101010101" pitchFamily="49" charset="-122"/>
                <a:ea typeface="KaiTi" panose="02010609060101010101" pitchFamily="49" charset="-122"/>
              </a:rPr>
              <a:t>因而更容易找到解。另外，对于</a:t>
            </a:r>
            <a:r>
              <a:rPr lang="en-US" altLang="zh-CN" sz="1687" b="1" dirty="0">
                <a:latin typeface="KaiTi" panose="02010609060101010101" pitchFamily="49" charset="-122"/>
                <a:ea typeface="KaiTi" panose="02010609060101010101" pitchFamily="49" charset="-122"/>
              </a:rPr>
              <a:t> 100 </a:t>
            </a:r>
            <a:r>
              <a:rPr lang="zh-CN" altLang="en-US" sz="1687" b="1" dirty="0">
                <a:latin typeface="KaiTi" panose="02010609060101010101" pitchFamily="49" charset="-122"/>
                <a:ea typeface="KaiTi" panose="02010609060101010101" pitchFamily="49" charset="-122"/>
              </a:rPr>
              <a:t>皇后问题，可能动作序列空间从</a:t>
            </a:r>
            <a:r>
              <a:rPr lang="en-US" altLang="zh-CN" sz="1687" b="1" dirty="0">
                <a:latin typeface="KaiTi" panose="02010609060101010101" pitchFamily="49" charset="-122"/>
                <a:ea typeface="KaiTi" panose="02010609060101010101" pitchFamily="49" charset="-122"/>
              </a:rPr>
              <a:t> 10</a:t>
            </a:r>
            <a:r>
              <a:rPr lang="en-US" altLang="zh-CN" sz="1687" b="1" baseline="30000" dirty="0">
                <a:latin typeface="KaiTi" panose="02010609060101010101" pitchFamily="49" charset="-122"/>
                <a:ea typeface="KaiTi" panose="02010609060101010101" pitchFamily="49" charset="-122"/>
              </a:rPr>
              <a:t>400</a:t>
            </a:r>
            <a:r>
              <a:rPr lang="en-US" altLang="zh-CN" sz="1687" b="1" dirty="0">
                <a:latin typeface="KaiTi" panose="02010609060101010101" pitchFamily="49" charset="-122"/>
                <a:ea typeface="KaiTi" panose="02010609060101010101" pitchFamily="49" charset="-122"/>
              </a:rPr>
              <a:t> </a:t>
            </a:r>
            <a:r>
              <a:rPr lang="zh-CN" altLang="en-US" sz="1687" b="1" dirty="0">
                <a:latin typeface="KaiTi" panose="02010609060101010101" pitchFamily="49" charset="-122"/>
                <a:ea typeface="KaiTi" panose="02010609060101010101" pitchFamily="49" charset="-122"/>
              </a:rPr>
              <a:t>个降到大约</a:t>
            </a:r>
            <a:r>
              <a:rPr lang="en-US" altLang="zh-CN" sz="1687" b="1" dirty="0">
                <a:latin typeface="KaiTi" panose="02010609060101010101" pitchFamily="49" charset="-122"/>
                <a:ea typeface="KaiTi" panose="02010609060101010101" pitchFamily="49" charset="-122"/>
              </a:rPr>
              <a:t> 10</a:t>
            </a:r>
            <a:r>
              <a:rPr lang="en-US" altLang="zh-CN" sz="1687" b="1" baseline="30000" dirty="0">
                <a:latin typeface="KaiTi" panose="02010609060101010101" pitchFamily="49" charset="-122"/>
                <a:ea typeface="KaiTi" panose="02010609060101010101" pitchFamily="49" charset="-122"/>
              </a:rPr>
              <a:t>52</a:t>
            </a:r>
            <a:r>
              <a:rPr lang="en-US" altLang="zh-CN" sz="1687" b="1" dirty="0">
                <a:latin typeface="KaiTi" panose="02010609060101010101" pitchFamily="49" charset="-122"/>
                <a:ea typeface="KaiTi" panose="02010609060101010101" pitchFamily="49" charset="-122"/>
              </a:rPr>
              <a:t> </a:t>
            </a:r>
            <a:r>
              <a:rPr lang="zh-CN" altLang="en-US" sz="1687" b="1" dirty="0">
                <a:latin typeface="KaiTi" panose="02010609060101010101" pitchFamily="49" charset="-122"/>
                <a:ea typeface="KaiTi" panose="02010609060101010101" pitchFamily="49" charset="-122"/>
              </a:rPr>
              <a:t>个 </a:t>
            </a:r>
            <a:r>
              <a:rPr lang="en-US" altLang="zh-CN" sz="1687" b="1" dirty="0">
                <a:latin typeface="KaiTi" panose="02010609060101010101" pitchFamily="49" charset="-122"/>
                <a:ea typeface="KaiTi" panose="02010609060101010101" pitchFamily="49" charset="-122"/>
              </a:rPr>
              <a:t>—</a:t>
            </a:r>
            <a:r>
              <a:rPr lang="zh-CN" altLang="en-US" sz="1687" b="1" dirty="0">
                <a:latin typeface="KaiTi" panose="02010609060101010101" pitchFamily="49" charset="-122"/>
                <a:ea typeface="KaiTi" panose="02010609060101010101" pitchFamily="49" charset="-122"/>
              </a:rPr>
              <a:t> </a:t>
            </a:r>
            <a:r>
              <a:rPr lang="zh-CN" altLang="en-US" sz="1687" b="1" dirty="0">
                <a:solidFill>
                  <a:srgbClr val="C00000"/>
                </a:solidFill>
                <a:latin typeface="KaiTi" panose="02010609060101010101" pitchFamily="49" charset="-122"/>
                <a:ea typeface="KaiTi" panose="02010609060101010101" pitchFamily="49" charset="-122"/>
              </a:rPr>
              <a:t>一个很大的改进</a:t>
            </a:r>
            <a:r>
              <a:rPr lang="en-US" altLang="zh-CN" sz="1687" b="1" dirty="0">
                <a:solidFill>
                  <a:srgbClr val="C00000"/>
                </a:solidFill>
                <a:latin typeface="KaiTi" panose="02010609060101010101" pitchFamily="49" charset="-122"/>
                <a:ea typeface="KaiTi" panose="02010609060101010101" pitchFamily="49" charset="-122"/>
              </a:rPr>
              <a:t>, </a:t>
            </a:r>
            <a:r>
              <a:rPr lang="zh-CN" altLang="en-US" sz="1687" b="1" dirty="0">
                <a:solidFill>
                  <a:srgbClr val="C00000"/>
                </a:solidFill>
                <a:latin typeface="KaiTi" panose="02010609060101010101" pitchFamily="49" charset="-122"/>
                <a:ea typeface="KaiTi" panose="02010609060101010101" pitchFamily="49" charset="-122"/>
              </a:rPr>
              <a:t>但是仍然不足以使问题变得可以解决。</a:t>
            </a:r>
            <a:r>
              <a:rPr lang="zh-CN" altLang="en-US" sz="1687" b="1" dirty="0">
                <a:solidFill>
                  <a:srgbClr val="931000"/>
                </a:solidFill>
                <a:latin typeface="KaiTi" panose="02010609060101010101" pitchFamily="49" charset="-122"/>
                <a:ea typeface="KaiTi" panose="02010609060101010101" pitchFamily="49" charset="-122"/>
              </a:rPr>
              <a:t>由此可见：</a:t>
            </a:r>
            <a:r>
              <a:rPr lang="zh-CN" altLang="en-US" sz="1800" b="1" dirty="0">
                <a:solidFill>
                  <a:srgbClr val="931000"/>
                </a:solidFill>
                <a:latin typeface="STKaiti" panose="02010600040101010101" pitchFamily="2" charset="-122"/>
                <a:ea typeface="STKaiti" panose="02010600040101010101" pitchFamily="2" charset="-122"/>
              </a:rPr>
              <a:t>问题建模比如何搜索更重要！</a:t>
            </a:r>
          </a:p>
        </p:txBody>
      </p:sp>
      <p:sp>
        <p:nvSpPr>
          <p:cNvPr id="3" name="文本框 2">
            <a:extLst>
              <a:ext uri="{FF2B5EF4-FFF2-40B4-BE49-F238E27FC236}">
                <a16:creationId xmlns:a16="http://schemas.microsoft.com/office/drawing/2014/main" id="{1D294E78-468C-5354-AE25-8CC4562AF89E}"/>
              </a:ext>
            </a:extLst>
          </p:cNvPr>
          <p:cNvSpPr txBox="1"/>
          <p:nvPr/>
        </p:nvSpPr>
        <p:spPr>
          <a:xfrm>
            <a:off x="5297716" y="701873"/>
            <a:ext cx="3367314" cy="478971"/>
          </a:xfrm>
          <a:prstGeom prst="rect">
            <a:avLst/>
          </a:prstGeom>
          <a:noFill/>
        </p:spPr>
        <p:txBody>
          <a:bodyPr wrap="square" rtlCol="0">
            <a:spAutoFit/>
          </a:bodyPr>
          <a:lstStyle/>
          <a:p>
            <a:r>
              <a:rPr kumimoji="1" lang="zh-CN" altLang="en-US" sz="2400" b="1" dirty="0">
                <a:solidFill>
                  <a:srgbClr val="931000"/>
                </a:solidFill>
                <a:latin typeface="KaiTi" panose="02010609060101010101" pitchFamily="49" charset="-122"/>
                <a:ea typeface="KaiTi" panose="02010609060101010101" pitchFamily="49" charset="-122"/>
              </a:rPr>
              <a:t>关键点二：建模很重要</a:t>
            </a:r>
          </a:p>
        </p:txBody>
      </p:sp>
      <p:sp>
        <p:nvSpPr>
          <p:cNvPr id="5" name="心形 4">
            <a:extLst>
              <a:ext uri="{FF2B5EF4-FFF2-40B4-BE49-F238E27FC236}">
                <a16:creationId xmlns:a16="http://schemas.microsoft.com/office/drawing/2014/main" id="{2D918D6B-E0C2-2663-6E46-90C548180331}"/>
              </a:ext>
            </a:extLst>
          </p:cNvPr>
          <p:cNvSpPr/>
          <p:nvPr/>
        </p:nvSpPr>
        <p:spPr>
          <a:xfrm>
            <a:off x="8316686" y="165240"/>
            <a:ext cx="348344" cy="342052"/>
          </a:xfrm>
          <a:prstGeom prst="hear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82309147"/>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159D8E-29CD-1A46-9CE9-FDD386440D03}"/>
              </a:ext>
            </a:extLst>
          </p:cNvPr>
          <p:cNvSpPr>
            <a:spLocks noGrp="1"/>
          </p:cNvSpPr>
          <p:nvPr>
            <p:ph type="title"/>
          </p:nvPr>
        </p:nvSpPr>
        <p:spPr/>
        <p:txBody>
          <a:bodyPr/>
          <a:lstStyle/>
          <a:p>
            <a:r>
              <a:rPr kumimoji="1" lang="zh-CN" altLang="en-US" dirty="0"/>
              <a:t>用遗传算法解八皇后问题的例子</a:t>
            </a:r>
          </a:p>
        </p:txBody>
      </p:sp>
      <p:sp>
        <p:nvSpPr>
          <p:cNvPr id="3" name="文本占位符 2">
            <a:extLst>
              <a:ext uri="{FF2B5EF4-FFF2-40B4-BE49-F238E27FC236}">
                <a16:creationId xmlns:a16="http://schemas.microsoft.com/office/drawing/2014/main" id="{174AA789-EF33-7441-BAA5-2A49B23A145D}"/>
              </a:ext>
            </a:extLst>
          </p:cNvPr>
          <p:cNvSpPr>
            <a:spLocks noGrp="1"/>
          </p:cNvSpPr>
          <p:nvPr>
            <p:ph type="body" idx="1"/>
          </p:nvPr>
        </p:nvSpPr>
        <p:spPr>
          <a:xfrm>
            <a:off x="741872" y="3076946"/>
            <a:ext cx="6538822" cy="1641756"/>
          </a:xfrm>
        </p:spPr>
        <p:txBody>
          <a:bodyPr>
            <a:normAutofit fontScale="92500"/>
          </a:bodyPr>
          <a:lstStyle/>
          <a:p>
            <a:pPr>
              <a:lnSpc>
                <a:spcPct val="150000"/>
              </a:lnSpc>
            </a:pPr>
            <a:r>
              <a:rPr lang="zh-CN" altLang="en-US" sz="2000" dirty="0"/>
              <a:t>用</a:t>
            </a:r>
            <a:r>
              <a:rPr lang="zh-CN" altLang="en-US" sz="2000" dirty="0">
                <a:solidFill>
                  <a:srgbClr val="C00000"/>
                </a:solidFill>
              </a:rPr>
              <a:t>行号</a:t>
            </a:r>
            <a:r>
              <a:rPr lang="zh-CN" altLang="en-US" sz="2000" dirty="0"/>
              <a:t>表示：  </a:t>
            </a:r>
            <a:r>
              <a:rPr lang="en-US" altLang="zh-CN" sz="2000" dirty="0">
                <a:highlight>
                  <a:srgbClr val="00FFFF"/>
                </a:highlight>
              </a:rPr>
              <a:t>327</a:t>
            </a:r>
            <a:r>
              <a:rPr lang="en-US" altLang="zh-CN" sz="2000" dirty="0">
                <a:highlight>
                  <a:srgbClr val="C0C0C0"/>
                </a:highlight>
              </a:rPr>
              <a:t>52411</a:t>
            </a:r>
            <a:r>
              <a:rPr lang="zh-CN" altLang="en-US" sz="2000" dirty="0"/>
              <a:t> </a:t>
            </a:r>
            <a:r>
              <a:rPr lang="en-US" altLang="zh-CN" sz="2000" dirty="0"/>
              <a:t>+</a:t>
            </a:r>
            <a:r>
              <a:rPr lang="zh-CN" altLang="en-US" sz="2000" dirty="0"/>
              <a:t> </a:t>
            </a:r>
            <a:r>
              <a:rPr lang="en-US" altLang="zh-CN" sz="2000" dirty="0">
                <a:highlight>
                  <a:srgbClr val="C0C0C0"/>
                </a:highlight>
              </a:rPr>
              <a:t>247</a:t>
            </a:r>
            <a:r>
              <a:rPr lang="en-US" altLang="zh-CN" sz="2000" dirty="0">
                <a:highlight>
                  <a:srgbClr val="00FFFF"/>
                </a:highlight>
              </a:rPr>
              <a:t>48552</a:t>
            </a:r>
            <a:r>
              <a:rPr lang="zh-CN" altLang="en-US" sz="2000" dirty="0"/>
              <a:t> </a:t>
            </a:r>
            <a:r>
              <a:rPr lang="en-US" altLang="zh-CN" sz="2000" dirty="0"/>
              <a:t>= </a:t>
            </a:r>
            <a:r>
              <a:rPr lang="en-US" altLang="zh-CN" sz="2000" dirty="0">
                <a:highlight>
                  <a:srgbClr val="00FFFF"/>
                </a:highlight>
              </a:rPr>
              <a:t>32748552</a:t>
            </a:r>
            <a:endParaRPr lang="en-US" altLang="zh-CN" sz="1898" dirty="0">
              <a:highlight>
                <a:srgbClr val="00FFFF"/>
              </a:highlight>
            </a:endParaRPr>
          </a:p>
          <a:p>
            <a:pPr>
              <a:lnSpc>
                <a:spcPct val="150000"/>
              </a:lnSpc>
            </a:pPr>
            <a:r>
              <a:rPr lang="zh-CN" altLang="en-US" sz="1898" dirty="0"/>
              <a:t>图中给出了前两个父代“交配”产生第一个子代的情况。阴影的部分在“交配”中丢失，没有阴影的部分被保留下来。</a:t>
            </a:r>
            <a:endParaRPr lang="en-US" altLang="zh-CN" sz="1898" dirty="0"/>
          </a:p>
          <a:p>
            <a:endParaRPr kumimoji="1" lang="zh-CN" altLang="en-US" dirty="0"/>
          </a:p>
        </p:txBody>
      </p:sp>
      <p:pic>
        <p:nvPicPr>
          <p:cNvPr id="6" name="图片 5">
            <a:extLst>
              <a:ext uri="{FF2B5EF4-FFF2-40B4-BE49-F238E27FC236}">
                <a16:creationId xmlns:a16="http://schemas.microsoft.com/office/drawing/2014/main" id="{0A8435A5-9A6D-2144-A6E2-0F89AF71E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790919"/>
            <a:ext cx="6822660" cy="2002401"/>
          </a:xfrm>
          <a:prstGeom prst="rect">
            <a:avLst/>
          </a:prstGeom>
        </p:spPr>
      </p:pic>
      <p:sp>
        <p:nvSpPr>
          <p:cNvPr id="4" name="Slide Number Placeholder 3">
            <a:extLst>
              <a:ext uri="{FF2B5EF4-FFF2-40B4-BE49-F238E27FC236}">
                <a16:creationId xmlns:a16="http://schemas.microsoft.com/office/drawing/2014/main" id="{9A99162E-B1FB-6724-88D9-34285EF3921D}"/>
              </a:ext>
            </a:extLst>
          </p:cNvPr>
          <p:cNvSpPr>
            <a:spLocks noGrp="1"/>
          </p:cNvSpPr>
          <p:nvPr>
            <p:ph type="sldNum" sz="quarter" idx="2"/>
          </p:nvPr>
        </p:nvSpPr>
        <p:spPr/>
        <p:txBody>
          <a:bodyPr/>
          <a:lstStyle/>
          <a:p>
            <a:fld id="{86CB4B4D-7CA3-9044-876B-883B54F8677D}" type="slidenum">
              <a:rPr lang="en-US" altLang="zh-CN" smtClean="0"/>
              <a:pPr/>
              <a:t>100</a:t>
            </a:fld>
            <a:endParaRPr lang="zh-CN" altLang="en-US" dirty="0"/>
          </a:p>
        </p:txBody>
      </p:sp>
      <p:cxnSp>
        <p:nvCxnSpPr>
          <p:cNvPr id="7" name="Straight Arrow Connector 6">
            <a:extLst>
              <a:ext uri="{FF2B5EF4-FFF2-40B4-BE49-F238E27FC236}">
                <a16:creationId xmlns:a16="http://schemas.microsoft.com/office/drawing/2014/main" id="{A5DB6636-3D34-771D-23AB-66D034DC0AA6}"/>
              </a:ext>
            </a:extLst>
          </p:cNvPr>
          <p:cNvCxnSpPr>
            <a:cxnSpLocks/>
          </p:cNvCxnSpPr>
          <p:nvPr/>
        </p:nvCxnSpPr>
        <p:spPr>
          <a:xfrm flipH="1" flipV="1">
            <a:off x="1549815" y="2793320"/>
            <a:ext cx="1105703" cy="471569"/>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EBB3FAE-A0AA-83C7-4555-83F877A41169}"/>
              </a:ext>
            </a:extLst>
          </p:cNvPr>
          <p:cNvCxnSpPr>
            <a:cxnSpLocks/>
          </p:cNvCxnSpPr>
          <p:nvPr/>
        </p:nvCxnSpPr>
        <p:spPr>
          <a:xfrm flipV="1">
            <a:off x="4572000" y="2793320"/>
            <a:ext cx="112734" cy="448828"/>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FA6F497-6370-6A28-45F6-3B8204E7F7C0}"/>
              </a:ext>
            </a:extLst>
          </p:cNvPr>
          <p:cNvCxnSpPr>
            <a:cxnSpLocks/>
          </p:cNvCxnSpPr>
          <p:nvPr/>
        </p:nvCxnSpPr>
        <p:spPr>
          <a:xfrm flipV="1">
            <a:off x="5824976" y="2793320"/>
            <a:ext cx="804806" cy="448828"/>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9BE91D3-0D24-4179-70BD-6A4F35D373AB}"/>
              </a:ext>
            </a:extLst>
          </p:cNvPr>
          <p:cNvSpPr txBox="1"/>
          <p:nvPr/>
        </p:nvSpPr>
        <p:spPr>
          <a:xfrm>
            <a:off x="889478" y="828497"/>
            <a:ext cx="282450" cy="1938992"/>
          </a:xfrm>
          <a:prstGeom prst="rect">
            <a:avLst/>
          </a:prstGeom>
          <a:noFill/>
        </p:spPr>
        <p:txBody>
          <a:bodyPr wrap="none" rtlCol="0">
            <a:spAutoFit/>
          </a:bodyPr>
          <a:lstStyle/>
          <a:p>
            <a:r>
              <a:rPr lang="en-US" altLang="zh-CN" sz="1500" dirty="0">
                <a:solidFill>
                  <a:srgbClr val="C00000"/>
                </a:solidFill>
              </a:rPr>
              <a:t>8</a:t>
            </a:r>
          </a:p>
          <a:p>
            <a:r>
              <a:rPr lang="en-US" altLang="zh-CN" sz="1500" dirty="0">
                <a:solidFill>
                  <a:srgbClr val="C00000"/>
                </a:solidFill>
              </a:rPr>
              <a:t>7</a:t>
            </a:r>
          </a:p>
          <a:p>
            <a:r>
              <a:rPr lang="en-US" altLang="zh-CN" sz="1500" dirty="0">
                <a:solidFill>
                  <a:srgbClr val="C00000"/>
                </a:solidFill>
              </a:rPr>
              <a:t>6</a:t>
            </a:r>
          </a:p>
          <a:p>
            <a:r>
              <a:rPr lang="en-US" altLang="zh-CN" sz="1500" dirty="0">
                <a:solidFill>
                  <a:srgbClr val="C00000"/>
                </a:solidFill>
              </a:rPr>
              <a:t>5</a:t>
            </a:r>
          </a:p>
          <a:p>
            <a:r>
              <a:rPr lang="en-US" altLang="zh-CN" sz="1500" dirty="0">
                <a:solidFill>
                  <a:srgbClr val="C00000"/>
                </a:solidFill>
              </a:rPr>
              <a:t>4</a:t>
            </a:r>
          </a:p>
          <a:p>
            <a:r>
              <a:rPr lang="en-US" altLang="zh-CN" sz="1500" dirty="0">
                <a:solidFill>
                  <a:srgbClr val="C00000"/>
                </a:solidFill>
              </a:rPr>
              <a:t>3</a:t>
            </a:r>
          </a:p>
          <a:p>
            <a:r>
              <a:rPr lang="en-US" altLang="zh-CN" sz="1500" dirty="0">
                <a:solidFill>
                  <a:srgbClr val="C00000"/>
                </a:solidFill>
              </a:rPr>
              <a:t>2</a:t>
            </a:r>
          </a:p>
          <a:p>
            <a:r>
              <a:rPr lang="en-US" altLang="zh-CN" sz="1500" dirty="0">
                <a:solidFill>
                  <a:srgbClr val="C00000"/>
                </a:solidFill>
              </a:rPr>
              <a:t>1</a:t>
            </a:r>
            <a:endParaRPr lang="en-US" sz="1500" dirty="0">
              <a:solidFill>
                <a:srgbClr val="C00000"/>
              </a:solidFill>
            </a:endParaRPr>
          </a:p>
        </p:txBody>
      </p:sp>
      <p:sp>
        <p:nvSpPr>
          <p:cNvPr id="12" name="Rectangle 11">
            <a:extLst>
              <a:ext uri="{FF2B5EF4-FFF2-40B4-BE49-F238E27FC236}">
                <a16:creationId xmlns:a16="http://schemas.microsoft.com/office/drawing/2014/main" id="{8384A0C4-0CDC-9A56-9627-0B7F6F852186}"/>
              </a:ext>
            </a:extLst>
          </p:cNvPr>
          <p:cNvSpPr/>
          <p:nvPr/>
        </p:nvSpPr>
        <p:spPr>
          <a:xfrm>
            <a:off x="1245804" y="844982"/>
            <a:ext cx="712348" cy="1922507"/>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C512C1-B89C-6A6B-0CEF-A0FA25C8CD6D}"/>
              </a:ext>
            </a:extLst>
          </p:cNvPr>
          <p:cNvSpPr/>
          <p:nvPr/>
        </p:nvSpPr>
        <p:spPr>
          <a:xfrm>
            <a:off x="4323718" y="830865"/>
            <a:ext cx="1175208" cy="1922507"/>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5B05D9F-3A7F-01EA-1C61-EC89E5BEA7A0}"/>
              </a:ext>
            </a:extLst>
          </p:cNvPr>
          <p:cNvSpPr/>
          <p:nvPr/>
        </p:nvSpPr>
        <p:spPr>
          <a:xfrm>
            <a:off x="5932416" y="844982"/>
            <a:ext cx="1932076" cy="1922507"/>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783CEC1-CAD8-79BC-6A2C-093F7F35CF2D}"/>
              </a:ext>
            </a:extLst>
          </p:cNvPr>
          <p:cNvSpPr txBox="1"/>
          <p:nvPr/>
        </p:nvSpPr>
        <p:spPr>
          <a:xfrm>
            <a:off x="2777155" y="3449445"/>
            <a:ext cx="755335" cy="369332"/>
          </a:xfrm>
          <a:prstGeom prst="rect">
            <a:avLst/>
          </a:prstGeom>
          <a:noFill/>
        </p:spPr>
        <p:txBody>
          <a:bodyPr wrap="none" rtlCol="0">
            <a:spAutoFit/>
          </a:bodyPr>
          <a:lstStyle/>
          <a:p>
            <a:r>
              <a:rPr lang="en-US" dirty="0">
                <a:latin typeface="STKaiti" panose="02010600040101010101" pitchFamily="2" charset="-122"/>
                <a:ea typeface="STKaiti" panose="02010600040101010101" pitchFamily="2" charset="-122"/>
              </a:rPr>
              <a:t>父代</a:t>
            </a:r>
            <a:r>
              <a:rPr lang="en-US" altLang="zh-CN" dirty="0">
                <a:latin typeface="STKaiti" panose="02010600040101010101" pitchFamily="2" charset="-122"/>
                <a:ea typeface="STKaiti" panose="02010600040101010101" pitchFamily="2" charset="-122"/>
              </a:rPr>
              <a:t>2</a:t>
            </a:r>
            <a:endParaRPr lang="en-US" dirty="0">
              <a:latin typeface="STKaiti" panose="02010600040101010101" pitchFamily="2" charset="-122"/>
              <a:ea typeface="STKaiti" panose="02010600040101010101" pitchFamily="2" charset="-122"/>
            </a:endParaRPr>
          </a:p>
        </p:txBody>
      </p:sp>
      <p:sp>
        <p:nvSpPr>
          <p:cNvPr id="23" name="TextBox 22">
            <a:extLst>
              <a:ext uri="{FF2B5EF4-FFF2-40B4-BE49-F238E27FC236}">
                <a16:creationId xmlns:a16="http://schemas.microsoft.com/office/drawing/2014/main" id="{8F90B9AC-A022-76CE-55FC-6167D55C56AD}"/>
              </a:ext>
            </a:extLst>
          </p:cNvPr>
          <p:cNvSpPr txBox="1"/>
          <p:nvPr/>
        </p:nvSpPr>
        <p:spPr>
          <a:xfrm>
            <a:off x="4031620" y="3474870"/>
            <a:ext cx="755335" cy="369332"/>
          </a:xfrm>
          <a:prstGeom prst="rect">
            <a:avLst/>
          </a:prstGeom>
          <a:noFill/>
        </p:spPr>
        <p:txBody>
          <a:bodyPr wrap="none" rtlCol="0">
            <a:spAutoFit/>
          </a:bodyPr>
          <a:lstStyle/>
          <a:p>
            <a:r>
              <a:rPr lang="en-US" dirty="0">
                <a:latin typeface="STKaiti" panose="02010600040101010101" pitchFamily="2" charset="-122"/>
                <a:ea typeface="STKaiti" panose="02010600040101010101" pitchFamily="2" charset="-122"/>
              </a:rPr>
              <a:t>父代</a:t>
            </a:r>
            <a:r>
              <a:rPr lang="en-US" altLang="zh-CN" dirty="0">
                <a:latin typeface="STKaiti" panose="02010600040101010101" pitchFamily="2" charset="-122"/>
                <a:ea typeface="STKaiti" panose="02010600040101010101" pitchFamily="2" charset="-122"/>
              </a:rPr>
              <a:t>2</a:t>
            </a:r>
            <a:endParaRPr lang="en-US" dirty="0">
              <a:latin typeface="STKaiti" panose="02010600040101010101" pitchFamily="2" charset="-122"/>
              <a:ea typeface="STKaiti" panose="02010600040101010101" pitchFamily="2" charset="-122"/>
            </a:endParaRPr>
          </a:p>
        </p:txBody>
      </p:sp>
      <p:sp>
        <p:nvSpPr>
          <p:cNvPr id="24" name="TextBox 23">
            <a:extLst>
              <a:ext uri="{FF2B5EF4-FFF2-40B4-BE49-F238E27FC236}">
                <a16:creationId xmlns:a16="http://schemas.microsoft.com/office/drawing/2014/main" id="{DBD0723F-DF36-E0A6-AD1C-812621D4BC9D}"/>
              </a:ext>
            </a:extLst>
          </p:cNvPr>
          <p:cNvSpPr txBox="1"/>
          <p:nvPr/>
        </p:nvSpPr>
        <p:spPr>
          <a:xfrm>
            <a:off x="5286085" y="3449445"/>
            <a:ext cx="646331" cy="369332"/>
          </a:xfrm>
          <a:prstGeom prst="rect">
            <a:avLst/>
          </a:prstGeom>
          <a:noFill/>
        </p:spPr>
        <p:txBody>
          <a:bodyPr wrap="none" rtlCol="0">
            <a:spAutoFit/>
          </a:bodyPr>
          <a:lstStyle/>
          <a:p>
            <a:r>
              <a:rPr lang="en-US" dirty="0" err="1">
                <a:latin typeface="STKaiti" panose="02010600040101010101" pitchFamily="2" charset="-122"/>
                <a:ea typeface="STKaiti" panose="02010600040101010101" pitchFamily="2" charset="-122"/>
              </a:rPr>
              <a:t>子代</a:t>
            </a:r>
            <a:endParaRPr lang="en-US" dirty="0">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755256106"/>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B94EA6-DF8E-8A41-86AD-9DBB9E08055D}"/>
              </a:ext>
            </a:extLst>
          </p:cNvPr>
          <p:cNvSpPr>
            <a:spLocks noGrp="1"/>
          </p:cNvSpPr>
          <p:nvPr>
            <p:ph type="title"/>
          </p:nvPr>
        </p:nvSpPr>
        <p:spPr/>
        <p:txBody>
          <a:bodyPr/>
          <a:lstStyle/>
          <a:p>
            <a:r>
              <a:rPr kumimoji="1" lang="zh-CN" altLang="en-US" dirty="0"/>
              <a:t>用遗传算法解八皇后问题的例子</a:t>
            </a:r>
          </a:p>
        </p:txBody>
      </p:sp>
      <p:sp>
        <p:nvSpPr>
          <p:cNvPr id="3" name="文本占位符 2">
            <a:extLst>
              <a:ext uri="{FF2B5EF4-FFF2-40B4-BE49-F238E27FC236}">
                <a16:creationId xmlns:a16="http://schemas.microsoft.com/office/drawing/2014/main" id="{F24A4A50-56C5-344A-AFC7-ABFB4F816E14}"/>
              </a:ext>
            </a:extLst>
          </p:cNvPr>
          <p:cNvSpPr>
            <a:spLocks noGrp="1"/>
          </p:cNvSpPr>
          <p:nvPr>
            <p:ph type="body" idx="1"/>
          </p:nvPr>
        </p:nvSpPr>
        <p:spPr>
          <a:xfrm>
            <a:off x="422694" y="3240919"/>
            <a:ext cx="8341744" cy="1771983"/>
          </a:xfrm>
        </p:spPr>
        <p:txBody>
          <a:bodyPr>
            <a:normAutofit fontScale="77500" lnSpcReduction="20000"/>
          </a:bodyPr>
          <a:lstStyle/>
          <a:p>
            <a:pPr>
              <a:lnSpc>
                <a:spcPct val="150000"/>
              </a:lnSpc>
            </a:pPr>
            <a:r>
              <a:rPr lang="zh-CN" altLang="en-US" dirty="0"/>
              <a:t>上面每一串数字表示一种</a:t>
            </a:r>
            <a:r>
              <a:rPr lang="en-US" altLang="zh-CN" dirty="0"/>
              <a:t>8</a:t>
            </a:r>
            <a:r>
              <a:rPr lang="zh-CN" altLang="en-US" dirty="0"/>
              <a:t>个皇后的放置位置。数字表示那一列皇后所在的行。一共有</a:t>
            </a:r>
            <a:r>
              <a:rPr lang="en-US" altLang="zh-CN" dirty="0"/>
              <a:t>8</a:t>
            </a:r>
            <a:r>
              <a:rPr lang="zh-CN" altLang="en-US" dirty="0"/>
              <a:t>列，所以是</a:t>
            </a:r>
            <a:r>
              <a:rPr lang="en-US" altLang="zh-CN" dirty="0"/>
              <a:t>8</a:t>
            </a:r>
            <a:r>
              <a:rPr lang="zh-CN" altLang="en-US" dirty="0"/>
              <a:t>个数字组成的字符串。</a:t>
            </a:r>
            <a:r>
              <a:rPr lang="en-US" altLang="zh-CN" dirty="0"/>
              <a:t> (a) </a:t>
            </a:r>
            <a:r>
              <a:rPr lang="zh-CN" altLang="en-US" dirty="0"/>
              <a:t>当前状态，</a:t>
            </a:r>
            <a:r>
              <a:rPr lang="en-US" altLang="zh-CN" dirty="0"/>
              <a:t> (b)</a:t>
            </a:r>
            <a:r>
              <a:rPr lang="zh-CN" altLang="en-US" dirty="0"/>
              <a:t> 对应（</a:t>
            </a:r>
            <a:r>
              <a:rPr lang="en-US" altLang="zh-CN" dirty="0"/>
              <a:t>a</a:t>
            </a:r>
            <a:r>
              <a:rPr lang="zh-CN" altLang="en-US" dirty="0"/>
              <a:t>）中的状态的得分，后被用来作为该状态被选择产生下一代的概率，（</a:t>
            </a:r>
            <a:r>
              <a:rPr lang="en-US" altLang="zh-CN" dirty="0"/>
              <a:t>c)</a:t>
            </a:r>
            <a:r>
              <a:rPr lang="zh-CN" altLang="en-US" dirty="0"/>
              <a:t>按（</a:t>
            </a:r>
            <a:r>
              <a:rPr lang="en-US" altLang="zh-CN" dirty="0"/>
              <a:t>b)</a:t>
            </a:r>
            <a:r>
              <a:rPr lang="zh-CN" altLang="en-US" dirty="0"/>
              <a:t>中概率选出的用于遗传的父一代，（</a:t>
            </a:r>
            <a:r>
              <a:rPr lang="en-US" altLang="zh-CN" dirty="0"/>
              <a:t>d)</a:t>
            </a:r>
            <a:r>
              <a:rPr lang="zh-CN" altLang="en-US" dirty="0"/>
              <a:t>交叉遗传后产生的新一代，（</a:t>
            </a:r>
            <a:r>
              <a:rPr lang="en-US" altLang="zh-CN" dirty="0"/>
              <a:t>e)</a:t>
            </a:r>
            <a:r>
              <a:rPr lang="zh-CN" altLang="en-US" dirty="0"/>
              <a:t>新一代有一位的数字随机变异一下。</a:t>
            </a:r>
            <a:endParaRPr lang="en-US" altLang="zh-CN" dirty="0"/>
          </a:p>
          <a:p>
            <a:endParaRPr kumimoji="1" lang="zh-CN" altLang="en-US" dirty="0"/>
          </a:p>
        </p:txBody>
      </p:sp>
      <p:pic>
        <p:nvPicPr>
          <p:cNvPr id="6" name="图片 5">
            <a:extLst>
              <a:ext uri="{FF2B5EF4-FFF2-40B4-BE49-F238E27FC236}">
                <a16:creationId xmlns:a16="http://schemas.microsoft.com/office/drawing/2014/main" id="{12C27D00-97B8-074B-8DCD-0E83D011F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47" y="834421"/>
            <a:ext cx="7806906" cy="2406498"/>
          </a:xfrm>
          <a:prstGeom prst="rect">
            <a:avLst/>
          </a:prstGeom>
        </p:spPr>
      </p:pic>
      <p:sp>
        <p:nvSpPr>
          <p:cNvPr id="4" name="Slide Number Placeholder 3">
            <a:extLst>
              <a:ext uri="{FF2B5EF4-FFF2-40B4-BE49-F238E27FC236}">
                <a16:creationId xmlns:a16="http://schemas.microsoft.com/office/drawing/2014/main" id="{27BD35F7-2E69-726A-EDC7-89B9109F08CB}"/>
              </a:ext>
            </a:extLst>
          </p:cNvPr>
          <p:cNvSpPr>
            <a:spLocks noGrp="1"/>
          </p:cNvSpPr>
          <p:nvPr>
            <p:ph type="sldNum" sz="quarter" idx="2"/>
          </p:nvPr>
        </p:nvSpPr>
        <p:spPr/>
        <p:txBody>
          <a:bodyPr/>
          <a:lstStyle/>
          <a:p>
            <a:fld id="{86CB4B4D-7CA3-9044-876B-883B54F8677D}" type="slidenum">
              <a:rPr lang="en-US" altLang="zh-CN" smtClean="0"/>
              <a:pPr/>
              <a:t>101</a:t>
            </a:fld>
            <a:endParaRPr lang="zh-CN" altLang="en-US" dirty="0"/>
          </a:p>
        </p:txBody>
      </p:sp>
      <p:sp>
        <p:nvSpPr>
          <p:cNvPr id="5" name="TextBox 4">
            <a:extLst>
              <a:ext uri="{FF2B5EF4-FFF2-40B4-BE49-F238E27FC236}">
                <a16:creationId xmlns:a16="http://schemas.microsoft.com/office/drawing/2014/main" id="{FCDB4DBD-6B23-4121-73D5-F632D887FAD2}"/>
              </a:ext>
            </a:extLst>
          </p:cNvPr>
          <p:cNvSpPr txBox="1"/>
          <p:nvPr/>
        </p:nvSpPr>
        <p:spPr>
          <a:xfrm>
            <a:off x="858895" y="2493942"/>
            <a:ext cx="1005403"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初始种群</a:t>
            </a:r>
            <a:endParaRPr lang="en-US" sz="1600" dirty="0">
              <a:solidFill>
                <a:schemeClr val="accent1"/>
              </a:solidFill>
              <a:latin typeface="STKaiti" panose="02010600040101010101" pitchFamily="2" charset="-122"/>
              <a:ea typeface="STKaiti" panose="02010600040101010101" pitchFamily="2" charset="-122"/>
            </a:endParaRPr>
          </a:p>
        </p:txBody>
      </p:sp>
      <p:sp>
        <p:nvSpPr>
          <p:cNvPr id="7" name="TextBox 6">
            <a:extLst>
              <a:ext uri="{FF2B5EF4-FFF2-40B4-BE49-F238E27FC236}">
                <a16:creationId xmlns:a16="http://schemas.microsoft.com/office/drawing/2014/main" id="{A1952AAD-9394-5550-DEBF-08F963E7FD6E}"/>
              </a:ext>
            </a:extLst>
          </p:cNvPr>
          <p:cNvSpPr txBox="1"/>
          <p:nvPr/>
        </p:nvSpPr>
        <p:spPr>
          <a:xfrm>
            <a:off x="1874820" y="2493942"/>
            <a:ext cx="1552028"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适应</a:t>
            </a:r>
            <a:r>
              <a:rPr lang="en-US" sz="1600" dirty="0">
                <a:solidFill>
                  <a:schemeClr val="accent1"/>
                </a:solidFill>
                <a:latin typeface="STKaiti" panose="02010600040101010101" pitchFamily="2" charset="-122"/>
                <a:ea typeface="STKaiti" panose="02010600040101010101" pitchFamily="2" charset="-122"/>
              </a:rPr>
              <a:t>(</a:t>
            </a:r>
            <a:r>
              <a:rPr lang="en-US" sz="1600" dirty="0" err="1">
                <a:solidFill>
                  <a:schemeClr val="accent1"/>
                </a:solidFill>
                <a:latin typeface="STKaiti" panose="02010600040101010101" pitchFamily="2" charset="-122"/>
                <a:ea typeface="STKaiti" panose="02010600040101010101" pitchFamily="2" charset="-122"/>
              </a:rPr>
              <a:t>估值</a:t>
            </a:r>
            <a:r>
              <a:rPr lang="en-US" sz="1600" dirty="0">
                <a:solidFill>
                  <a:schemeClr val="accent1"/>
                </a:solidFill>
                <a:latin typeface="STKaiti" panose="02010600040101010101" pitchFamily="2" charset="-122"/>
                <a:ea typeface="STKaiti" panose="02010600040101010101" pitchFamily="2" charset="-122"/>
              </a:rPr>
              <a:t>)</a:t>
            </a:r>
            <a:r>
              <a:rPr lang="en-US" sz="1600" dirty="0" err="1">
                <a:solidFill>
                  <a:schemeClr val="accent1"/>
                </a:solidFill>
                <a:latin typeface="STKaiti" panose="02010600040101010101" pitchFamily="2" charset="-122"/>
                <a:ea typeface="STKaiti" panose="02010600040101010101" pitchFamily="2" charset="-122"/>
              </a:rPr>
              <a:t>函数</a:t>
            </a:r>
            <a:endParaRPr lang="en-US" sz="1600" dirty="0">
              <a:solidFill>
                <a:schemeClr val="accent1"/>
              </a:solidFill>
              <a:latin typeface="STKaiti" panose="02010600040101010101" pitchFamily="2" charset="-122"/>
              <a:ea typeface="STKaiti" panose="02010600040101010101" pitchFamily="2" charset="-122"/>
            </a:endParaRPr>
          </a:p>
        </p:txBody>
      </p:sp>
      <p:sp>
        <p:nvSpPr>
          <p:cNvPr id="8" name="TextBox 7">
            <a:extLst>
              <a:ext uri="{FF2B5EF4-FFF2-40B4-BE49-F238E27FC236}">
                <a16:creationId xmlns:a16="http://schemas.microsoft.com/office/drawing/2014/main" id="{ACBFF9F3-B4CE-A23F-151E-6D6F7C96C43D}"/>
              </a:ext>
            </a:extLst>
          </p:cNvPr>
          <p:cNvSpPr txBox="1"/>
          <p:nvPr/>
        </p:nvSpPr>
        <p:spPr>
          <a:xfrm>
            <a:off x="3636348" y="2493942"/>
            <a:ext cx="595035"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选择</a:t>
            </a:r>
            <a:endParaRPr lang="en-US" sz="1600" dirty="0">
              <a:solidFill>
                <a:schemeClr val="accent1"/>
              </a:solidFill>
              <a:latin typeface="STKaiti" panose="02010600040101010101" pitchFamily="2" charset="-122"/>
              <a:ea typeface="STKaiti" panose="02010600040101010101" pitchFamily="2" charset="-122"/>
            </a:endParaRPr>
          </a:p>
        </p:txBody>
      </p:sp>
      <p:sp>
        <p:nvSpPr>
          <p:cNvPr id="9" name="TextBox 8">
            <a:extLst>
              <a:ext uri="{FF2B5EF4-FFF2-40B4-BE49-F238E27FC236}">
                <a16:creationId xmlns:a16="http://schemas.microsoft.com/office/drawing/2014/main" id="{94CDCDA9-2B8E-8796-8AFD-718A69276104}"/>
              </a:ext>
            </a:extLst>
          </p:cNvPr>
          <p:cNvSpPr txBox="1"/>
          <p:nvPr/>
        </p:nvSpPr>
        <p:spPr>
          <a:xfrm>
            <a:off x="5388213" y="2493942"/>
            <a:ext cx="1005403"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交叉配对</a:t>
            </a:r>
            <a:endParaRPr lang="en-US" sz="1600" dirty="0">
              <a:solidFill>
                <a:schemeClr val="accent1"/>
              </a:solidFill>
              <a:latin typeface="STKaiti" panose="02010600040101010101" pitchFamily="2" charset="-122"/>
              <a:ea typeface="STKaiti" panose="02010600040101010101" pitchFamily="2" charset="-122"/>
            </a:endParaRPr>
          </a:p>
        </p:txBody>
      </p:sp>
      <p:sp>
        <p:nvSpPr>
          <p:cNvPr id="10" name="TextBox 9">
            <a:extLst>
              <a:ext uri="{FF2B5EF4-FFF2-40B4-BE49-F238E27FC236}">
                <a16:creationId xmlns:a16="http://schemas.microsoft.com/office/drawing/2014/main" id="{B2D27059-4A60-67D8-BD75-FC7EA1800F50}"/>
              </a:ext>
            </a:extLst>
          </p:cNvPr>
          <p:cNvSpPr txBox="1"/>
          <p:nvPr/>
        </p:nvSpPr>
        <p:spPr>
          <a:xfrm>
            <a:off x="7450195" y="2493942"/>
            <a:ext cx="595035"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变异</a:t>
            </a:r>
            <a:endParaRPr lang="en-US" sz="1600" dirty="0">
              <a:solidFill>
                <a:schemeClr val="accent1"/>
              </a:solidFill>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4009683417"/>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B94EA6-DF8E-8A41-86AD-9DBB9E08055D}"/>
              </a:ext>
            </a:extLst>
          </p:cNvPr>
          <p:cNvSpPr>
            <a:spLocks noGrp="1"/>
          </p:cNvSpPr>
          <p:nvPr>
            <p:ph type="title"/>
          </p:nvPr>
        </p:nvSpPr>
        <p:spPr/>
        <p:txBody>
          <a:bodyPr/>
          <a:lstStyle/>
          <a:p>
            <a:r>
              <a:rPr kumimoji="1" lang="zh-CN" altLang="en-US" dirty="0"/>
              <a:t>用遗传算法解八皇后问题的例子</a:t>
            </a:r>
          </a:p>
        </p:txBody>
      </p:sp>
      <p:sp>
        <p:nvSpPr>
          <p:cNvPr id="3" name="文本占位符 2">
            <a:extLst>
              <a:ext uri="{FF2B5EF4-FFF2-40B4-BE49-F238E27FC236}">
                <a16:creationId xmlns:a16="http://schemas.microsoft.com/office/drawing/2014/main" id="{F24A4A50-56C5-344A-AFC7-ABFB4F816E14}"/>
              </a:ext>
            </a:extLst>
          </p:cNvPr>
          <p:cNvSpPr>
            <a:spLocks noGrp="1"/>
          </p:cNvSpPr>
          <p:nvPr>
            <p:ph type="body" idx="1"/>
          </p:nvPr>
        </p:nvSpPr>
        <p:spPr>
          <a:xfrm>
            <a:off x="422694" y="3240919"/>
            <a:ext cx="8341744" cy="1771983"/>
          </a:xfrm>
        </p:spPr>
        <p:txBody>
          <a:bodyPr>
            <a:normAutofit fontScale="77500" lnSpcReduction="20000"/>
          </a:bodyPr>
          <a:lstStyle/>
          <a:p>
            <a:pPr>
              <a:lnSpc>
                <a:spcPct val="150000"/>
              </a:lnSpc>
            </a:pPr>
            <a:r>
              <a:rPr lang="zh-CN" altLang="en-US" dirty="0"/>
              <a:t>上面每一串数字表示一种</a:t>
            </a:r>
            <a:r>
              <a:rPr lang="en-US" altLang="zh-CN" dirty="0"/>
              <a:t>8</a:t>
            </a:r>
            <a:r>
              <a:rPr lang="zh-CN" altLang="en-US" dirty="0"/>
              <a:t>个皇后的放置位置。数字表示那一列皇后所在的行。一共有</a:t>
            </a:r>
            <a:r>
              <a:rPr lang="en-US" altLang="zh-CN" dirty="0"/>
              <a:t>8</a:t>
            </a:r>
            <a:r>
              <a:rPr lang="zh-CN" altLang="en-US" dirty="0"/>
              <a:t>列，所以是</a:t>
            </a:r>
            <a:r>
              <a:rPr lang="en-US" altLang="zh-CN" dirty="0"/>
              <a:t>8</a:t>
            </a:r>
            <a:r>
              <a:rPr lang="zh-CN" altLang="en-US" dirty="0"/>
              <a:t>个数字组成的字符串。</a:t>
            </a:r>
            <a:r>
              <a:rPr lang="en-US" altLang="zh-CN" dirty="0"/>
              <a:t> </a:t>
            </a:r>
            <a:r>
              <a:rPr lang="en-US" altLang="zh-CN" dirty="0">
                <a:highlight>
                  <a:srgbClr val="FFFF00"/>
                </a:highlight>
              </a:rPr>
              <a:t>(a) </a:t>
            </a:r>
            <a:r>
              <a:rPr lang="zh-CN" altLang="en-US" dirty="0">
                <a:highlight>
                  <a:srgbClr val="FFFF00"/>
                </a:highlight>
              </a:rPr>
              <a:t>当前状态</a:t>
            </a:r>
            <a:r>
              <a:rPr lang="zh-CN" altLang="en-US" dirty="0"/>
              <a:t>，</a:t>
            </a:r>
            <a:r>
              <a:rPr lang="en-US" altLang="zh-CN" dirty="0"/>
              <a:t> (b)</a:t>
            </a:r>
            <a:r>
              <a:rPr lang="zh-CN" altLang="en-US" dirty="0"/>
              <a:t> 对应（</a:t>
            </a:r>
            <a:r>
              <a:rPr lang="en-US" altLang="zh-CN" dirty="0"/>
              <a:t>a</a:t>
            </a:r>
            <a:r>
              <a:rPr lang="zh-CN" altLang="en-US" dirty="0"/>
              <a:t>）中的状态的得分，后被用来作为该状态被选择产生下一代的概率，（</a:t>
            </a:r>
            <a:r>
              <a:rPr lang="en-US" altLang="zh-CN" dirty="0"/>
              <a:t>c)</a:t>
            </a:r>
            <a:r>
              <a:rPr lang="zh-CN" altLang="en-US" dirty="0"/>
              <a:t>按（</a:t>
            </a:r>
            <a:r>
              <a:rPr lang="en-US" altLang="zh-CN" dirty="0"/>
              <a:t>b)</a:t>
            </a:r>
            <a:r>
              <a:rPr lang="zh-CN" altLang="en-US" dirty="0"/>
              <a:t>中概率选出的用于遗传的父一代，（</a:t>
            </a:r>
            <a:r>
              <a:rPr lang="en-US" altLang="zh-CN" dirty="0"/>
              <a:t>d)</a:t>
            </a:r>
            <a:r>
              <a:rPr lang="zh-CN" altLang="en-US" dirty="0"/>
              <a:t>交叉遗传后产生的新一代，（</a:t>
            </a:r>
            <a:r>
              <a:rPr lang="en-US" altLang="zh-CN" dirty="0"/>
              <a:t>e)</a:t>
            </a:r>
            <a:r>
              <a:rPr lang="zh-CN" altLang="en-US" dirty="0"/>
              <a:t>新一代有一位的数字随机变异一下。</a:t>
            </a:r>
            <a:endParaRPr lang="en-US" altLang="zh-CN" dirty="0"/>
          </a:p>
          <a:p>
            <a:endParaRPr kumimoji="1" lang="zh-CN" altLang="en-US" dirty="0"/>
          </a:p>
        </p:txBody>
      </p:sp>
      <p:pic>
        <p:nvPicPr>
          <p:cNvPr id="6" name="图片 5">
            <a:extLst>
              <a:ext uri="{FF2B5EF4-FFF2-40B4-BE49-F238E27FC236}">
                <a16:creationId xmlns:a16="http://schemas.microsoft.com/office/drawing/2014/main" id="{12C27D00-97B8-074B-8DCD-0E83D011F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47" y="834421"/>
            <a:ext cx="7806906" cy="2406498"/>
          </a:xfrm>
          <a:prstGeom prst="rect">
            <a:avLst/>
          </a:prstGeom>
        </p:spPr>
      </p:pic>
      <p:sp>
        <p:nvSpPr>
          <p:cNvPr id="4" name="Slide Number Placeholder 3">
            <a:extLst>
              <a:ext uri="{FF2B5EF4-FFF2-40B4-BE49-F238E27FC236}">
                <a16:creationId xmlns:a16="http://schemas.microsoft.com/office/drawing/2014/main" id="{27BD35F7-2E69-726A-EDC7-89B9109F08CB}"/>
              </a:ext>
            </a:extLst>
          </p:cNvPr>
          <p:cNvSpPr>
            <a:spLocks noGrp="1"/>
          </p:cNvSpPr>
          <p:nvPr>
            <p:ph type="sldNum" sz="quarter" idx="2"/>
          </p:nvPr>
        </p:nvSpPr>
        <p:spPr/>
        <p:txBody>
          <a:bodyPr/>
          <a:lstStyle/>
          <a:p>
            <a:fld id="{86CB4B4D-7CA3-9044-876B-883B54F8677D}" type="slidenum">
              <a:rPr lang="en-US" altLang="zh-CN" smtClean="0"/>
              <a:pPr/>
              <a:t>102</a:t>
            </a:fld>
            <a:endParaRPr lang="zh-CN" altLang="en-US" dirty="0"/>
          </a:p>
        </p:txBody>
      </p:sp>
      <p:sp>
        <p:nvSpPr>
          <p:cNvPr id="7" name="Rectangle 6">
            <a:extLst>
              <a:ext uri="{FF2B5EF4-FFF2-40B4-BE49-F238E27FC236}">
                <a16:creationId xmlns:a16="http://schemas.microsoft.com/office/drawing/2014/main" id="{5B30EC2D-0FBE-19DC-9841-B5F28E328D55}"/>
              </a:ext>
            </a:extLst>
          </p:cNvPr>
          <p:cNvSpPr/>
          <p:nvPr/>
        </p:nvSpPr>
        <p:spPr>
          <a:xfrm>
            <a:off x="668546" y="834421"/>
            <a:ext cx="1460021" cy="2406498"/>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56DF163-A3F8-F485-C372-191F38EEB8D3}"/>
              </a:ext>
            </a:extLst>
          </p:cNvPr>
          <p:cNvSpPr txBox="1"/>
          <p:nvPr/>
        </p:nvSpPr>
        <p:spPr>
          <a:xfrm>
            <a:off x="129184" y="1902581"/>
            <a:ext cx="535724" cy="369332"/>
          </a:xfrm>
          <a:prstGeom prst="rect">
            <a:avLst/>
          </a:prstGeom>
          <a:noFill/>
        </p:spPr>
        <p:txBody>
          <a:bodyPr wrap="none" rtlCol="0">
            <a:spAutoFit/>
          </a:bodyPr>
          <a:lstStyle/>
          <a:p>
            <a:r>
              <a:rPr lang="en-US" dirty="0" err="1">
                <a:solidFill>
                  <a:schemeClr val="accent4">
                    <a:lumMod val="75000"/>
                  </a:schemeClr>
                </a:solidFill>
                <a:latin typeface="STKaiti" panose="02010600040101010101" pitchFamily="2" charset="-122"/>
                <a:ea typeface="STKaiti" panose="02010600040101010101" pitchFamily="2" charset="-122"/>
              </a:rPr>
              <a:t>k个</a:t>
            </a:r>
            <a:endParaRPr lang="en-US" dirty="0">
              <a:solidFill>
                <a:schemeClr val="accent4">
                  <a:lumMod val="75000"/>
                </a:schemeClr>
              </a:solidFill>
              <a:latin typeface="STKaiti" panose="02010600040101010101" pitchFamily="2" charset="-122"/>
              <a:ea typeface="STKaiti" panose="02010600040101010101" pitchFamily="2" charset="-122"/>
            </a:endParaRPr>
          </a:p>
        </p:txBody>
      </p:sp>
      <p:sp>
        <p:nvSpPr>
          <p:cNvPr id="14" name="TextBox 13">
            <a:extLst>
              <a:ext uri="{FF2B5EF4-FFF2-40B4-BE49-F238E27FC236}">
                <a16:creationId xmlns:a16="http://schemas.microsoft.com/office/drawing/2014/main" id="{5D83CBAA-FB11-FFE5-764E-93A08443BE4A}"/>
              </a:ext>
            </a:extLst>
          </p:cNvPr>
          <p:cNvSpPr txBox="1"/>
          <p:nvPr/>
        </p:nvSpPr>
        <p:spPr>
          <a:xfrm>
            <a:off x="858895" y="2493942"/>
            <a:ext cx="1005403"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初始种群</a:t>
            </a:r>
            <a:endParaRPr lang="en-US" sz="1600" dirty="0">
              <a:solidFill>
                <a:schemeClr val="accent1"/>
              </a:solidFill>
              <a:latin typeface="STKaiti" panose="02010600040101010101" pitchFamily="2" charset="-122"/>
              <a:ea typeface="STKaiti" panose="02010600040101010101" pitchFamily="2" charset="-122"/>
            </a:endParaRPr>
          </a:p>
        </p:txBody>
      </p:sp>
      <p:sp>
        <p:nvSpPr>
          <p:cNvPr id="15" name="TextBox 14">
            <a:extLst>
              <a:ext uri="{FF2B5EF4-FFF2-40B4-BE49-F238E27FC236}">
                <a16:creationId xmlns:a16="http://schemas.microsoft.com/office/drawing/2014/main" id="{E6E9F5CD-A2BC-9918-C13A-35500A9144F8}"/>
              </a:ext>
            </a:extLst>
          </p:cNvPr>
          <p:cNvSpPr txBox="1"/>
          <p:nvPr/>
        </p:nvSpPr>
        <p:spPr>
          <a:xfrm>
            <a:off x="1874820" y="2493942"/>
            <a:ext cx="1552028"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适应</a:t>
            </a:r>
            <a:r>
              <a:rPr lang="en-US" sz="1600" dirty="0">
                <a:solidFill>
                  <a:schemeClr val="accent1"/>
                </a:solidFill>
                <a:latin typeface="STKaiti" panose="02010600040101010101" pitchFamily="2" charset="-122"/>
                <a:ea typeface="STKaiti" panose="02010600040101010101" pitchFamily="2" charset="-122"/>
              </a:rPr>
              <a:t>(</a:t>
            </a:r>
            <a:r>
              <a:rPr lang="en-US" sz="1600" dirty="0" err="1">
                <a:solidFill>
                  <a:schemeClr val="accent1"/>
                </a:solidFill>
                <a:latin typeface="STKaiti" panose="02010600040101010101" pitchFamily="2" charset="-122"/>
                <a:ea typeface="STKaiti" panose="02010600040101010101" pitchFamily="2" charset="-122"/>
              </a:rPr>
              <a:t>估值</a:t>
            </a:r>
            <a:r>
              <a:rPr lang="en-US" sz="1600" dirty="0">
                <a:solidFill>
                  <a:schemeClr val="accent1"/>
                </a:solidFill>
                <a:latin typeface="STKaiti" panose="02010600040101010101" pitchFamily="2" charset="-122"/>
                <a:ea typeface="STKaiti" panose="02010600040101010101" pitchFamily="2" charset="-122"/>
              </a:rPr>
              <a:t>)</a:t>
            </a:r>
            <a:r>
              <a:rPr lang="en-US" sz="1600" dirty="0" err="1">
                <a:solidFill>
                  <a:schemeClr val="accent1"/>
                </a:solidFill>
                <a:latin typeface="STKaiti" panose="02010600040101010101" pitchFamily="2" charset="-122"/>
                <a:ea typeface="STKaiti" panose="02010600040101010101" pitchFamily="2" charset="-122"/>
              </a:rPr>
              <a:t>函数</a:t>
            </a:r>
            <a:endParaRPr lang="en-US" sz="1600" dirty="0">
              <a:solidFill>
                <a:schemeClr val="accent1"/>
              </a:solidFill>
              <a:latin typeface="STKaiti" panose="02010600040101010101" pitchFamily="2" charset="-122"/>
              <a:ea typeface="STKaiti" panose="02010600040101010101" pitchFamily="2" charset="-122"/>
            </a:endParaRPr>
          </a:p>
        </p:txBody>
      </p:sp>
      <p:sp>
        <p:nvSpPr>
          <p:cNvPr id="16" name="TextBox 15">
            <a:extLst>
              <a:ext uri="{FF2B5EF4-FFF2-40B4-BE49-F238E27FC236}">
                <a16:creationId xmlns:a16="http://schemas.microsoft.com/office/drawing/2014/main" id="{BCA9BAD5-64E3-7B5D-80F9-DE6B94F1E96F}"/>
              </a:ext>
            </a:extLst>
          </p:cNvPr>
          <p:cNvSpPr txBox="1"/>
          <p:nvPr/>
        </p:nvSpPr>
        <p:spPr>
          <a:xfrm>
            <a:off x="3636348" y="2493942"/>
            <a:ext cx="595035"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选择</a:t>
            </a:r>
            <a:endParaRPr lang="en-US" sz="1600" dirty="0">
              <a:solidFill>
                <a:schemeClr val="accent1"/>
              </a:solidFill>
              <a:latin typeface="STKaiti" panose="02010600040101010101" pitchFamily="2" charset="-122"/>
              <a:ea typeface="STKaiti" panose="02010600040101010101" pitchFamily="2" charset="-122"/>
            </a:endParaRPr>
          </a:p>
        </p:txBody>
      </p:sp>
      <p:sp>
        <p:nvSpPr>
          <p:cNvPr id="17" name="TextBox 16">
            <a:extLst>
              <a:ext uri="{FF2B5EF4-FFF2-40B4-BE49-F238E27FC236}">
                <a16:creationId xmlns:a16="http://schemas.microsoft.com/office/drawing/2014/main" id="{3371EF2E-24AD-E0A7-3BB7-1D8F36C114AE}"/>
              </a:ext>
            </a:extLst>
          </p:cNvPr>
          <p:cNvSpPr txBox="1"/>
          <p:nvPr/>
        </p:nvSpPr>
        <p:spPr>
          <a:xfrm>
            <a:off x="5388213" y="2493942"/>
            <a:ext cx="1005403"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交叉配对</a:t>
            </a:r>
            <a:endParaRPr lang="en-US" sz="1600" dirty="0">
              <a:solidFill>
                <a:schemeClr val="accent1"/>
              </a:solidFill>
              <a:latin typeface="STKaiti" panose="02010600040101010101" pitchFamily="2" charset="-122"/>
              <a:ea typeface="STKaiti" panose="02010600040101010101" pitchFamily="2" charset="-122"/>
            </a:endParaRPr>
          </a:p>
        </p:txBody>
      </p:sp>
      <p:sp>
        <p:nvSpPr>
          <p:cNvPr id="18" name="TextBox 17">
            <a:extLst>
              <a:ext uri="{FF2B5EF4-FFF2-40B4-BE49-F238E27FC236}">
                <a16:creationId xmlns:a16="http://schemas.microsoft.com/office/drawing/2014/main" id="{69297C29-EA80-0E86-DFA1-51FF6C24AB23}"/>
              </a:ext>
            </a:extLst>
          </p:cNvPr>
          <p:cNvSpPr txBox="1"/>
          <p:nvPr/>
        </p:nvSpPr>
        <p:spPr>
          <a:xfrm>
            <a:off x="7450195" y="2493942"/>
            <a:ext cx="595035"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变异</a:t>
            </a:r>
            <a:endParaRPr lang="en-US" sz="1600" dirty="0">
              <a:solidFill>
                <a:schemeClr val="accent1"/>
              </a:solidFill>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1925402625"/>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B94EA6-DF8E-8A41-86AD-9DBB9E08055D}"/>
              </a:ext>
            </a:extLst>
          </p:cNvPr>
          <p:cNvSpPr>
            <a:spLocks noGrp="1"/>
          </p:cNvSpPr>
          <p:nvPr>
            <p:ph type="title"/>
          </p:nvPr>
        </p:nvSpPr>
        <p:spPr/>
        <p:txBody>
          <a:bodyPr/>
          <a:lstStyle/>
          <a:p>
            <a:r>
              <a:rPr kumimoji="1" lang="zh-CN" altLang="en-US" dirty="0"/>
              <a:t>用遗传算法解八皇后问题的例子</a:t>
            </a:r>
          </a:p>
        </p:txBody>
      </p:sp>
      <p:sp>
        <p:nvSpPr>
          <p:cNvPr id="3" name="文本占位符 2">
            <a:extLst>
              <a:ext uri="{FF2B5EF4-FFF2-40B4-BE49-F238E27FC236}">
                <a16:creationId xmlns:a16="http://schemas.microsoft.com/office/drawing/2014/main" id="{F24A4A50-56C5-344A-AFC7-ABFB4F816E14}"/>
              </a:ext>
            </a:extLst>
          </p:cNvPr>
          <p:cNvSpPr>
            <a:spLocks noGrp="1"/>
          </p:cNvSpPr>
          <p:nvPr>
            <p:ph type="body" idx="1"/>
          </p:nvPr>
        </p:nvSpPr>
        <p:spPr>
          <a:xfrm>
            <a:off x="422694" y="3240919"/>
            <a:ext cx="8341744" cy="1771983"/>
          </a:xfrm>
        </p:spPr>
        <p:txBody>
          <a:bodyPr>
            <a:normAutofit fontScale="77500" lnSpcReduction="20000"/>
          </a:bodyPr>
          <a:lstStyle/>
          <a:p>
            <a:pPr>
              <a:lnSpc>
                <a:spcPct val="150000"/>
              </a:lnSpc>
            </a:pPr>
            <a:r>
              <a:rPr lang="zh-CN" altLang="en-US" dirty="0"/>
              <a:t>上面每一串数字表示一种</a:t>
            </a:r>
            <a:r>
              <a:rPr lang="en-US" altLang="zh-CN" dirty="0"/>
              <a:t>8</a:t>
            </a:r>
            <a:r>
              <a:rPr lang="zh-CN" altLang="en-US" dirty="0"/>
              <a:t>个皇后的放置位置。数字表示那一列皇后所在的行。一共有</a:t>
            </a:r>
            <a:r>
              <a:rPr lang="en-US" altLang="zh-CN" dirty="0"/>
              <a:t>8</a:t>
            </a:r>
            <a:r>
              <a:rPr lang="zh-CN" altLang="en-US" dirty="0"/>
              <a:t>列，所以是</a:t>
            </a:r>
            <a:r>
              <a:rPr lang="en-US" altLang="zh-CN" dirty="0"/>
              <a:t>8</a:t>
            </a:r>
            <a:r>
              <a:rPr lang="zh-CN" altLang="en-US" dirty="0"/>
              <a:t>个数字组成的字符串。</a:t>
            </a:r>
            <a:r>
              <a:rPr lang="en-US" altLang="zh-CN" dirty="0"/>
              <a:t> (a) </a:t>
            </a:r>
            <a:r>
              <a:rPr lang="zh-CN" altLang="en-US" dirty="0"/>
              <a:t>当前状态，</a:t>
            </a:r>
            <a:r>
              <a:rPr lang="en-US" altLang="zh-CN" dirty="0"/>
              <a:t> </a:t>
            </a:r>
            <a:r>
              <a:rPr lang="en-US" altLang="zh-CN" dirty="0">
                <a:highlight>
                  <a:srgbClr val="FFFF00"/>
                </a:highlight>
              </a:rPr>
              <a:t>(b)</a:t>
            </a:r>
            <a:r>
              <a:rPr lang="zh-CN" altLang="en-US" dirty="0">
                <a:highlight>
                  <a:srgbClr val="FFFF00"/>
                </a:highlight>
              </a:rPr>
              <a:t> 对应（</a:t>
            </a:r>
            <a:r>
              <a:rPr lang="en-US" altLang="zh-CN" dirty="0">
                <a:highlight>
                  <a:srgbClr val="FFFF00"/>
                </a:highlight>
              </a:rPr>
              <a:t>a</a:t>
            </a:r>
            <a:r>
              <a:rPr lang="zh-CN" altLang="en-US" dirty="0">
                <a:highlight>
                  <a:srgbClr val="FFFF00"/>
                </a:highlight>
              </a:rPr>
              <a:t>）中的状态的得分，后被用来作为该状态被选择产生下一代的概率</a:t>
            </a:r>
            <a:r>
              <a:rPr lang="zh-CN" altLang="en-US" dirty="0"/>
              <a:t>，（</a:t>
            </a:r>
            <a:r>
              <a:rPr lang="en-US" altLang="zh-CN" dirty="0"/>
              <a:t>c)</a:t>
            </a:r>
            <a:r>
              <a:rPr lang="zh-CN" altLang="en-US" dirty="0"/>
              <a:t>按（</a:t>
            </a:r>
            <a:r>
              <a:rPr lang="en-US" altLang="zh-CN" dirty="0"/>
              <a:t>b)</a:t>
            </a:r>
            <a:r>
              <a:rPr lang="zh-CN" altLang="en-US" dirty="0"/>
              <a:t>中概率选出的用于遗传的父一代，（</a:t>
            </a:r>
            <a:r>
              <a:rPr lang="en-US" altLang="zh-CN" dirty="0"/>
              <a:t>d)</a:t>
            </a:r>
            <a:r>
              <a:rPr lang="zh-CN" altLang="en-US" dirty="0"/>
              <a:t>交叉遗传后产生的新一代，（</a:t>
            </a:r>
            <a:r>
              <a:rPr lang="en-US" altLang="zh-CN" dirty="0"/>
              <a:t>e)</a:t>
            </a:r>
            <a:r>
              <a:rPr lang="zh-CN" altLang="en-US" dirty="0"/>
              <a:t>新一代有一位的数字随机变异一下。</a:t>
            </a:r>
            <a:endParaRPr lang="en-US" altLang="zh-CN" dirty="0"/>
          </a:p>
          <a:p>
            <a:endParaRPr kumimoji="1" lang="zh-CN" altLang="en-US" dirty="0"/>
          </a:p>
        </p:txBody>
      </p:sp>
      <p:pic>
        <p:nvPicPr>
          <p:cNvPr id="6" name="图片 5">
            <a:extLst>
              <a:ext uri="{FF2B5EF4-FFF2-40B4-BE49-F238E27FC236}">
                <a16:creationId xmlns:a16="http://schemas.microsoft.com/office/drawing/2014/main" id="{12C27D00-97B8-074B-8DCD-0E83D011F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47" y="834421"/>
            <a:ext cx="7806906" cy="2406498"/>
          </a:xfrm>
          <a:prstGeom prst="rect">
            <a:avLst/>
          </a:prstGeom>
        </p:spPr>
      </p:pic>
      <p:sp>
        <p:nvSpPr>
          <p:cNvPr id="4" name="Slide Number Placeholder 3">
            <a:extLst>
              <a:ext uri="{FF2B5EF4-FFF2-40B4-BE49-F238E27FC236}">
                <a16:creationId xmlns:a16="http://schemas.microsoft.com/office/drawing/2014/main" id="{27BD35F7-2E69-726A-EDC7-89B9109F08CB}"/>
              </a:ext>
            </a:extLst>
          </p:cNvPr>
          <p:cNvSpPr>
            <a:spLocks noGrp="1"/>
          </p:cNvSpPr>
          <p:nvPr>
            <p:ph type="sldNum" sz="quarter" idx="2"/>
          </p:nvPr>
        </p:nvSpPr>
        <p:spPr/>
        <p:txBody>
          <a:bodyPr/>
          <a:lstStyle/>
          <a:p>
            <a:fld id="{86CB4B4D-7CA3-9044-876B-883B54F8677D}" type="slidenum">
              <a:rPr lang="en-US" altLang="zh-CN" smtClean="0"/>
              <a:pPr/>
              <a:t>103</a:t>
            </a:fld>
            <a:endParaRPr lang="zh-CN" altLang="en-US" dirty="0"/>
          </a:p>
        </p:txBody>
      </p:sp>
      <p:sp>
        <p:nvSpPr>
          <p:cNvPr id="7" name="Rectangle 6">
            <a:extLst>
              <a:ext uri="{FF2B5EF4-FFF2-40B4-BE49-F238E27FC236}">
                <a16:creationId xmlns:a16="http://schemas.microsoft.com/office/drawing/2014/main" id="{5B30EC2D-0FBE-19DC-9841-B5F28E328D55}"/>
              </a:ext>
            </a:extLst>
          </p:cNvPr>
          <p:cNvSpPr/>
          <p:nvPr/>
        </p:nvSpPr>
        <p:spPr>
          <a:xfrm>
            <a:off x="2068722" y="834421"/>
            <a:ext cx="1160254" cy="2406498"/>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8A8E13A-F06D-50A8-10F5-E8360F78DEE9}"/>
              </a:ext>
            </a:extLst>
          </p:cNvPr>
          <p:cNvSpPr txBox="1"/>
          <p:nvPr/>
        </p:nvSpPr>
        <p:spPr>
          <a:xfrm>
            <a:off x="858895" y="2493942"/>
            <a:ext cx="1005403"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初始种群</a:t>
            </a:r>
            <a:endParaRPr lang="en-US" sz="1600" dirty="0">
              <a:solidFill>
                <a:schemeClr val="accent1"/>
              </a:solidFill>
              <a:latin typeface="STKaiti" panose="02010600040101010101" pitchFamily="2" charset="-122"/>
              <a:ea typeface="STKaiti" panose="02010600040101010101" pitchFamily="2" charset="-122"/>
            </a:endParaRPr>
          </a:p>
        </p:txBody>
      </p:sp>
      <p:sp>
        <p:nvSpPr>
          <p:cNvPr id="14" name="TextBox 13">
            <a:extLst>
              <a:ext uri="{FF2B5EF4-FFF2-40B4-BE49-F238E27FC236}">
                <a16:creationId xmlns:a16="http://schemas.microsoft.com/office/drawing/2014/main" id="{68457228-28EB-10AC-91A9-4A17177B52CD}"/>
              </a:ext>
            </a:extLst>
          </p:cNvPr>
          <p:cNvSpPr txBox="1"/>
          <p:nvPr/>
        </p:nvSpPr>
        <p:spPr>
          <a:xfrm>
            <a:off x="1874820" y="2493942"/>
            <a:ext cx="1552028"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适应</a:t>
            </a:r>
            <a:r>
              <a:rPr lang="en-US" sz="1600" dirty="0">
                <a:solidFill>
                  <a:schemeClr val="accent1"/>
                </a:solidFill>
                <a:latin typeface="STKaiti" panose="02010600040101010101" pitchFamily="2" charset="-122"/>
                <a:ea typeface="STKaiti" panose="02010600040101010101" pitchFamily="2" charset="-122"/>
              </a:rPr>
              <a:t>(</a:t>
            </a:r>
            <a:r>
              <a:rPr lang="en-US" sz="1600" dirty="0" err="1">
                <a:solidFill>
                  <a:schemeClr val="accent1"/>
                </a:solidFill>
                <a:latin typeface="STKaiti" panose="02010600040101010101" pitchFamily="2" charset="-122"/>
                <a:ea typeface="STKaiti" panose="02010600040101010101" pitchFamily="2" charset="-122"/>
              </a:rPr>
              <a:t>估值</a:t>
            </a:r>
            <a:r>
              <a:rPr lang="en-US" sz="1600" dirty="0">
                <a:solidFill>
                  <a:schemeClr val="accent1"/>
                </a:solidFill>
                <a:latin typeface="STKaiti" panose="02010600040101010101" pitchFamily="2" charset="-122"/>
                <a:ea typeface="STKaiti" panose="02010600040101010101" pitchFamily="2" charset="-122"/>
              </a:rPr>
              <a:t>)</a:t>
            </a:r>
            <a:r>
              <a:rPr lang="en-US" sz="1600" dirty="0" err="1">
                <a:solidFill>
                  <a:schemeClr val="accent1"/>
                </a:solidFill>
                <a:latin typeface="STKaiti" panose="02010600040101010101" pitchFamily="2" charset="-122"/>
                <a:ea typeface="STKaiti" panose="02010600040101010101" pitchFamily="2" charset="-122"/>
              </a:rPr>
              <a:t>函数</a:t>
            </a:r>
            <a:endParaRPr lang="en-US" sz="1600" dirty="0">
              <a:solidFill>
                <a:schemeClr val="accent1"/>
              </a:solidFill>
              <a:latin typeface="STKaiti" panose="02010600040101010101" pitchFamily="2" charset="-122"/>
              <a:ea typeface="STKaiti" panose="02010600040101010101" pitchFamily="2" charset="-122"/>
            </a:endParaRPr>
          </a:p>
        </p:txBody>
      </p:sp>
      <p:sp>
        <p:nvSpPr>
          <p:cNvPr id="15" name="TextBox 14">
            <a:extLst>
              <a:ext uri="{FF2B5EF4-FFF2-40B4-BE49-F238E27FC236}">
                <a16:creationId xmlns:a16="http://schemas.microsoft.com/office/drawing/2014/main" id="{F59A81A7-DF75-3FBC-79C2-0EDDEE1969A6}"/>
              </a:ext>
            </a:extLst>
          </p:cNvPr>
          <p:cNvSpPr txBox="1"/>
          <p:nvPr/>
        </p:nvSpPr>
        <p:spPr>
          <a:xfrm>
            <a:off x="3636348" y="2493942"/>
            <a:ext cx="595035"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选择</a:t>
            </a:r>
            <a:endParaRPr lang="en-US" sz="1600" dirty="0">
              <a:solidFill>
                <a:schemeClr val="accent1"/>
              </a:solidFill>
              <a:latin typeface="STKaiti" panose="02010600040101010101" pitchFamily="2" charset="-122"/>
              <a:ea typeface="STKaiti" panose="02010600040101010101" pitchFamily="2" charset="-122"/>
            </a:endParaRPr>
          </a:p>
        </p:txBody>
      </p:sp>
      <p:sp>
        <p:nvSpPr>
          <p:cNvPr id="16" name="TextBox 15">
            <a:extLst>
              <a:ext uri="{FF2B5EF4-FFF2-40B4-BE49-F238E27FC236}">
                <a16:creationId xmlns:a16="http://schemas.microsoft.com/office/drawing/2014/main" id="{6066563D-6CE6-89CE-4016-71928E59E4A0}"/>
              </a:ext>
            </a:extLst>
          </p:cNvPr>
          <p:cNvSpPr txBox="1"/>
          <p:nvPr/>
        </p:nvSpPr>
        <p:spPr>
          <a:xfrm>
            <a:off x="5388213" y="2493942"/>
            <a:ext cx="1005403"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交叉配对</a:t>
            </a:r>
            <a:endParaRPr lang="en-US" sz="1600" dirty="0">
              <a:solidFill>
                <a:schemeClr val="accent1"/>
              </a:solidFill>
              <a:latin typeface="STKaiti" panose="02010600040101010101" pitchFamily="2" charset="-122"/>
              <a:ea typeface="STKaiti" panose="02010600040101010101" pitchFamily="2" charset="-122"/>
            </a:endParaRPr>
          </a:p>
        </p:txBody>
      </p:sp>
      <p:sp>
        <p:nvSpPr>
          <p:cNvPr id="17" name="TextBox 16">
            <a:extLst>
              <a:ext uri="{FF2B5EF4-FFF2-40B4-BE49-F238E27FC236}">
                <a16:creationId xmlns:a16="http://schemas.microsoft.com/office/drawing/2014/main" id="{CB37A1FF-0045-FA8D-18B4-A33241016E9B}"/>
              </a:ext>
            </a:extLst>
          </p:cNvPr>
          <p:cNvSpPr txBox="1"/>
          <p:nvPr/>
        </p:nvSpPr>
        <p:spPr>
          <a:xfrm>
            <a:off x="7450195" y="2493942"/>
            <a:ext cx="595035"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变异</a:t>
            </a:r>
            <a:endParaRPr lang="en-US" sz="1600" dirty="0">
              <a:solidFill>
                <a:schemeClr val="accent1"/>
              </a:solidFill>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3960730169"/>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B94EA6-DF8E-8A41-86AD-9DBB9E08055D}"/>
              </a:ext>
            </a:extLst>
          </p:cNvPr>
          <p:cNvSpPr>
            <a:spLocks noGrp="1"/>
          </p:cNvSpPr>
          <p:nvPr>
            <p:ph type="title"/>
          </p:nvPr>
        </p:nvSpPr>
        <p:spPr/>
        <p:txBody>
          <a:bodyPr/>
          <a:lstStyle/>
          <a:p>
            <a:r>
              <a:rPr kumimoji="1" lang="zh-CN" altLang="en-US" dirty="0"/>
              <a:t>用遗传算法解八皇后问题的例子</a:t>
            </a:r>
          </a:p>
        </p:txBody>
      </p:sp>
      <p:sp>
        <p:nvSpPr>
          <p:cNvPr id="3" name="文本占位符 2">
            <a:extLst>
              <a:ext uri="{FF2B5EF4-FFF2-40B4-BE49-F238E27FC236}">
                <a16:creationId xmlns:a16="http://schemas.microsoft.com/office/drawing/2014/main" id="{F24A4A50-56C5-344A-AFC7-ABFB4F816E14}"/>
              </a:ext>
            </a:extLst>
          </p:cNvPr>
          <p:cNvSpPr>
            <a:spLocks noGrp="1"/>
          </p:cNvSpPr>
          <p:nvPr>
            <p:ph type="body" idx="1"/>
          </p:nvPr>
        </p:nvSpPr>
        <p:spPr>
          <a:xfrm>
            <a:off x="422694" y="3240919"/>
            <a:ext cx="8341744" cy="1771983"/>
          </a:xfrm>
        </p:spPr>
        <p:txBody>
          <a:bodyPr>
            <a:normAutofit fontScale="77500" lnSpcReduction="20000"/>
          </a:bodyPr>
          <a:lstStyle/>
          <a:p>
            <a:pPr>
              <a:lnSpc>
                <a:spcPct val="150000"/>
              </a:lnSpc>
            </a:pPr>
            <a:r>
              <a:rPr lang="zh-CN" altLang="en-US" dirty="0"/>
              <a:t>上面每一串数字表示一种</a:t>
            </a:r>
            <a:r>
              <a:rPr lang="en-US" altLang="zh-CN" dirty="0"/>
              <a:t>8</a:t>
            </a:r>
            <a:r>
              <a:rPr lang="zh-CN" altLang="en-US" dirty="0"/>
              <a:t>个皇后的放置位置。数字表示那一列皇后所在的行。一共有</a:t>
            </a:r>
            <a:r>
              <a:rPr lang="en-US" altLang="zh-CN" dirty="0"/>
              <a:t>8</a:t>
            </a:r>
            <a:r>
              <a:rPr lang="zh-CN" altLang="en-US" dirty="0"/>
              <a:t>列，所以是</a:t>
            </a:r>
            <a:r>
              <a:rPr lang="en-US" altLang="zh-CN" dirty="0"/>
              <a:t>8</a:t>
            </a:r>
            <a:r>
              <a:rPr lang="zh-CN" altLang="en-US" dirty="0"/>
              <a:t>个数字组成的字符串。</a:t>
            </a:r>
            <a:r>
              <a:rPr lang="en-US" altLang="zh-CN" dirty="0"/>
              <a:t> (a) </a:t>
            </a:r>
            <a:r>
              <a:rPr lang="zh-CN" altLang="en-US" dirty="0"/>
              <a:t>当前状态，</a:t>
            </a:r>
            <a:r>
              <a:rPr lang="en-US" altLang="zh-CN" dirty="0"/>
              <a:t> (b)</a:t>
            </a:r>
            <a:r>
              <a:rPr lang="zh-CN" altLang="en-US" dirty="0"/>
              <a:t> 对应（</a:t>
            </a:r>
            <a:r>
              <a:rPr lang="en-US" altLang="zh-CN" dirty="0"/>
              <a:t>a</a:t>
            </a:r>
            <a:r>
              <a:rPr lang="zh-CN" altLang="en-US" dirty="0"/>
              <a:t>）中的状态的得分，后被用来作为该状态被选择产生下一代的概率，</a:t>
            </a:r>
            <a:r>
              <a:rPr lang="zh-CN" altLang="en-US" dirty="0">
                <a:highlight>
                  <a:srgbClr val="FFFF00"/>
                </a:highlight>
              </a:rPr>
              <a:t>（</a:t>
            </a:r>
            <a:r>
              <a:rPr lang="en-US" altLang="zh-CN" dirty="0">
                <a:highlight>
                  <a:srgbClr val="FFFF00"/>
                </a:highlight>
              </a:rPr>
              <a:t>c)</a:t>
            </a:r>
            <a:r>
              <a:rPr lang="zh-CN" altLang="en-US" dirty="0">
                <a:highlight>
                  <a:srgbClr val="FFFF00"/>
                </a:highlight>
              </a:rPr>
              <a:t>按（</a:t>
            </a:r>
            <a:r>
              <a:rPr lang="en-US" altLang="zh-CN" dirty="0">
                <a:highlight>
                  <a:srgbClr val="FFFF00"/>
                </a:highlight>
              </a:rPr>
              <a:t>b)</a:t>
            </a:r>
            <a:r>
              <a:rPr lang="zh-CN" altLang="en-US" dirty="0">
                <a:highlight>
                  <a:srgbClr val="FFFF00"/>
                </a:highlight>
              </a:rPr>
              <a:t>中概率选出的用于遗传的父一代，</a:t>
            </a:r>
            <a:r>
              <a:rPr lang="zh-CN" altLang="en-US" dirty="0"/>
              <a:t>（</a:t>
            </a:r>
            <a:r>
              <a:rPr lang="en-US" altLang="zh-CN" dirty="0"/>
              <a:t>d)</a:t>
            </a:r>
            <a:r>
              <a:rPr lang="zh-CN" altLang="en-US" dirty="0"/>
              <a:t>交叉遗传后产生的新一代，（</a:t>
            </a:r>
            <a:r>
              <a:rPr lang="en-US" altLang="zh-CN" dirty="0"/>
              <a:t>e)</a:t>
            </a:r>
            <a:r>
              <a:rPr lang="zh-CN" altLang="en-US" dirty="0"/>
              <a:t>新一代有一位的数字随机变异一下。</a:t>
            </a:r>
            <a:endParaRPr lang="en-US" altLang="zh-CN" dirty="0"/>
          </a:p>
          <a:p>
            <a:endParaRPr kumimoji="1" lang="zh-CN" altLang="en-US" dirty="0"/>
          </a:p>
        </p:txBody>
      </p:sp>
      <p:pic>
        <p:nvPicPr>
          <p:cNvPr id="6" name="图片 5">
            <a:extLst>
              <a:ext uri="{FF2B5EF4-FFF2-40B4-BE49-F238E27FC236}">
                <a16:creationId xmlns:a16="http://schemas.microsoft.com/office/drawing/2014/main" id="{12C27D00-97B8-074B-8DCD-0E83D011F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47" y="834421"/>
            <a:ext cx="7806906" cy="2406498"/>
          </a:xfrm>
          <a:prstGeom prst="rect">
            <a:avLst/>
          </a:prstGeom>
        </p:spPr>
      </p:pic>
      <p:sp>
        <p:nvSpPr>
          <p:cNvPr id="4" name="Slide Number Placeholder 3">
            <a:extLst>
              <a:ext uri="{FF2B5EF4-FFF2-40B4-BE49-F238E27FC236}">
                <a16:creationId xmlns:a16="http://schemas.microsoft.com/office/drawing/2014/main" id="{27BD35F7-2E69-726A-EDC7-89B9109F08CB}"/>
              </a:ext>
            </a:extLst>
          </p:cNvPr>
          <p:cNvSpPr>
            <a:spLocks noGrp="1"/>
          </p:cNvSpPr>
          <p:nvPr>
            <p:ph type="sldNum" sz="quarter" idx="2"/>
          </p:nvPr>
        </p:nvSpPr>
        <p:spPr/>
        <p:txBody>
          <a:bodyPr/>
          <a:lstStyle/>
          <a:p>
            <a:fld id="{86CB4B4D-7CA3-9044-876B-883B54F8677D}" type="slidenum">
              <a:rPr lang="en-US" altLang="zh-CN" smtClean="0"/>
              <a:pPr/>
              <a:t>104</a:t>
            </a:fld>
            <a:endParaRPr lang="zh-CN" altLang="en-US" dirty="0"/>
          </a:p>
        </p:txBody>
      </p:sp>
      <p:sp>
        <p:nvSpPr>
          <p:cNvPr id="7" name="Rectangle 6">
            <a:extLst>
              <a:ext uri="{FF2B5EF4-FFF2-40B4-BE49-F238E27FC236}">
                <a16:creationId xmlns:a16="http://schemas.microsoft.com/office/drawing/2014/main" id="{5B30EC2D-0FBE-19DC-9841-B5F28E328D55}"/>
              </a:ext>
            </a:extLst>
          </p:cNvPr>
          <p:cNvSpPr/>
          <p:nvPr/>
        </p:nvSpPr>
        <p:spPr>
          <a:xfrm>
            <a:off x="2558005" y="834421"/>
            <a:ext cx="2013995" cy="2406498"/>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20D4E4-FA10-0622-7EBA-38DECB775DAF}"/>
              </a:ext>
            </a:extLst>
          </p:cNvPr>
          <p:cNvSpPr txBox="1"/>
          <p:nvPr/>
        </p:nvSpPr>
        <p:spPr>
          <a:xfrm>
            <a:off x="858895" y="2493942"/>
            <a:ext cx="1005403"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初始种群</a:t>
            </a:r>
            <a:endParaRPr lang="en-US" sz="1600" dirty="0">
              <a:solidFill>
                <a:schemeClr val="accent1"/>
              </a:solidFill>
              <a:latin typeface="STKaiti" panose="02010600040101010101" pitchFamily="2" charset="-122"/>
              <a:ea typeface="STKaiti" panose="02010600040101010101" pitchFamily="2" charset="-122"/>
            </a:endParaRPr>
          </a:p>
        </p:txBody>
      </p:sp>
      <p:sp>
        <p:nvSpPr>
          <p:cNvPr id="9" name="TextBox 8">
            <a:extLst>
              <a:ext uri="{FF2B5EF4-FFF2-40B4-BE49-F238E27FC236}">
                <a16:creationId xmlns:a16="http://schemas.microsoft.com/office/drawing/2014/main" id="{A3870963-D431-B0E9-2472-22EE5DE68E1E}"/>
              </a:ext>
            </a:extLst>
          </p:cNvPr>
          <p:cNvSpPr txBox="1"/>
          <p:nvPr/>
        </p:nvSpPr>
        <p:spPr>
          <a:xfrm>
            <a:off x="1874820" y="2493942"/>
            <a:ext cx="1552028"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适应</a:t>
            </a:r>
            <a:r>
              <a:rPr lang="en-US" sz="1600" dirty="0">
                <a:solidFill>
                  <a:schemeClr val="accent1"/>
                </a:solidFill>
                <a:latin typeface="STKaiti" panose="02010600040101010101" pitchFamily="2" charset="-122"/>
                <a:ea typeface="STKaiti" panose="02010600040101010101" pitchFamily="2" charset="-122"/>
              </a:rPr>
              <a:t>(</a:t>
            </a:r>
            <a:r>
              <a:rPr lang="en-US" sz="1600" dirty="0" err="1">
                <a:solidFill>
                  <a:schemeClr val="accent1"/>
                </a:solidFill>
                <a:latin typeface="STKaiti" panose="02010600040101010101" pitchFamily="2" charset="-122"/>
                <a:ea typeface="STKaiti" panose="02010600040101010101" pitchFamily="2" charset="-122"/>
              </a:rPr>
              <a:t>估值</a:t>
            </a:r>
            <a:r>
              <a:rPr lang="en-US" sz="1600" dirty="0">
                <a:solidFill>
                  <a:schemeClr val="accent1"/>
                </a:solidFill>
                <a:latin typeface="STKaiti" panose="02010600040101010101" pitchFamily="2" charset="-122"/>
                <a:ea typeface="STKaiti" panose="02010600040101010101" pitchFamily="2" charset="-122"/>
              </a:rPr>
              <a:t>)</a:t>
            </a:r>
            <a:r>
              <a:rPr lang="en-US" sz="1600" dirty="0" err="1">
                <a:solidFill>
                  <a:schemeClr val="accent1"/>
                </a:solidFill>
                <a:latin typeface="STKaiti" panose="02010600040101010101" pitchFamily="2" charset="-122"/>
                <a:ea typeface="STKaiti" panose="02010600040101010101" pitchFamily="2" charset="-122"/>
              </a:rPr>
              <a:t>函数</a:t>
            </a:r>
            <a:endParaRPr lang="en-US" sz="1600" dirty="0">
              <a:solidFill>
                <a:schemeClr val="accent1"/>
              </a:solidFill>
              <a:latin typeface="STKaiti" panose="02010600040101010101" pitchFamily="2" charset="-122"/>
              <a:ea typeface="STKaiti" panose="02010600040101010101" pitchFamily="2" charset="-122"/>
            </a:endParaRPr>
          </a:p>
        </p:txBody>
      </p:sp>
      <p:sp>
        <p:nvSpPr>
          <p:cNvPr id="10" name="TextBox 9">
            <a:extLst>
              <a:ext uri="{FF2B5EF4-FFF2-40B4-BE49-F238E27FC236}">
                <a16:creationId xmlns:a16="http://schemas.microsoft.com/office/drawing/2014/main" id="{592CFE0A-3E37-CF12-9954-6C0A5B8ABEE7}"/>
              </a:ext>
            </a:extLst>
          </p:cNvPr>
          <p:cNvSpPr txBox="1"/>
          <p:nvPr/>
        </p:nvSpPr>
        <p:spPr>
          <a:xfrm>
            <a:off x="3636348" y="2493942"/>
            <a:ext cx="595035"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选择</a:t>
            </a:r>
            <a:endParaRPr lang="en-US" sz="1600" dirty="0">
              <a:solidFill>
                <a:schemeClr val="accent1"/>
              </a:solidFill>
              <a:latin typeface="STKaiti" panose="02010600040101010101" pitchFamily="2" charset="-122"/>
              <a:ea typeface="STKaiti" panose="02010600040101010101" pitchFamily="2" charset="-122"/>
            </a:endParaRPr>
          </a:p>
        </p:txBody>
      </p:sp>
      <p:sp>
        <p:nvSpPr>
          <p:cNvPr id="11" name="TextBox 10">
            <a:extLst>
              <a:ext uri="{FF2B5EF4-FFF2-40B4-BE49-F238E27FC236}">
                <a16:creationId xmlns:a16="http://schemas.microsoft.com/office/drawing/2014/main" id="{43524DC9-9265-B4A3-320E-01AC20C5D501}"/>
              </a:ext>
            </a:extLst>
          </p:cNvPr>
          <p:cNvSpPr txBox="1"/>
          <p:nvPr/>
        </p:nvSpPr>
        <p:spPr>
          <a:xfrm>
            <a:off x="5388213" y="2493942"/>
            <a:ext cx="1005403"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交叉配对</a:t>
            </a:r>
            <a:endParaRPr lang="en-US" sz="1600" dirty="0">
              <a:solidFill>
                <a:schemeClr val="accent1"/>
              </a:solidFill>
              <a:latin typeface="STKaiti" panose="02010600040101010101" pitchFamily="2" charset="-122"/>
              <a:ea typeface="STKaiti" panose="02010600040101010101" pitchFamily="2" charset="-122"/>
            </a:endParaRPr>
          </a:p>
        </p:txBody>
      </p:sp>
      <p:sp>
        <p:nvSpPr>
          <p:cNvPr id="12" name="TextBox 11">
            <a:extLst>
              <a:ext uri="{FF2B5EF4-FFF2-40B4-BE49-F238E27FC236}">
                <a16:creationId xmlns:a16="http://schemas.microsoft.com/office/drawing/2014/main" id="{1B7192C7-66C7-6951-9150-016378D32E36}"/>
              </a:ext>
            </a:extLst>
          </p:cNvPr>
          <p:cNvSpPr txBox="1"/>
          <p:nvPr/>
        </p:nvSpPr>
        <p:spPr>
          <a:xfrm>
            <a:off x="7450195" y="2493942"/>
            <a:ext cx="595035"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变异</a:t>
            </a:r>
            <a:endParaRPr lang="en-US" sz="1600" dirty="0">
              <a:solidFill>
                <a:schemeClr val="accent1"/>
              </a:solidFill>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2183436914"/>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B94EA6-DF8E-8A41-86AD-9DBB9E08055D}"/>
              </a:ext>
            </a:extLst>
          </p:cNvPr>
          <p:cNvSpPr>
            <a:spLocks noGrp="1"/>
          </p:cNvSpPr>
          <p:nvPr>
            <p:ph type="title"/>
          </p:nvPr>
        </p:nvSpPr>
        <p:spPr/>
        <p:txBody>
          <a:bodyPr/>
          <a:lstStyle/>
          <a:p>
            <a:r>
              <a:rPr kumimoji="1" lang="zh-CN" altLang="en-US" dirty="0"/>
              <a:t>用遗传算法解八皇后问题的例子</a:t>
            </a:r>
          </a:p>
        </p:txBody>
      </p:sp>
      <p:sp>
        <p:nvSpPr>
          <p:cNvPr id="3" name="文本占位符 2">
            <a:extLst>
              <a:ext uri="{FF2B5EF4-FFF2-40B4-BE49-F238E27FC236}">
                <a16:creationId xmlns:a16="http://schemas.microsoft.com/office/drawing/2014/main" id="{F24A4A50-56C5-344A-AFC7-ABFB4F816E14}"/>
              </a:ext>
            </a:extLst>
          </p:cNvPr>
          <p:cNvSpPr>
            <a:spLocks noGrp="1"/>
          </p:cNvSpPr>
          <p:nvPr>
            <p:ph type="body" idx="1"/>
          </p:nvPr>
        </p:nvSpPr>
        <p:spPr>
          <a:xfrm>
            <a:off x="422694" y="3240919"/>
            <a:ext cx="8341744" cy="1771983"/>
          </a:xfrm>
        </p:spPr>
        <p:txBody>
          <a:bodyPr>
            <a:normAutofit fontScale="77500" lnSpcReduction="20000"/>
          </a:bodyPr>
          <a:lstStyle/>
          <a:p>
            <a:pPr>
              <a:lnSpc>
                <a:spcPct val="150000"/>
              </a:lnSpc>
            </a:pPr>
            <a:r>
              <a:rPr lang="zh-CN" altLang="en-US" dirty="0"/>
              <a:t>上面每一串数字表示一种</a:t>
            </a:r>
            <a:r>
              <a:rPr lang="en-US" altLang="zh-CN" dirty="0"/>
              <a:t>8</a:t>
            </a:r>
            <a:r>
              <a:rPr lang="zh-CN" altLang="en-US" dirty="0"/>
              <a:t>个皇后的放置位置。数字表示那一列皇后所在的行。一共有</a:t>
            </a:r>
            <a:r>
              <a:rPr lang="en-US" altLang="zh-CN" dirty="0"/>
              <a:t>8</a:t>
            </a:r>
            <a:r>
              <a:rPr lang="zh-CN" altLang="en-US" dirty="0"/>
              <a:t>列，所以是</a:t>
            </a:r>
            <a:r>
              <a:rPr lang="en-US" altLang="zh-CN" dirty="0"/>
              <a:t>8</a:t>
            </a:r>
            <a:r>
              <a:rPr lang="zh-CN" altLang="en-US" dirty="0"/>
              <a:t>个数字组成的字符串。</a:t>
            </a:r>
            <a:r>
              <a:rPr lang="en-US" altLang="zh-CN" dirty="0"/>
              <a:t> (a) </a:t>
            </a:r>
            <a:r>
              <a:rPr lang="zh-CN" altLang="en-US" dirty="0"/>
              <a:t>当前状态，</a:t>
            </a:r>
            <a:r>
              <a:rPr lang="en-US" altLang="zh-CN" dirty="0"/>
              <a:t> (b)</a:t>
            </a:r>
            <a:r>
              <a:rPr lang="zh-CN" altLang="en-US" dirty="0"/>
              <a:t> 对应（</a:t>
            </a:r>
            <a:r>
              <a:rPr lang="en-US" altLang="zh-CN" dirty="0"/>
              <a:t>a</a:t>
            </a:r>
            <a:r>
              <a:rPr lang="zh-CN" altLang="en-US" dirty="0"/>
              <a:t>）中的状态的得分，后被用来作为该状态被选择产生下一代的概率，（</a:t>
            </a:r>
            <a:r>
              <a:rPr lang="en-US" altLang="zh-CN" dirty="0"/>
              <a:t>c)</a:t>
            </a:r>
            <a:r>
              <a:rPr lang="zh-CN" altLang="en-US" dirty="0"/>
              <a:t>按（</a:t>
            </a:r>
            <a:r>
              <a:rPr lang="en-US" altLang="zh-CN" dirty="0"/>
              <a:t>b)</a:t>
            </a:r>
            <a:r>
              <a:rPr lang="zh-CN" altLang="en-US" dirty="0"/>
              <a:t>中概率选出的用于遗传的父一代，</a:t>
            </a:r>
            <a:r>
              <a:rPr lang="zh-CN" altLang="en-US" dirty="0">
                <a:highlight>
                  <a:srgbClr val="FFFF00"/>
                </a:highlight>
              </a:rPr>
              <a:t>（</a:t>
            </a:r>
            <a:r>
              <a:rPr lang="en-US" altLang="zh-CN" dirty="0">
                <a:highlight>
                  <a:srgbClr val="FFFF00"/>
                </a:highlight>
              </a:rPr>
              <a:t>d)</a:t>
            </a:r>
            <a:r>
              <a:rPr lang="zh-CN" altLang="en-US" dirty="0">
                <a:highlight>
                  <a:srgbClr val="FFFF00"/>
                </a:highlight>
              </a:rPr>
              <a:t>交叉遗传后产生的新一代</a:t>
            </a:r>
            <a:r>
              <a:rPr lang="zh-CN" altLang="en-US" dirty="0"/>
              <a:t>，（</a:t>
            </a:r>
            <a:r>
              <a:rPr lang="en-US" altLang="zh-CN" dirty="0"/>
              <a:t>e)</a:t>
            </a:r>
            <a:r>
              <a:rPr lang="zh-CN" altLang="en-US" dirty="0"/>
              <a:t>新一代有一位的数字随机变异一下。</a:t>
            </a:r>
            <a:endParaRPr lang="en-US" altLang="zh-CN" dirty="0"/>
          </a:p>
          <a:p>
            <a:endParaRPr kumimoji="1" lang="zh-CN" altLang="en-US" dirty="0"/>
          </a:p>
        </p:txBody>
      </p:sp>
      <p:pic>
        <p:nvPicPr>
          <p:cNvPr id="6" name="图片 5">
            <a:extLst>
              <a:ext uri="{FF2B5EF4-FFF2-40B4-BE49-F238E27FC236}">
                <a16:creationId xmlns:a16="http://schemas.microsoft.com/office/drawing/2014/main" id="{12C27D00-97B8-074B-8DCD-0E83D011F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47" y="834421"/>
            <a:ext cx="7806906" cy="2406498"/>
          </a:xfrm>
          <a:prstGeom prst="rect">
            <a:avLst/>
          </a:prstGeom>
        </p:spPr>
      </p:pic>
      <p:sp>
        <p:nvSpPr>
          <p:cNvPr id="4" name="Slide Number Placeholder 3">
            <a:extLst>
              <a:ext uri="{FF2B5EF4-FFF2-40B4-BE49-F238E27FC236}">
                <a16:creationId xmlns:a16="http://schemas.microsoft.com/office/drawing/2014/main" id="{27BD35F7-2E69-726A-EDC7-89B9109F08CB}"/>
              </a:ext>
            </a:extLst>
          </p:cNvPr>
          <p:cNvSpPr>
            <a:spLocks noGrp="1"/>
          </p:cNvSpPr>
          <p:nvPr>
            <p:ph type="sldNum" sz="quarter" idx="2"/>
          </p:nvPr>
        </p:nvSpPr>
        <p:spPr/>
        <p:txBody>
          <a:bodyPr/>
          <a:lstStyle/>
          <a:p>
            <a:fld id="{86CB4B4D-7CA3-9044-876B-883B54F8677D}" type="slidenum">
              <a:rPr lang="en-US" altLang="zh-CN" smtClean="0"/>
              <a:pPr/>
              <a:t>105</a:t>
            </a:fld>
            <a:endParaRPr lang="zh-CN" altLang="en-US" dirty="0"/>
          </a:p>
        </p:txBody>
      </p:sp>
      <p:sp>
        <p:nvSpPr>
          <p:cNvPr id="7" name="Rectangle 6">
            <a:extLst>
              <a:ext uri="{FF2B5EF4-FFF2-40B4-BE49-F238E27FC236}">
                <a16:creationId xmlns:a16="http://schemas.microsoft.com/office/drawing/2014/main" id="{5B30EC2D-0FBE-19DC-9841-B5F28E328D55}"/>
              </a:ext>
            </a:extLst>
          </p:cNvPr>
          <p:cNvSpPr/>
          <p:nvPr/>
        </p:nvSpPr>
        <p:spPr>
          <a:xfrm>
            <a:off x="4572000" y="834421"/>
            <a:ext cx="2018739" cy="2406498"/>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523A54F-C0B8-FE42-52DD-BEC3125678BE}"/>
              </a:ext>
            </a:extLst>
          </p:cNvPr>
          <p:cNvSpPr txBox="1"/>
          <p:nvPr/>
        </p:nvSpPr>
        <p:spPr>
          <a:xfrm>
            <a:off x="858895" y="2493942"/>
            <a:ext cx="1005403"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初始种群</a:t>
            </a:r>
            <a:endParaRPr lang="en-US" sz="1600" dirty="0">
              <a:solidFill>
                <a:schemeClr val="accent1"/>
              </a:solidFill>
              <a:latin typeface="STKaiti" panose="02010600040101010101" pitchFamily="2" charset="-122"/>
              <a:ea typeface="STKaiti" panose="02010600040101010101" pitchFamily="2" charset="-122"/>
            </a:endParaRPr>
          </a:p>
        </p:txBody>
      </p:sp>
      <p:sp>
        <p:nvSpPr>
          <p:cNvPr id="9" name="TextBox 8">
            <a:extLst>
              <a:ext uri="{FF2B5EF4-FFF2-40B4-BE49-F238E27FC236}">
                <a16:creationId xmlns:a16="http://schemas.microsoft.com/office/drawing/2014/main" id="{1F2806D8-801E-894C-B486-D69D5946267F}"/>
              </a:ext>
            </a:extLst>
          </p:cNvPr>
          <p:cNvSpPr txBox="1"/>
          <p:nvPr/>
        </p:nvSpPr>
        <p:spPr>
          <a:xfrm>
            <a:off x="1874820" y="2493942"/>
            <a:ext cx="1552028"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适应</a:t>
            </a:r>
            <a:r>
              <a:rPr lang="en-US" sz="1600" dirty="0">
                <a:solidFill>
                  <a:schemeClr val="accent1"/>
                </a:solidFill>
                <a:latin typeface="STKaiti" panose="02010600040101010101" pitchFamily="2" charset="-122"/>
                <a:ea typeface="STKaiti" panose="02010600040101010101" pitchFamily="2" charset="-122"/>
              </a:rPr>
              <a:t>(</a:t>
            </a:r>
            <a:r>
              <a:rPr lang="en-US" sz="1600" dirty="0" err="1">
                <a:solidFill>
                  <a:schemeClr val="accent1"/>
                </a:solidFill>
                <a:latin typeface="STKaiti" panose="02010600040101010101" pitchFamily="2" charset="-122"/>
                <a:ea typeface="STKaiti" panose="02010600040101010101" pitchFamily="2" charset="-122"/>
              </a:rPr>
              <a:t>估值</a:t>
            </a:r>
            <a:r>
              <a:rPr lang="en-US" sz="1600" dirty="0">
                <a:solidFill>
                  <a:schemeClr val="accent1"/>
                </a:solidFill>
                <a:latin typeface="STKaiti" panose="02010600040101010101" pitchFamily="2" charset="-122"/>
                <a:ea typeface="STKaiti" panose="02010600040101010101" pitchFamily="2" charset="-122"/>
              </a:rPr>
              <a:t>)</a:t>
            </a:r>
            <a:r>
              <a:rPr lang="en-US" sz="1600" dirty="0" err="1">
                <a:solidFill>
                  <a:schemeClr val="accent1"/>
                </a:solidFill>
                <a:latin typeface="STKaiti" panose="02010600040101010101" pitchFamily="2" charset="-122"/>
                <a:ea typeface="STKaiti" panose="02010600040101010101" pitchFamily="2" charset="-122"/>
              </a:rPr>
              <a:t>函数</a:t>
            </a:r>
            <a:endParaRPr lang="en-US" sz="1600" dirty="0">
              <a:solidFill>
                <a:schemeClr val="accent1"/>
              </a:solidFill>
              <a:latin typeface="STKaiti" panose="02010600040101010101" pitchFamily="2" charset="-122"/>
              <a:ea typeface="STKaiti" panose="02010600040101010101" pitchFamily="2" charset="-122"/>
            </a:endParaRPr>
          </a:p>
        </p:txBody>
      </p:sp>
      <p:sp>
        <p:nvSpPr>
          <p:cNvPr id="10" name="TextBox 9">
            <a:extLst>
              <a:ext uri="{FF2B5EF4-FFF2-40B4-BE49-F238E27FC236}">
                <a16:creationId xmlns:a16="http://schemas.microsoft.com/office/drawing/2014/main" id="{CE7EE0BE-3C02-5D6D-A818-FF9254938453}"/>
              </a:ext>
            </a:extLst>
          </p:cNvPr>
          <p:cNvSpPr txBox="1"/>
          <p:nvPr/>
        </p:nvSpPr>
        <p:spPr>
          <a:xfrm>
            <a:off x="3636348" y="2493942"/>
            <a:ext cx="595035"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选择</a:t>
            </a:r>
            <a:endParaRPr lang="en-US" sz="1600" dirty="0">
              <a:solidFill>
                <a:schemeClr val="accent1"/>
              </a:solidFill>
              <a:latin typeface="STKaiti" panose="02010600040101010101" pitchFamily="2" charset="-122"/>
              <a:ea typeface="STKaiti" panose="02010600040101010101" pitchFamily="2" charset="-122"/>
            </a:endParaRPr>
          </a:p>
        </p:txBody>
      </p:sp>
      <p:sp>
        <p:nvSpPr>
          <p:cNvPr id="11" name="TextBox 10">
            <a:extLst>
              <a:ext uri="{FF2B5EF4-FFF2-40B4-BE49-F238E27FC236}">
                <a16:creationId xmlns:a16="http://schemas.microsoft.com/office/drawing/2014/main" id="{C773167D-3860-932B-E407-905EABA7DAED}"/>
              </a:ext>
            </a:extLst>
          </p:cNvPr>
          <p:cNvSpPr txBox="1"/>
          <p:nvPr/>
        </p:nvSpPr>
        <p:spPr>
          <a:xfrm>
            <a:off x="5388213" y="2493942"/>
            <a:ext cx="1005403"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交叉配对</a:t>
            </a:r>
            <a:endParaRPr lang="en-US" sz="1600" dirty="0">
              <a:solidFill>
                <a:schemeClr val="accent1"/>
              </a:solidFill>
              <a:latin typeface="STKaiti" panose="02010600040101010101" pitchFamily="2" charset="-122"/>
              <a:ea typeface="STKaiti" panose="02010600040101010101" pitchFamily="2" charset="-122"/>
            </a:endParaRPr>
          </a:p>
        </p:txBody>
      </p:sp>
      <p:sp>
        <p:nvSpPr>
          <p:cNvPr id="12" name="TextBox 11">
            <a:extLst>
              <a:ext uri="{FF2B5EF4-FFF2-40B4-BE49-F238E27FC236}">
                <a16:creationId xmlns:a16="http://schemas.microsoft.com/office/drawing/2014/main" id="{FED35D3E-885C-98E8-3907-E4DB510025C8}"/>
              </a:ext>
            </a:extLst>
          </p:cNvPr>
          <p:cNvSpPr txBox="1"/>
          <p:nvPr/>
        </p:nvSpPr>
        <p:spPr>
          <a:xfrm>
            <a:off x="7450195" y="2493942"/>
            <a:ext cx="595035"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变异</a:t>
            </a:r>
            <a:endParaRPr lang="en-US" sz="1600" dirty="0">
              <a:solidFill>
                <a:schemeClr val="accent1"/>
              </a:solidFill>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1703904344"/>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B94EA6-DF8E-8A41-86AD-9DBB9E08055D}"/>
              </a:ext>
            </a:extLst>
          </p:cNvPr>
          <p:cNvSpPr>
            <a:spLocks noGrp="1"/>
          </p:cNvSpPr>
          <p:nvPr>
            <p:ph type="title"/>
          </p:nvPr>
        </p:nvSpPr>
        <p:spPr/>
        <p:txBody>
          <a:bodyPr/>
          <a:lstStyle/>
          <a:p>
            <a:r>
              <a:rPr kumimoji="1" lang="zh-CN" altLang="en-US" dirty="0"/>
              <a:t>用遗传算法解八皇后问题的例子</a:t>
            </a:r>
          </a:p>
        </p:txBody>
      </p:sp>
      <p:sp>
        <p:nvSpPr>
          <p:cNvPr id="3" name="文本占位符 2">
            <a:extLst>
              <a:ext uri="{FF2B5EF4-FFF2-40B4-BE49-F238E27FC236}">
                <a16:creationId xmlns:a16="http://schemas.microsoft.com/office/drawing/2014/main" id="{F24A4A50-56C5-344A-AFC7-ABFB4F816E14}"/>
              </a:ext>
            </a:extLst>
          </p:cNvPr>
          <p:cNvSpPr>
            <a:spLocks noGrp="1"/>
          </p:cNvSpPr>
          <p:nvPr>
            <p:ph type="body" idx="1"/>
          </p:nvPr>
        </p:nvSpPr>
        <p:spPr>
          <a:xfrm>
            <a:off x="422694" y="3240919"/>
            <a:ext cx="8341744" cy="1771983"/>
          </a:xfrm>
        </p:spPr>
        <p:txBody>
          <a:bodyPr>
            <a:normAutofit fontScale="77500" lnSpcReduction="20000"/>
          </a:bodyPr>
          <a:lstStyle/>
          <a:p>
            <a:pPr>
              <a:lnSpc>
                <a:spcPct val="150000"/>
              </a:lnSpc>
            </a:pPr>
            <a:r>
              <a:rPr lang="zh-CN" altLang="en-US" dirty="0"/>
              <a:t>上面每一串数字表示一种</a:t>
            </a:r>
            <a:r>
              <a:rPr lang="en-US" altLang="zh-CN" dirty="0"/>
              <a:t>8</a:t>
            </a:r>
            <a:r>
              <a:rPr lang="zh-CN" altLang="en-US" dirty="0"/>
              <a:t>个皇后的放置位置。数字表示那一列皇后所在的行。一共有</a:t>
            </a:r>
            <a:r>
              <a:rPr lang="en-US" altLang="zh-CN" dirty="0"/>
              <a:t>8</a:t>
            </a:r>
            <a:r>
              <a:rPr lang="zh-CN" altLang="en-US" dirty="0"/>
              <a:t>列，所以是</a:t>
            </a:r>
            <a:r>
              <a:rPr lang="en-US" altLang="zh-CN" dirty="0"/>
              <a:t>8</a:t>
            </a:r>
            <a:r>
              <a:rPr lang="zh-CN" altLang="en-US" dirty="0"/>
              <a:t>个数字组成的字符串。</a:t>
            </a:r>
            <a:r>
              <a:rPr lang="en-US" altLang="zh-CN" dirty="0"/>
              <a:t> (a) </a:t>
            </a:r>
            <a:r>
              <a:rPr lang="zh-CN" altLang="en-US" dirty="0"/>
              <a:t>当前状态，</a:t>
            </a:r>
            <a:r>
              <a:rPr lang="en-US" altLang="zh-CN" dirty="0"/>
              <a:t> (b)</a:t>
            </a:r>
            <a:r>
              <a:rPr lang="zh-CN" altLang="en-US" dirty="0"/>
              <a:t> 对应（</a:t>
            </a:r>
            <a:r>
              <a:rPr lang="en-US" altLang="zh-CN" dirty="0"/>
              <a:t>a</a:t>
            </a:r>
            <a:r>
              <a:rPr lang="zh-CN" altLang="en-US" dirty="0"/>
              <a:t>）中的状态的得分，后被用来作为该状态被选择产生下一代的概率，（</a:t>
            </a:r>
            <a:r>
              <a:rPr lang="en-US" altLang="zh-CN" dirty="0"/>
              <a:t>c)</a:t>
            </a:r>
            <a:r>
              <a:rPr lang="zh-CN" altLang="en-US" dirty="0"/>
              <a:t>按（</a:t>
            </a:r>
            <a:r>
              <a:rPr lang="en-US" altLang="zh-CN" dirty="0"/>
              <a:t>b)</a:t>
            </a:r>
            <a:r>
              <a:rPr lang="zh-CN" altLang="en-US" dirty="0"/>
              <a:t>中概率选出的用于遗传的父一代，（</a:t>
            </a:r>
            <a:r>
              <a:rPr lang="en-US" altLang="zh-CN" dirty="0"/>
              <a:t>d)</a:t>
            </a:r>
            <a:r>
              <a:rPr lang="zh-CN" altLang="en-US" dirty="0"/>
              <a:t>交叉遗传后产生的新一代，</a:t>
            </a:r>
            <a:r>
              <a:rPr lang="zh-CN" altLang="en-US" dirty="0">
                <a:highlight>
                  <a:srgbClr val="FFFF00"/>
                </a:highlight>
              </a:rPr>
              <a:t>（</a:t>
            </a:r>
            <a:r>
              <a:rPr lang="en-US" altLang="zh-CN" dirty="0">
                <a:highlight>
                  <a:srgbClr val="FFFF00"/>
                </a:highlight>
              </a:rPr>
              <a:t>e)</a:t>
            </a:r>
            <a:r>
              <a:rPr lang="zh-CN" altLang="en-US" dirty="0">
                <a:highlight>
                  <a:srgbClr val="FFFF00"/>
                </a:highlight>
              </a:rPr>
              <a:t>新一代有一位的数字随机变异一下</a:t>
            </a:r>
            <a:r>
              <a:rPr lang="zh-CN" altLang="en-US" dirty="0"/>
              <a:t>。</a:t>
            </a:r>
            <a:endParaRPr lang="en-US" altLang="zh-CN" dirty="0"/>
          </a:p>
          <a:p>
            <a:endParaRPr kumimoji="1" lang="zh-CN" altLang="en-US" dirty="0"/>
          </a:p>
        </p:txBody>
      </p:sp>
      <p:pic>
        <p:nvPicPr>
          <p:cNvPr id="6" name="图片 5">
            <a:extLst>
              <a:ext uri="{FF2B5EF4-FFF2-40B4-BE49-F238E27FC236}">
                <a16:creationId xmlns:a16="http://schemas.microsoft.com/office/drawing/2014/main" id="{12C27D00-97B8-074B-8DCD-0E83D011F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47" y="834421"/>
            <a:ext cx="7806906" cy="2406498"/>
          </a:xfrm>
          <a:prstGeom prst="rect">
            <a:avLst/>
          </a:prstGeom>
        </p:spPr>
      </p:pic>
      <p:sp>
        <p:nvSpPr>
          <p:cNvPr id="4" name="Slide Number Placeholder 3">
            <a:extLst>
              <a:ext uri="{FF2B5EF4-FFF2-40B4-BE49-F238E27FC236}">
                <a16:creationId xmlns:a16="http://schemas.microsoft.com/office/drawing/2014/main" id="{27BD35F7-2E69-726A-EDC7-89B9109F08CB}"/>
              </a:ext>
            </a:extLst>
          </p:cNvPr>
          <p:cNvSpPr>
            <a:spLocks noGrp="1"/>
          </p:cNvSpPr>
          <p:nvPr>
            <p:ph type="sldNum" sz="quarter" idx="2"/>
          </p:nvPr>
        </p:nvSpPr>
        <p:spPr/>
        <p:txBody>
          <a:bodyPr/>
          <a:lstStyle/>
          <a:p>
            <a:fld id="{86CB4B4D-7CA3-9044-876B-883B54F8677D}" type="slidenum">
              <a:rPr lang="en-US" altLang="zh-CN" smtClean="0"/>
              <a:pPr/>
              <a:t>106</a:t>
            </a:fld>
            <a:endParaRPr lang="zh-CN" altLang="en-US" dirty="0"/>
          </a:p>
        </p:txBody>
      </p:sp>
      <p:sp>
        <p:nvSpPr>
          <p:cNvPr id="7" name="Rectangle 6">
            <a:extLst>
              <a:ext uri="{FF2B5EF4-FFF2-40B4-BE49-F238E27FC236}">
                <a16:creationId xmlns:a16="http://schemas.microsoft.com/office/drawing/2014/main" id="{5B30EC2D-0FBE-19DC-9841-B5F28E328D55}"/>
              </a:ext>
            </a:extLst>
          </p:cNvPr>
          <p:cNvSpPr/>
          <p:nvPr/>
        </p:nvSpPr>
        <p:spPr>
          <a:xfrm>
            <a:off x="7039000" y="834421"/>
            <a:ext cx="1407877" cy="2406498"/>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0706F22-463C-2BA3-9426-E076D9AB1439}"/>
              </a:ext>
            </a:extLst>
          </p:cNvPr>
          <p:cNvSpPr txBox="1"/>
          <p:nvPr/>
        </p:nvSpPr>
        <p:spPr>
          <a:xfrm>
            <a:off x="858895" y="2493942"/>
            <a:ext cx="1005403"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初始种群</a:t>
            </a:r>
            <a:endParaRPr lang="en-US" sz="1600" dirty="0">
              <a:solidFill>
                <a:schemeClr val="accent1"/>
              </a:solidFill>
              <a:latin typeface="STKaiti" panose="02010600040101010101" pitchFamily="2" charset="-122"/>
              <a:ea typeface="STKaiti" panose="02010600040101010101" pitchFamily="2" charset="-122"/>
            </a:endParaRPr>
          </a:p>
        </p:txBody>
      </p:sp>
      <p:sp>
        <p:nvSpPr>
          <p:cNvPr id="9" name="TextBox 8">
            <a:extLst>
              <a:ext uri="{FF2B5EF4-FFF2-40B4-BE49-F238E27FC236}">
                <a16:creationId xmlns:a16="http://schemas.microsoft.com/office/drawing/2014/main" id="{F41E2456-F259-ACA5-61F9-FC85214D0360}"/>
              </a:ext>
            </a:extLst>
          </p:cNvPr>
          <p:cNvSpPr txBox="1"/>
          <p:nvPr/>
        </p:nvSpPr>
        <p:spPr>
          <a:xfrm>
            <a:off x="1874820" y="2493942"/>
            <a:ext cx="1552028"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适应</a:t>
            </a:r>
            <a:r>
              <a:rPr lang="en-US" sz="1600" dirty="0">
                <a:solidFill>
                  <a:schemeClr val="accent1"/>
                </a:solidFill>
                <a:latin typeface="STKaiti" panose="02010600040101010101" pitchFamily="2" charset="-122"/>
                <a:ea typeface="STKaiti" panose="02010600040101010101" pitchFamily="2" charset="-122"/>
              </a:rPr>
              <a:t>(</a:t>
            </a:r>
            <a:r>
              <a:rPr lang="en-US" sz="1600" dirty="0" err="1">
                <a:solidFill>
                  <a:schemeClr val="accent1"/>
                </a:solidFill>
                <a:latin typeface="STKaiti" panose="02010600040101010101" pitchFamily="2" charset="-122"/>
                <a:ea typeface="STKaiti" panose="02010600040101010101" pitchFamily="2" charset="-122"/>
              </a:rPr>
              <a:t>估值</a:t>
            </a:r>
            <a:r>
              <a:rPr lang="en-US" sz="1600" dirty="0">
                <a:solidFill>
                  <a:schemeClr val="accent1"/>
                </a:solidFill>
                <a:latin typeface="STKaiti" panose="02010600040101010101" pitchFamily="2" charset="-122"/>
                <a:ea typeface="STKaiti" panose="02010600040101010101" pitchFamily="2" charset="-122"/>
              </a:rPr>
              <a:t>)</a:t>
            </a:r>
            <a:r>
              <a:rPr lang="en-US" sz="1600" dirty="0" err="1">
                <a:solidFill>
                  <a:schemeClr val="accent1"/>
                </a:solidFill>
                <a:latin typeface="STKaiti" panose="02010600040101010101" pitchFamily="2" charset="-122"/>
                <a:ea typeface="STKaiti" panose="02010600040101010101" pitchFamily="2" charset="-122"/>
              </a:rPr>
              <a:t>函数</a:t>
            </a:r>
            <a:endParaRPr lang="en-US" sz="1600" dirty="0">
              <a:solidFill>
                <a:schemeClr val="accent1"/>
              </a:solidFill>
              <a:latin typeface="STKaiti" panose="02010600040101010101" pitchFamily="2" charset="-122"/>
              <a:ea typeface="STKaiti" panose="02010600040101010101" pitchFamily="2" charset="-122"/>
            </a:endParaRPr>
          </a:p>
        </p:txBody>
      </p:sp>
      <p:sp>
        <p:nvSpPr>
          <p:cNvPr id="10" name="TextBox 9">
            <a:extLst>
              <a:ext uri="{FF2B5EF4-FFF2-40B4-BE49-F238E27FC236}">
                <a16:creationId xmlns:a16="http://schemas.microsoft.com/office/drawing/2014/main" id="{60780C0A-D872-4572-E74C-B9F17A0121E2}"/>
              </a:ext>
            </a:extLst>
          </p:cNvPr>
          <p:cNvSpPr txBox="1"/>
          <p:nvPr/>
        </p:nvSpPr>
        <p:spPr>
          <a:xfrm>
            <a:off x="3636348" y="2493942"/>
            <a:ext cx="595035"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选择</a:t>
            </a:r>
            <a:endParaRPr lang="en-US" sz="1600" dirty="0">
              <a:solidFill>
                <a:schemeClr val="accent1"/>
              </a:solidFill>
              <a:latin typeface="STKaiti" panose="02010600040101010101" pitchFamily="2" charset="-122"/>
              <a:ea typeface="STKaiti" panose="02010600040101010101" pitchFamily="2" charset="-122"/>
            </a:endParaRPr>
          </a:p>
        </p:txBody>
      </p:sp>
      <p:sp>
        <p:nvSpPr>
          <p:cNvPr id="11" name="TextBox 10">
            <a:extLst>
              <a:ext uri="{FF2B5EF4-FFF2-40B4-BE49-F238E27FC236}">
                <a16:creationId xmlns:a16="http://schemas.microsoft.com/office/drawing/2014/main" id="{CE948726-066E-0E24-EAB9-9AED433F2BD2}"/>
              </a:ext>
            </a:extLst>
          </p:cNvPr>
          <p:cNvSpPr txBox="1"/>
          <p:nvPr/>
        </p:nvSpPr>
        <p:spPr>
          <a:xfrm>
            <a:off x="5388213" y="2493942"/>
            <a:ext cx="1005403"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交叉配对</a:t>
            </a:r>
            <a:endParaRPr lang="en-US" sz="1600" dirty="0">
              <a:solidFill>
                <a:schemeClr val="accent1"/>
              </a:solidFill>
              <a:latin typeface="STKaiti" panose="02010600040101010101" pitchFamily="2" charset="-122"/>
              <a:ea typeface="STKaiti" panose="02010600040101010101" pitchFamily="2" charset="-122"/>
            </a:endParaRPr>
          </a:p>
        </p:txBody>
      </p:sp>
      <p:sp>
        <p:nvSpPr>
          <p:cNvPr id="12" name="TextBox 11">
            <a:extLst>
              <a:ext uri="{FF2B5EF4-FFF2-40B4-BE49-F238E27FC236}">
                <a16:creationId xmlns:a16="http://schemas.microsoft.com/office/drawing/2014/main" id="{E8A95440-5270-CDC5-FE3D-CDAFFC085AD8}"/>
              </a:ext>
            </a:extLst>
          </p:cNvPr>
          <p:cNvSpPr txBox="1"/>
          <p:nvPr/>
        </p:nvSpPr>
        <p:spPr>
          <a:xfrm>
            <a:off x="7450195" y="2493942"/>
            <a:ext cx="595035"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变异</a:t>
            </a:r>
            <a:endParaRPr lang="en-US" sz="1600" dirty="0">
              <a:solidFill>
                <a:schemeClr val="accent1"/>
              </a:solidFill>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1079856448"/>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159D8E-29CD-1A46-9CE9-FDD386440D03}"/>
              </a:ext>
            </a:extLst>
          </p:cNvPr>
          <p:cNvSpPr>
            <a:spLocks noGrp="1"/>
          </p:cNvSpPr>
          <p:nvPr>
            <p:ph type="title"/>
          </p:nvPr>
        </p:nvSpPr>
        <p:spPr/>
        <p:txBody>
          <a:bodyPr/>
          <a:lstStyle/>
          <a:p>
            <a:r>
              <a:rPr kumimoji="1" lang="zh-CN" altLang="en-US" dirty="0"/>
              <a:t>用遗传算法解八皇后问题的例子</a:t>
            </a:r>
          </a:p>
        </p:txBody>
      </p:sp>
      <p:sp>
        <p:nvSpPr>
          <p:cNvPr id="3" name="文本占位符 2">
            <a:extLst>
              <a:ext uri="{FF2B5EF4-FFF2-40B4-BE49-F238E27FC236}">
                <a16:creationId xmlns:a16="http://schemas.microsoft.com/office/drawing/2014/main" id="{174AA789-EF33-7441-BAA5-2A49B23A145D}"/>
              </a:ext>
            </a:extLst>
          </p:cNvPr>
          <p:cNvSpPr>
            <a:spLocks noGrp="1"/>
          </p:cNvSpPr>
          <p:nvPr>
            <p:ph type="body" idx="1"/>
          </p:nvPr>
        </p:nvSpPr>
        <p:spPr>
          <a:xfrm>
            <a:off x="741872" y="3076946"/>
            <a:ext cx="6538822" cy="1641756"/>
          </a:xfrm>
        </p:spPr>
        <p:txBody>
          <a:bodyPr>
            <a:normAutofit fontScale="92500"/>
          </a:bodyPr>
          <a:lstStyle/>
          <a:p>
            <a:pPr>
              <a:lnSpc>
                <a:spcPct val="150000"/>
              </a:lnSpc>
            </a:pPr>
            <a:r>
              <a:rPr lang="zh-CN" altLang="en-US" sz="2000" dirty="0"/>
              <a:t>用</a:t>
            </a:r>
            <a:r>
              <a:rPr lang="zh-CN" altLang="en-US" sz="2000" dirty="0">
                <a:solidFill>
                  <a:srgbClr val="C00000"/>
                </a:solidFill>
              </a:rPr>
              <a:t>行号</a:t>
            </a:r>
            <a:r>
              <a:rPr lang="zh-CN" altLang="en-US" sz="2000" dirty="0"/>
              <a:t>表示：  </a:t>
            </a:r>
            <a:r>
              <a:rPr lang="en-US" altLang="zh-CN" sz="2000" dirty="0">
                <a:highlight>
                  <a:srgbClr val="00FFFF"/>
                </a:highlight>
              </a:rPr>
              <a:t>327</a:t>
            </a:r>
            <a:r>
              <a:rPr lang="en-US" altLang="zh-CN" sz="2000" dirty="0">
                <a:highlight>
                  <a:srgbClr val="C0C0C0"/>
                </a:highlight>
              </a:rPr>
              <a:t>52411</a:t>
            </a:r>
            <a:r>
              <a:rPr lang="zh-CN" altLang="en-US" sz="2000" dirty="0"/>
              <a:t> </a:t>
            </a:r>
            <a:r>
              <a:rPr lang="en-US" altLang="zh-CN" sz="2000" dirty="0"/>
              <a:t>+</a:t>
            </a:r>
            <a:r>
              <a:rPr lang="zh-CN" altLang="en-US" sz="2000" dirty="0"/>
              <a:t> </a:t>
            </a:r>
            <a:r>
              <a:rPr lang="en-US" altLang="zh-CN" sz="2000" dirty="0">
                <a:highlight>
                  <a:srgbClr val="C0C0C0"/>
                </a:highlight>
              </a:rPr>
              <a:t>247</a:t>
            </a:r>
            <a:r>
              <a:rPr lang="en-US" altLang="zh-CN" sz="2000" dirty="0">
                <a:highlight>
                  <a:srgbClr val="00FFFF"/>
                </a:highlight>
              </a:rPr>
              <a:t>48552</a:t>
            </a:r>
            <a:r>
              <a:rPr lang="zh-CN" altLang="en-US" sz="2000" dirty="0"/>
              <a:t> </a:t>
            </a:r>
            <a:r>
              <a:rPr lang="en-US" altLang="zh-CN" sz="2000" dirty="0"/>
              <a:t>= </a:t>
            </a:r>
            <a:r>
              <a:rPr lang="en-US" altLang="zh-CN" sz="2000" dirty="0">
                <a:highlight>
                  <a:srgbClr val="00FFFF"/>
                </a:highlight>
              </a:rPr>
              <a:t>32748552</a:t>
            </a:r>
            <a:endParaRPr lang="en-US" altLang="zh-CN" sz="1898" dirty="0">
              <a:highlight>
                <a:srgbClr val="00FFFF"/>
              </a:highlight>
            </a:endParaRPr>
          </a:p>
          <a:p>
            <a:pPr>
              <a:lnSpc>
                <a:spcPct val="150000"/>
              </a:lnSpc>
            </a:pPr>
            <a:r>
              <a:rPr lang="zh-CN" altLang="en-US" sz="1898" dirty="0"/>
              <a:t>图中给出了前两个父代“交配”产生第一个子代的情况。阴影的部分在“交配”中丢失，没有阴影的部分被保留下来。</a:t>
            </a:r>
            <a:endParaRPr lang="en-US" altLang="zh-CN" sz="1898" dirty="0"/>
          </a:p>
          <a:p>
            <a:endParaRPr kumimoji="1" lang="zh-CN" altLang="en-US" dirty="0"/>
          </a:p>
        </p:txBody>
      </p:sp>
      <p:pic>
        <p:nvPicPr>
          <p:cNvPr id="6" name="图片 5">
            <a:extLst>
              <a:ext uri="{FF2B5EF4-FFF2-40B4-BE49-F238E27FC236}">
                <a16:creationId xmlns:a16="http://schemas.microsoft.com/office/drawing/2014/main" id="{0A8435A5-9A6D-2144-A6E2-0F89AF71E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790919"/>
            <a:ext cx="6822660" cy="2002401"/>
          </a:xfrm>
          <a:prstGeom prst="rect">
            <a:avLst/>
          </a:prstGeom>
        </p:spPr>
      </p:pic>
      <p:sp>
        <p:nvSpPr>
          <p:cNvPr id="4" name="Slide Number Placeholder 3">
            <a:extLst>
              <a:ext uri="{FF2B5EF4-FFF2-40B4-BE49-F238E27FC236}">
                <a16:creationId xmlns:a16="http://schemas.microsoft.com/office/drawing/2014/main" id="{9A99162E-B1FB-6724-88D9-34285EF3921D}"/>
              </a:ext>
            </a:extLst>
          </p:cNvPr>
          <p:cNvSpPr>
            <a:spLocks noGrp="1"/>
          </p:cNvSpPr>
          <p:nvPr>
            <p:ph type="sldNum" sz="quarter" idx="2"/>
          </p:nvPr>
        </p:nvSpPr>
        <p:spPr/>
        <p:txBody>
          <a:bodyPr/>
          <a:lstStyle/>
          <a:p>
            <a:fld id="{86CB4B4D-7CA3-9044-876B-883B54F8677D}" type="slidenum">
              <a:rPr lang="en-US" altLang="zh-CN" smtClean="0"/>
              <a:pPr/>
              <a:t>107</a:t>
            </a:fld>
            <a:endParaRPr lang="zh-CN" altLang="en-US" dirty="0"/>
          </a:p>
        </p:txBody>
      </p:sp>
      <p:cxnSp>
        <p:nvCxnSpPr>
          <p:cNvPr id="7" name="Straight Arrow Connector 6">
            <a:extLst>
              <a:ext uri="{FF2B5EF4-FFF2-40B4-BE49-F238E27FC236}">
                <a16:creationId xmlns:a16="http://schemas.microsoft.com/office/drawing/2014/main" id="{A5DB6636-3D34-771D-23AB-66D034DC0AA6}"/>
              </a:ext>
            </a:extLst>
          </p:cNvPr>
          <p:cNvCxnSpPr>
            <a:cxnSpLocks/>
          </p:cNvCxnSpPr>
          <p:nvPr/>
        </p:nvCxnSpPr>
        <p:spPr>
          <a:xfrm flipH="1" flipV="1">
            <a:off x="1549815" y="2793320"/>
            <a:ext cx="1105703" cy="471569"/>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EBB3FAE-A0AA-83C7-4555-83F877A41169}"/>
              </a:ext>
            </a:extLst>
          </p:cNvPr>
          <p:cNvCxnSpPr>
            <a:cxnSpLocks/>
          </p:cNvCxnSpPr>
          <p:nvPr/>
        </p:nvCxnSpPr>
        <p:spPr>
          <a:xfrm flipV="1">
            <a:off x="4572000" y="2793320"/>
            <a:ext cx="112734" cy="448828"/>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FA6F497-6370-6A28-45F6-3B8204E7F7C0}"/>
              </a:ext>
            </a:extLst>
          </p:cNvPr>
          <p:cNvCxnSpPr>
            <a:cxnSpLocks/>
          </p:cNvCxnSpPr>
          <p:nvPr/>
        </p:nvCxnSpPr>
        <p:spPr>
          <a:xfrm flipV="1">
            <a:off x="5824976" y="2793320"/>
            <a:ext cx="804806" cy="448828"/>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9BE91D3-0D24-4179-70BD-6A4F35D373AB}"/>
              </a:ext>
            </a:extLst>
          </p:cNvPr>
          <p:cNvSpPr txBox="1"/>
          <p:nvPr/>
        </p:nvSpPr>
        <p:spPr>
          <a:xfrm>
            <a:off x="889478" y="828497"/>
            <a:ext cx="282450" cy="1938992"/>
          </a:xfrm>
          <a:prstGeom prst="rect">
            <a:avLst/>
          </a:prstGeom>
          <a:noFill/>
        </p:spPr>
        <p:txBody>
          <a:bodyPr wrap="none" rtlCol="0">
            <a:spAutoFit/>
          </a:bodyPr>
          <a:lstStyle/>
          <a:p>
            <a:r>
              <a:rPr lang="en-US" altLang="zh-CN" sz="1500" dirty="0">
                <a:solidFill>
                  <a:srgbClr val="C00000"/>
                </a:solidFill>
              </a:rPr>
              <a:t>8</a:t>
            </a:r>
          </a:p>
          <a:p>
            <a:r>
              <a:rPr lang="en-US" altLang="zh-CN" sz="1500" dirty="0">
                <a:solidFill>
                  <a:srgbClr val="C00000"/>
                </a:solidFill>
              </a:rPr>
              <a:t>7</a:t>
            </a:r>
          </a:p>
          <a:p>
            <a:r>
              <a:rPr lang="en-US" altLang="zh-CN" sz="1500" dirty="0">
                <a:solidFill>
                  <a:srgbClr val="C00000"/>
                </a:solidFill>
              </a:rPr>
              <a:t>6</a:t>
            </a:r>
          </a:p>
          <a:p>
            <a:r>
              <a:rPr lang="en-US" altLang="zh-CN" sz="1500" dirty="0">
                <a:solidFill>
                  <a:srgbClr val="C00000"/>
                </a:solidFill>
              </a:rPr>
              <a:t>5</a:t>
            </a:r>
          </a:p>
          <a:p>
            <a:r>
              <a:rPr lang="en-US" altLang="zh-CN" sz="1500" dirty="0">
                <a:solidFill>
                  <a:srgbClr val="C00000"/>
                </a:solidFill>
              </a:rPr>
              <a:t>4</a:t>
            </a:r>
          </a:p>
          <a:p>
            <a:r>
              <a:rPr lang="en-US" altLang="zh-CN" sz="1500" dirty="0">
                <a:solidFill>
                  <a:srgbClr val="C00000"/>
                </a:solidFill>
              </a:rPr>
              <a:t>3</a:t>
            </a:r>
          </a:p>
          <a:p>
            <a:r>
              <a:rPr lang="en-US" altLang="zh-CN" sz="1500" dirty="0">
                <a:solidFill>
                  <a:srgbClr val="C00000"/>
                </a:solidFill>
              </a:rPr>
              <a:t>2</a:t>
            </a:r>
          </a:p>
          <a:p>
            <a:r>
              <a:rPr lang="en-US" altLang="zh-CN" sz="1500" dirty="0">
                <a:solidFill>
                  <a:srgbClr val="C00000"/>
                </a:solidFill>
              </a:rPr>
              <a:t>1</a:t>
            </a:r>
            <a:endParaRPr lang="en-US" sz="1500" dirty="0">
              <a:solidFill>
                <a:srgbClr val="C00000"/>
              </a:solidFill>
            </a:endParaRPr>
          </a:p>
        </p:txBody>
      </p:sp>
      <p:sp>
        <p:nvSpPr>
          <p:cNvPr id="12" name="Rectangle 11">
            <a:extLst>
              <a:ext uri="{FF2B5EF4-FFF2-40B4-BE49-F238E27FC236}">
                <a16:creationId xmlns:a16="http://schemas.microsoft.com/office/drawing/2014/main" id="{8384A0C4-0CDC-9A56-9627-0B7F6F852186}"/>
              </a:ext>
            </a:extLst>
          </p:cNvPr>
          <p:cNvSpPr/>
          <p:nvPr/>
        </p:nvSpPr>
        <p:spPr>
          <a:xfrm>
            <a:off x="1245804" y="844982"/>
            <a:ext cx="712348" cy="1922507"/>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C512C1-B89C-6A6B-0CEF-A0FA25C8CD6D}"/>
              </a:ext>
            </a:extLst>
          </p:cNvPr>
          <p:cNvSpPr/>
          <p:nvPr/>
        </p:nvSpPr>
        <p:spPr>
          <a:xfrm>
            <a:off x="4323718" y="830865"/>
            <a:ext cx="1175208" cy="1922507"/>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5B05D9F-3A7F-01EA-1C61-EC89E5BEA7A0}"/>
              </a:ext>
            </a:extLst>
          </p:cNvPr>
          <p:cNvSpPr/>
          <p:nvPr/>
        </p:nvSpPr>
        <p:spPr>
          <a:xfrm>
            <a:off x="5932416" y="844982"/>
            <a:ext cx="1932076" cy="1922507"/>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783CEC1-CAD8-79BC-6A2C-093F7F35CF2D}"/>
              </a:ext>
            </a:extLst>
          </p:cNvPr>
          <p:cNvSpPr txBox="1"/>
          <p:nvPr/>
        </p:nvSpPr>
        <p:spPr>
          <a:xfrm>
            <a:off x="2777155" y="3449445"/>
            <a:ext cx="755335" cy="369332"/>
          </a:xfrm>
          <a:prstGeom prst="rect">
            <a:avLst/>
          </a:prstGeom>
          <a:noFill/>
        </p:spPr>
        <p:txBody>
          <a:bodyPr wrap="none" rtlCol="0">
            <a:spAutoFit/>
          </a:bodyPr>
          <a:lstStyle/>
          <a:p>
            <a:r>
              <a:rPr lang="en-US" dirty="0">
                <a:latin typeface="STKaiti" panose="02010600040101010101" pitchFamily="2" charset="-122"/>
                <a:ea typeface="STKaiti" panose="02010600040101010101" pitchFamily="2" charset="-122"/>
              </a:rPr>
              <a:t>父代</a:t>
            </a:r>
            <a:r>
              <a:rPr lang="en-US" altLang="zh-CN" dirty="0">
                <a:latin typeface="STKaiti" panose="02010600040101010101" pitchFamily="2" charset="-122"/>
                <a:ea typeface="STKaiti" panose="02010600040101010101" pitchFamily="2" charset="-122"/>
              </a:rPr>
              <a:t>2</a:t>
            </a:r>
            <a:endParaRPr lang="en-US" dirty="0">
              <a:latin typeface="STKaiti" panose="02010600040101010101" pitchFamily="2" charset="-122"/>
              <a:ea typeface="STKaiti" panose="02010600040101010101" pitchFamily="2" charset="-122"/>
            </a:endParaRPr>
          </a:p>
        </p:txBody>
      </p:sp>
      <p:sp>
        <p:nvSpPr>
          <p:cNvPr id="23" name="TextBox 22">
            <a:extLst>
              <a:ext uri="{FF2B5EF4-FFF2-40B4-BE49-F238E27FC236}">
                <a16:creationId xmlns:a16="http://schemas.microsoft.com/office/drawing/2014/main" id="{8F90B9AC-A022-76CE-55FC-6167D55C56AD}"/>
              </a:ext>
            </a:extLst>
          </p:cNvPr>
          <p:cNvSpPr txBox="1"/>
          <p:nvPr/>
        </p:nvSpPr>
        <p:spPr>
          <a:xfrm>
            <a:off x="4031620" y="3474870"/>
            <a:ext cx="755335" cy="369332"/>
          </a:xfrm>
          <a:prstGeom prst="rect">
            <a:avLst/>
          </a:prstGeom>
          <a:noFill/>
        </p:spPr>
        <p:txBody>
          <a:bodyPr wrap="none" rtlCol="0">
            <a:spAutoFit/>
          </a:bodyPr>
          <a:lstStyle/>
          <a:p>
            <a:r>
              <a:rPr lang="en-US" dirty="0">
                <a:latin typeface="STKaiti" panose="02010600040101010101" pitchFamily="2" charset="-122"/>
                <a:ea typeface="STKaiti" panose="02010600040101010101" pitchFamily="2" charset="-122"/>
              </a:rPr>
              <a:t>父代</a:t>
            </a:r>
            <a:r>
              <a:rPr lang="en-US" altLang="zh-CN" dirty="0">
                <a:latin typeface="STKaiti" panose="02010600040101010101" pitchFamily="2" charset="-122"/>
                <a:ea typeface="STKaiti" panose="02010600040101010101" pitchFamily="2" charset="-122"/>
              </a:rPr>
              <a:t>2</a:t>
            </a:r>
            <a:endParaRPr lang="en-US" dirty="0">
              <a:latin typeface="STKaiti" panose="02010600040101010101" pitchFamily="2" charset="-122"/>
              <a:ea typeface="STKaiti" panose="02010600040101010101" pitchFamily="2" charset="-122"/>
            </a:endParaRPr>
          </a:p>
        </p:txBody>
      </p:sp>
      <p:sp>
        <p:nvSpPr>
          <p:cNvPr id="24" name="TextBox 23">
            <a:extLst>
              <a:ext uri="{FF2B5EF4-FFF2-40B4-BE49-F238E27FC236}">
                <a16:creationId xmlns:a16="http://schemas.microsoft.com/office/drawing/2014/main" id="{DBD0723F-DF36-E0A6-AD1C-812621D4BC9D}"/>
              </a:ext>
            </a:extLst>
          </p:cNvPr>
          <p:cNvSpPr txBox="1"/>
          <p:nvPr/>
        </p:nvSpPr>
        <p:spPr>
          <a:xfrm>
            <a:off x="5286085" y="3449445"/>
            <a:ext cx="646331" cy="369332"/>
          </a:xfrm>
          <a:prstGeom prst="rect">
            <a:avLst/>
          </a:prstGeom>
          <a:noFill/>
        </p:spPr>
        <p:txBody>
          <a:bodyPr wrap="none" rtlCol="0">
            <a:spAutoFit/>
          </a:bodyPr>
          <a:lstStyle/>
          <a:p>
            <a:r>
              <a:rPr lang="en-US" dirty="0" err="1">
                <a:latin typeface="STKaiti" panose="02010600040101010101" pitchFamily="2" charset="-122"/>
                <a:ea typeface="STKaiti" panose="02010600040101010101" pitchFamily="2" charset="-122"/>
              </a:rPr>
              <a:t>子代</a:t>
            </a:r>
            <a:endParaRPr lang="en-US" dirty="0">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46587283"/>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77970-63B9-094E-8A72-3DC7CF8E51CA}"/>
              </a:ext>
            </a:extLst>
          </p:cNvPr>
          <p:cNvSpPr>
            <a:spLocks noGrp="1"/>
          </p:cNvSpPr>
          <p:nvPr>
            <p:ph type="title"/>
          </p:nvPr>
        </p:nvSpPr>
        <p:spPr/>
        <p:txBody>
          <a:bodyPr/>
          <a:lstStyle/>
          <a:p>
            <a:r>
              <a:rPr kumimoji="1" lang="zh-CN" altLang="en-US" dirty="0"/>
              <a:t>用遗传算法解八皇后问题的例子</a:t>
            </a:r>
          </a:p>
        </p:txBody>
      </p:sp>
      <p:sp>
        <p:nvSpPr>
          <p:cNvPr id="3" name="文本占位符 2">
            <a:extLst>
              <a:ext uri="{FF2B5EF4-FFF2-40B4-BE49-F238E27FC236}">
                <a16:creationId xmlns:a16="http://schemas.microsoft.com/office/drawing/2014/main" id="{0457A4A4-D92A-574F-842C-ED17177C4CCD}"/>
              </a:ext>
            </a:extLst>
          </p:cNvPr>
          <p:cNvSpPr>
            <a:spLocks noGrp="1"/>
          </p:cNvSpPr>
          <p:nvPr>
            <p:ph type="body" idx="1"/>
          </p:nvPr>
        </p:nvSpPr>
        <p:spPr>
          <a:xfrm>
            <a:off x="319176" y="2919434"/>
            <a:ext cx="8652295" cy="2080964"/>
          </a:xfrm>
        </p:spPr>
        <p:txBody>
          <a:bodyPr>
            <a:normAutofit fontScale="92500" lnSpcReduction="10000"/>
          </a:bodyPr>
          <a:lstStyle/>
          <a:p>
            <a:pPr>
              <a:lnSpc>
                <a:spcPct val="150000"/>
              </a:lnSpc>
            </a:pPr>
            <a:r>
              <a:rPr lang="zh-CN" altLang="en-US" sz="1898" dirty="0"/>
              <a:t>像束搜索一样，遗传算法从</a:t>
            </a:r>
            <a:r>
              <a:rPr lang="en-US" altLang="zh-CN" sz="1898" dirty="0"/>
              <a:t>k </a:t>
            </a:r>
            <a:r>
              <a:rPr lang="zh-CN" altLang="en-US" sz="1898" dirty="0"/>
              <a:t>个随机的初始状态出发，这组状态称为“人口”。每个状态称为“个体”，由一组有限个字母表达的字符串表示 </a:t>
            </a:r>
            <a:r>
              <a:rPr lang="en-US" altLang="zh-CN" sz="1898" dirty="0"/>
              <a:t>–</a:t>
            </a:r>
            <a:r>
              <a:rPr lang="zh-CN" altLang="en-US" sz="1898" dirty="0"/>
              <a:t> 通常是一个 </a:t>
            </a:r>
            <a:r>
              <a:rPr lang="en-US" altLang="zh-CN" sz="1898" dirty="0"/>
              <a:t>0</a:t>
            </a:r>
            <a:r>
              <a:rPr lang="zh-CN" altLang="en-US" sz="1898" dirty="0"/>
              <a:t> </a:t>
            </a:r>
            <a:r>
              <a:rPr lang="en-US" altLang="zh-CN" sz="1898" dirty="0"/>
              <a:t>1</a:t>
            </a:r>
            <a:r>
              <a:rPr lang="zh-CN" altLang="en-US" sz="1898" dirty="0"/>
              <a:t>串。例如，</a:t>
            </a:r>
            <a:r>
              <a:rPr lang="zh-CN" altLang="en-US" sz="1898" dirty="0">
                <a:highlight>
                  <a:srgbClr val="00FFFF"/>
                </a:highlight>
              </a:rPr>
              <a:t>一个</a:t>
            </a:r>
            <a:r>
              <a:rPr lang="en-US" altLang="zh-CN" sz="1898" dirty="0">
                <a:highlight>
                  <a:srgbClr val="00FFFF"/>
                </a:highlight>
              </a:rPr>
              <a:t> 8-</a:t>
            </a:r>
            <a:r>
              <a:rPr lang="zh-CN" altLang="en-US" sz="1898" dirty="0">
                <a:highlight>
                  <a:srgbClr val="00FFFF"/>
                </a:highlight>
              </a:rPr>
              <a:t>皇后的状态要指定</a:t>
            </a:r>
            <a:r>
              <a:rPr lang="en-US" altLang="zh-CN" sz="1898" dirty="0">
                <a:highlight>
                  <a:srgbClr val="00FFFF"/>
                </a:highlight>
              </a:rPr>
              <a:t>8</a:t>
            </a:r>
            <a:r>
              <a:rPr lang="zh-CN" altLang="en-US" sz="1898" dirty="0">
                <a:highlight>
                  <a:srgbClr val="00FFFF"/>
                </a:highlight>
              </a:rPr>
              <a:t>个皇后的位置，每一个表示在一列上的皇后的位置，所以需要</a:t>
            </a:r>
            <a:r>
              <a:rPr lang="en-US" altLang="zh-CN" sz="1898" dirty="0">
                <a:highlight>
                  <a:srgbClr val="00FFFF"/>
                </a:highlight>
              </a:rPr>
              <a:t> 8 × log</a:t>
            </a:r>
            <a:r>
              <a:rPr lang="en-US" altLang="zh-CN" sz="1898" baseline="-25000" dirty="0">
                <a:highlight>
                  <a:srgbClr val="00FFFF"/>
                </a:highlight>
              </a:rPr>
              <a:t>2</a:t>
            </a:r>
            <a:r>
              <a:rPr lang="en-US" altLang="zh-CN" sz="1898" dirty="0">
                <a:highlight>
                  <a:srgbClr val="00FFFF"/>
                </a:highlight>
              </a:rPr>
              <a:t> 8 = 24 </a:t>
            </a:r>
            <a:r>
              <a:rPr lang="zh-CN" altLang="en-US" sz="1898" dirty="0">
                <a:highlight>
                  <a:srgbClr val="00FFFF"/>
                </a:highlight>
              </a:rPr>
              <a:t>位</a:t>
            </a:r>
            <a:r>
              <a:rPr lang="zh-CN" altLang="en-US" sz="1898" dirty="0"/>
              <a:t>。</a:t>
            </a:r>
            <a:r>
              <a:rPr lang="zh-CN" altLang="en-US" sz="1898" dirty="0">
                <a:highlight>
                  <a:srgbClr val="00FF00"/>
                </a:highlight>
              </a:rPr>
              <a:t>也可以用</a:t>
            </a:r>
            <a:r>
              <a:rPr lang="en-US" altLang="zh-CN" sz="1898" dirty="0">
                <a:highlight>
                  <a:srgbClr val="00FF00"/>
                </a:highlight>
              </a:rPr>
              <a:t>8</a:t>
            </a:r>
            <a:r>
              <a:rPr lang="zh-CN" altLang="en-US" sz="1898" dirty="0">
                <a:highlight>
                  <a:srgbClr val="00FF00"/>
                </a:highlight>
              </a:rPr>
              <a:t>个</a:t>
            </a:r>
            <a:r>
              <a:rPr lang="en-US" altLang="zh-CN" sz="1898" dirty="0">
                <a:highlight>
                  <a:srgbClr val="00FF00"/>
                </a:highlight>
              </a:rPr>
              <a:t>1-8</a:t>
            </a:r>
            <a:r>
              <a:rPr lang="zh-CN" altLang="en-US" sz="1898" dirty="0">
                <a:highlight>
                  <a:srgbClr val="00FF00"/>
                </a:highlight>
              </a:rPr>
              <a:t>的数字表示</a:t>
            </a:r>
            <a:r>
              <a:rPr lang="zh-CN" altLang="en-US" sz="1898" dirty="0"/>
              <a:t>。</a:t>
            </a:r>
            <a:r>
              <a:rPr lang="en-US" altLang="zh-CN" sz="1898" dirty="0"/>
              <a:t> (</a:t>
            </a:r>
            <a:r>
              <a:rPr lang="zh-CN" altLang="en-US" sz="1898" dirty="0"/>
              <a:t>后续我们会给出这两种表达的区别</a:t>
            </a:r>
            <a:r>
              <a:rPr lang="en-US" altLang="zh-CN" sz="1898" dirty="0"/>
              <a:t>) </a:t>
            </a:r>
            <a:r>
              <a:rPr lang="zh-CN" altLang="en-US" sz="1898" dirty="0"/>
              <a:t>上页图</a:t>
            </a:r>
            <a:r>
              <a:rPr lang="en-US" altLang="zh-CN" sz="1898" dirty="0"/>
              <a:t> (a)</a:t>
            </a:r>
            <a:r>
              <a:rPr lang="zh-CN" altLang="en-US" sz="1898" dirty="0"/>
              <a:t>中给出了</a:t>
            </a:r>
            <a:r>
              <a:rPr lang="en-US" altLang="zh-CN" sz="1898" dirty="0"/>
              <a:t>4</a:t>
            </a:r>
            <a:r>
              <a:rPr lang="zh-CN" altLang="en-US" sz="1898" dirty="0"/>
              <a:t>个</a:t>
            </a:r>
            <a:r>
              <a:rPr lang="en-US" altLang="zh-CN" sz="1898" dirty="0"/>
              <a:t>8</a:t>
            </a:r>
            <a:r>
              <a:rPr lang="zh-CN" altLang="en-US" sz="1898" dirty="0"/>
              <a:t>个数字组成的字符串，表示</a:t>
            </a:r>
            <a:r>
              <a:rPr lang="en-US" altLang="zh-CN" sz="1898" dirty="0"/>
              <a:t>8</a:t>
            </a:r>
            <a:r>
              <a:rPr lang="zh-CN" altLang="en-US" sz="1898" dirty="0"/>
              <a:t>个皇后的位置。</a:t>
            </a:r>
            <a:endParaRPr kumimoji="1" lang="zh-CN" altLang="en-US" sz="1898" dirty="0"/>
          </a:p>
        </p:txBody>
      </p:sp>
      <p:pic>
        <p:nvPicPr>
          <p:cNvPr id="4" name="图片 3">
            <a:extLst>
              <a:ext uri="{FF2B5EF4-FFF2-40B4-BE49-F238E27FC236}">
                <a16:creationId xmlns:a16="http://schemas.microsoft.com/office/drawing/2014/main" id="{93BE1130-ABC0-674C-BE9A-CB8E2209B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119" y="722901"/>
            <a:ext cx="7125761" cy="2196533"/>
          </a:xfrm>
          <a:prstGeom prst="rect">
            <a:avLst/>
          </a:prstGeom>
        </p:spPr>
      </p:pic>
      <p:sp>
        <p:nvSpPr>
          <p:cNvPr id="5" name="Slide Number Placeholder 4">
            <a:extLst>
              <a:ext uri="{FF2B5EF4-FFF2-40B4-BE49-F238E27FC236}">
                <a16:creationId xmlns:a16="http://schemas.microsoft.com/office/drawing/2014/main" id="{E25D783E-2CB5-10CE-C72A-A00659635062}"/>
              </a:ext>
            </a:extLst>
          </p:cNvPr>
          <p:cNvSpPr>
            <a:spLocks noGrp="1"/>
          </p:cNvSpPr>
          <p:nvPr>
            <p:ph type="sldNum" sz="quarter" idx="2"/>
          </p:nvPr>
        </p:nvSpPr>
        <p:spPr/>
        <p:txBody>
          <a:bodyPr/>
          <a:lstStyle/>
          <a:p>
            <a:fld id="{86CB4B4D-7CA3-9044-876B-883B54F8677D}" type="slidenum">
              <a:rPr lang="en-US" altLang="zh-CN" smtClean="0"/>
              <a:pPr/>
              <a:t>108</a:t>
            </a:fld>
            <a:endParaRPr lang="zh-CN" altLang="en-US" dirty="0"/>
          </a:p>
        </p:txBody>
      </p:sp>
      <p:sp>
        <p:nvSpPr>
          <p:cNvPr id="6" name="Rectangle 5">
            <a:extLst>
              <a:ext uri="{FF2B5EF4-FFF2-40B4-BE49-F238E27FC236}">
                <a16:creationId xmlns:a16="http://schemas.microsoft.com/office/drawing/2014/main" id="{D171E002-D7FE-0A7B-FFA8-6327076CC0EF}"/>
              </a:ext>
            </a:extLst>
          </p:cNvPr>
          <p:cNvSpPr/>
          <p:nvPr/>
        </p:nvSpPr>
        <p:spPr>
          <a:xfrm>
            <a:off x="1009119" y="722901"/>
            <a:ext cx="1321164" cy="2196533"/>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CB151B8-2B7D-0495-8D09-0A78B91C2F11}"/>
              </a:ext>
            </a:extLst>
          </p:cNvPr>
          <p:cNvSpPr txBox="1"/>
          <p:nvPr/>
        </p:nvSpPr>
        <p:spPr>
          <a:xfrm>
            <a:off x="473395" y="1636501"/>
            <a:ext cx="535724" cy="369332"/>
          </a:xfrm>
          <a:prstGeom prst="rect">
            <a:avLst/>
          </a:prstGeom>
          <a:noFill/>
        </p:spPr>
        <p:txBody>
          <a:bodyPr wrap="none" rtlCol="0">
            <a:spAutoFit/>
          </a:bodyPr>
          <a:lstStyle/>
          <a:p>
            <a:r>
              <a:rPr lang="en-US" dirty="0" err="1">
                <a:solidFill>
                  <a:srgbClr val="FFC000"/>
                </a:solidFill>
                <a:latin typeface="STKaiti" panose="02010600040101010101" pitchFamily="2" charset="-122"/>
                <a:ea typeface="STKaiti" panose="02010600040101010101" pitchFamily="2" charset="-122"/>
              </a:rPr>
              <a:t>k个</a:t>
            </a:r>
            <a:endParaRPr lang="en-US" dirty="0">
              <a:solidFill>
                <a:srgbClr val="FFC000"/>
              </a:solidFill>
              <a:latin typeface="STKaiti" panose="02010600040101010101" pitchFamily="2" charset="-122"/>
              <a:ea typeface="STKaiti" panose="02010600040101010101" pitchFamily="2" charset="-122"/>
            </a:endParaRPr>
          </a:p>
        </p:txBody>
      </p:sp>
      <p:sp>
        <p:nvSpPr>
          <p:cNvPr id="8" name="TextBox 7">
            <a:extLst>
              <a:ext uri="{FF2B5EF4-FFF2-40B4-BE49-F238E27FC236}">
                <a16:creationId xmlns:a16="http://schemas.microsoft.com/office/drawing/2014/main" id="{F99E7907-13D2-40FC-94BE-C802C2F5A635}"/>
              </a:ext>
            </a:extLst>
          </p:cNvPr>
          <p:cNvSpPr txBox="1"/>
          <p:nvPr/>
        </p:nvSpPr>
        <p:spPr>
          <a:xfrm>
            <a:off x="1136712" y="2233196"/>
            <a:ext cx="1005403"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初始种群</a:t>
            </a:r>
            <a:endParaRPr lang="en-US" sz="1600" dirty="0">
              <a:solidFill>
                <a:schemeClr val="accent1"/>
              </a:solidFill>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2837703969"/>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EA67F8-199C-F043-8D3E-5BB72F45374A}"/>
              </a:ext>
            </a:extLst>
          </p:cNvPr>
          <p:cNvSpPr>
            <a:spLocks noGrp="1"/>
          </p:cNvSpPr>
          <p:nvPr>
            <p:ph type="title"/>
          </p:nvPr>
        </p:nvSpPr>
        <p:spPr/>
        <p:txBody>
          <a:bodyPr/>
          <a:lstStyle/>
          <a:p>
            <a:r>
              <a:rPr kumimoji="1" lang="zh-CN" altLang="en-US" dirty="0"/>
              <a:t>用遗传算法解八皇后问题的例子</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7A99292C-502E-7D41-944D-C5FFCE14184E}"/>
                  </a:ext>
                </a:extLst>
              </p:cNvPr>
              <p:cNvSpPr>
                <a:spLocks noGrp="1"/>
              </p:cNvSpPr>
              <p:nvPr>
                <p:ph type="body" idx="1"/>
              </p:nvPr>
            </p:nvSpPr>
            <p:spPr>
              <a:xfrm>
                <a:off x="327803" y="2812212"/>
                <a:ext cx="8816197" cy="2080964"/>
              </a:xfrm>
            </p:spPr>
            <p:txBody>
              <a:bodyPr>
                <a:normAutofit fontScale="92500" lnSpcReduction="10000"/>
              </a:bodyPr>
              <a:lstStyle/>
              <a:p>
                <a:pPr>
                  <a:lnSpc>
                    <a:spcPct val="150000"/>
                  </a:lnSpc>
                </a:pPr>
                <a:r>
                  <a:rPr kumimoji="1" lang="zh-CN" altLang="en-US" sz="1898" dirty="0"/>
                  <a:t>（</a:t>
                </a:r>
                <a:r>
                  <a:rPr kumimoji="1" lang="en-US" altLang="zh-CN" sz="1898" dirty="0"/>
                  <a:t>b)-</a:t>
                </a:r>
                <a:r>
                  <a:rPr kumimoji="1" lang="zh-CN" altLang="en-US" sz="1898" dirty="0"/>
                  <a:t>（</a:t>
                </a:r>
                <a:r>
                  <a:rPr kumimoji="1" lang="en-US" altLang="zh-CN" sz="1898" dirty="0"/>
                  <a:t>e)</a:t>
                </a:r>
                <a:r>
                  <a:rPr kumimoji="1" lang="zh-CN" altLang="en-US" sz="1898" dirty="0"/>
                  <a:t>展示了如何产生下一代的过程。（</a:t>
                </a:r>
                <a:r>
                  <a:rPr kumimoji="1" lang="en-US" altLang="zh-CN" sz="1898" dirty="0"/>
                  <a:t>b)</a:t>
                </a:r>
                <a:r>
                  <a:rPr kumimoji="1" lang="zh-CN" altLang="en-US" sz="1898" dirty="0"/>
                  <a:t>每个状态根据目标估值函数（在遗传学中称为适应性函数）进行打分。适应性函数给好的状态打更高的分数，所以在</a:t>
                </a:r>
                <a:r>
                  <a:rPr kumimoji="1" lang="en-US" altLang="zh-CN" sz="1898" dirty="0"/>
                  <a:t>8</a:t>
                </a:r>
                <a:r>
                  <a:rPr kumimoji="1" lang="zh-CN" altLang="en-US" sz="1898" dirty="0"/>
                  <a:t>皇后问题中，我们用互相</a:t>
                </a:r>
                <a:r>
                  <a:rPr kumimoji="1" lang="zh-CN" altLang="en-US" sz="1898" dirty="0">
                    <a:solidFill>
                      <a:srgbClr val="931000"/>
                    </a:solidFill>
                    <a:highlight>
                      <a:srgbClr val="FFFF00"/>
                    </a:highlight>
                  </a:rPr>
                  <a:t>不能攻击</a:t>
                </a:r>
                <a:r>
                  <a:rPr kumimoji="1" lang="zh-CN" altLang="en-US" sz="1898" dirty="0">
                    <a:highlight>
                      <a:srgbClr val="FFFF00"/>
                    </a:highlight>
                  </a:rPr>
                  <a:t>的皇后对的数目</a:t>
                </a:r>
                <a:r>
                  <a:rPr kumimoji="1" lang="en-US" altLang="zh-CN" sz="1898" dirty="0"/>
                  <a:t>(</a:t>
                </a:r>
                <a:r>
                  <a:rPr kumimoji="1" lang="zh-CN" altLang="en-US" sz="1898" dirty="0"/>
                  <a:t>目标状态是</a:t>
                </a:r>
                <a14:m>
                  <m:oMath xmlns:m="http://schemas.openxmlformats.org/officeDocument/2006/math">
                    <m:sSubSup>
                      <m:sSubSupPr>
                        <m:ctrlPr>
                          <a:rPr kumimoji="1" lang="en-US" altLang="zh-CN" sz="1898" b="0" i="1" smtClean="0">
                            <a:latin typeface="Cambria Math" panose="02040503050406030204" pitchFamily="18" charset="0"/>
                          </a:rPr>
                        </m:ctrlPr>
                      </m:sSubSupPr>
                      <m:e>
                        <m:r>
                          <a:rPr kumimoji="1" lang="en-US" altLang="zh-CN" sz="1898" b="0" i="1" smtClean="0">
                            <a:latin typeface="Cambria Math" panose="02040503050406030204" pitchFamily="18" charset="0"/>
                          </a:rPr>
                          <m:t>𝐶</m:t>
                        </m:r>
                      </m:e>
                      <m:sub>
                        <m:r>
                          <a:rPr kumimoji="1" lang="en-US" altLang="zh-CN" sz="1898" b="0" i="1" smtClean="0">
                            <a:latin typeface="Cambria Math" panose="02040503050406030204" pitchFamily="18" charset="0"/>
                          </a:rPr>
                          <m:t>8</m:t>
                        </m:r>
                      </m:sub>
                      <m:sup>
                        <m:r>
                          <a:rPr kumimoji="1" lang="en-US" altLang="zh-CN" sz="1898" b="0" i="1" smtClean="0">
                            <a:latin typeface="Cambria Math" panose="02040503050406030204" pitchFamily="18" charset="0"/>
                          </a:rPr>
                          <m:t>2</m:t>
                        </m:r>
                      </m:sup>
                    </m:sSubSup>
                    <m:r>
                      <a:rPr kumimoji="1" lang="en-US" altLang="zh-CN" sz="1898" b="0" i="1" smtClean="0">
                        <a:latin typeface="Cambria Math" panose="02040503050406030204" pitchFamily="18" charset="0"/>
                      </a:rPr>
                      <m:t> </m:t>
                    </m:r>
                  </m:oMath>
                </a14:m>
                <a:r>
                  <a:rPr kumimoji="1" lang="en-US" altLang="zh-CN" sz="1898" b="0" dirty="0"/>
                  <a:t>=</a:t>
                </a:r>
                <a:r>
                  <a:rPr kumimoji="1" lang="en-US" altLang="zh-CN" sz="1898" dirty="0"/>
                  <a:t>28) </a:t>
                </a:r>
                <a:r>
                  <a:rPr kumimoji="1" lang="zh-CN" altLang="en-US" sz="1898" dirty="0"/>
                  <a:t>表示适应度，</a:t>
                </a:r>
                <a:r>
                  <a:rPr kumimoji="1" lang="zh-CN" altLang="en-US" sz="1898" dirty="0">
                    <a:highlight>
                      <a:srgbClr val="FFFF00"/>
                    </a:highlight>
                  </a:rPr>
                  <a:t>则越大越好</a:t>
                </a:r>
                <a:r>
                  <a:rPr kumimoji="1" lang="zh-CN" altLang="en-US" sz="1898" dirty="0"/>
                  <a:t>。图示中的值是</a:t>
                </a:r>
                <a:r>
                  <a:rPr lang="en-US" altLang="zh-CN" sz="1898" dirty="0"/>
                  <a:t>24, 23, 20</a:t>
                </a:r>
                <a:r>
                  <a:rPr lang="zh-CN" altLang="en-US" sz="1898" dirty="0"/>
                  <a:t> 和 </a:t>
                </a:r>
                <a:r>
                  <a:rPr lang="en-US" altLang="zh-CN" sz="1898" dirty="0"/>
                  <a:t>11</a:t>
                </a:r>
                <a:r>
                  <a:rPr lang="zh-CN" altLang="en-US" sz="1898" dirty="0"/>
                  <a:t>。在这个具体的例子中，</a:t>
                </a:r>
                <a:r>
                  <a:rPr lang="zh-CN" altLang="en-US" sz="1898" dirty="0">
                    <a:highlight>
                      <a:srgbClr val="00FFFF"/>
                    </a:highlight>
                  </a:rPr>
                  <a:t>被选中繁殖下一代的概率</a:t>
                </a:r>
                <a:r>
                  <a:rPr lang="zh-CN" altLang="en-US" sz="1898" dirty="0"/>
                  <a:t>是适应性函数值的比例。显示在函数值的右边。</a:t>
                </a:r>
                <a:r>
                  <a:rPr lang="zh-CN" altLang="en-US" sz="1898" dirty="0">
                    <a:highlight>
                      <a:srgbClr val="00FFFF"/>
                    </a:highlight>
                  </a:rPr>
                  <a:t>例 </a:t>
                </a:r>
                <a:r>
                  <a:rPr lang="en-US" altLang="zh-CN" sz="1898" dirty="0">
                    <a:highlight>
                      <a:srgbClr val="00FFFF"/>
                    </a:highlight>
                  </a:rPr>
                  <a:t>31%</a:t>
                </a:r>
                <a:r>
                  <a:rPr lang="zh-CN" altLang="en-US" sz="1898" dirty="0">
                    <a:highlight>
                      <a:srgbClr val="00FFFF"/>
                    </a:highlight>
                  </a:rPr>
                  <a:t> </a:t>
                </a:r>
                <a:r>
                  <a:rPr lang="en-US" altLang="zh-CN" sz="1898" dirty="0">
                    <a:highlight>
                      <a:srgbClr val="00FFFF"/>
                    </a:highlight>
                  </a:rPr>
                  <a:t>=</a:t>
                </a:r>
                <a:r>
                  <a:rPr lang="zh-CN" altLang="en-US" sz="1898" dirty="0">
                    <a:highlight>
                      <a:srgbClr val="00FFFF"/>
                    </a:highlight>
                  </a:rPr>
                  <a:t> </a:t>
                </a:r>
                <a:r>
                  <a:rPr lang="en-US" altLang="zh-CN" sz="1898" dirty="0">
                    <a:highlight>
                      <a:srgbClr val="00FFFF"/>
                    </a:highlight>
                  </a:rPr>
                  <a:t>24/(24+23+21+11)</a:t>
                </a:r>
              </a:p>
            </p:txBody>
          </p:sp>
        </mc:Choice>
        <mc:Fallback xmlns="">
          <p:sp>
            <p:nvSpPr>
              <p:cNvPr id="3" name="文本占位符 2">
                <a:extLst>
                  <a:ext uri="{FF2B5EF4-FFF2-40B4-BE49-F238E27FC236}">
                    <a16:creationId xmlns:a16="http://schemas.microsoft.com/office/drawing/2014/main" id="{7A99292C-502E-7D41-944D-C5FFCE14184E}"/>
                  </a:ext>
                </a:extLst>
              </p:cNvPr>
              <p:cNvSpPr>
                <a:spLocks noGrp="1" noRot="1" noChangeAspect="1" noMove="1" noResize="1" noEditPoints="1" noAdjustHandles="1" noChangeArrowheads="1" noChangeShapeType="1" noTextEdit="1"/>
              </p:cNvSpPr>
              <p:nvPr>
                <p:ph type="body" idx="1"/>
              </p:nvPr>
            </p:nvSpPr>
            <p:spPr>
              <a:xfrm>
                <a:off x="327803" y="2812212"/>
                <a:ext cx="8816197" cy="2080964"/>
              </a:xfrm>
              <a:blipFill>
                <a:blip r:embed="rId3"/>
                <a:stretch>
                  <a:fillRect l="-432" r="-288"/>
                </a:stretch>
              </a:blipFill>
            </p:spPr>
            <p:txBody>
              <a:bodyPr/>
              <a:lstStyle/>
              <a:p>
                <a:r>
                  <a:rPr lang="en-US">
                    <a:noFill/>
                  </a:rPr>
                  <a:t> </a:t>
                </a:r>
              </a:p>
            </p:txBody>
          </p:sp>
        </mc:Fallback>
      </mc:AlternateContent>
      <p:pic>
        <p:nvPicPr>
          <p:cNvPr id="4" name="图片 3">
            <a:extLst>
              <a:ext uri="{FF2B5EF4-FFF2-40B4-BE49-F238E27FC236}">
                <a16:creationId xmlns:a16="http://schemas.microsoft.com/office/drawing/2014/main" id="{BF1B3B0C-1BE0-3E47-9E1F-E1B4875EA1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623" y="724109"/>
            <a:ext cx="6894799" cy="2125338"/>
          </a:xfrm>
          <a:prstGeom prst="rect">
            <a:avLst/>
          </a:prstGeom>
        </p:spPr>
      </p:pic>
      <p:sp>
        <p:nvSpPr>
          <p:cNvPr id="5" name="Slide Number Placeholder 4">
            <a:extLst>
              <a:ext uri="{FF2B5EF4-FFF2-40B4-BE49-F238E27FC236}">
                <a16:creationId xmlns:a16="http://schemas.microsoft.com/office/drawing/2014/main" id="{8FC7EB98-B46E-AB9A-48F1-EB875474507B}"/>
              </a:ext>
            </a:extLst>
          </p:cNvPr>
          <p:cNvSpPr>
            <a:spLocks noGrp="1"/>
          </p:cNvSpPr>
          <p:nvPr>
            <p:ph type="sldNum" sz="quarter" idx="2"/>
          </p:nvPr>
        </p:nvSpPr>
        <p:spPr/>
        <p:txBody>
          <a:bodyPr/>
          <a:lstStyle/>
          <a:p>
            <a:fld id="{86CB4B4D-7CA3-9044-876B-883B54F8677D}" type="slidenum">
              <a:rPr lang="en-US" altLang="zh-CN" smtClean="0"/>
              <a:pPr/>
              <a:t>109</a:t>
            </a:fld>
            <a:endParaRPr lang="zh-CN" altLang="en-US" dirty="0"/>
          </a:p>
        </p:txBody>
      </p:sp>
      <p:sp>
        <p:nvSpPr>
          <p:cNvPr id="6" name="Rectangle 5">
            <a:extLst>
              <a:ext uri="{FF2B5EF4-FFF2-40B4-BE49-F238E27FC236}">
                <a16:creationId xmlns:a16="http://schemas.microsoft.com/office/drawing/2014/main" id="{C055CB09-1E33-0C54-6ED9-FB13C7CE4BFB}"/>
              </a:ext>
            </a:extLst>
          </p:cNvPr>
          <p:cNvSpPr/>
          <p:nvPr/>
        </p:nvSpPr>
        <p:spPr>
          <a:xfrm>
            <a:off x="2299106" y="711752"/>
            <a:ext cx="1029745" cy="2138748"/>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550FE07-92E7-0E37-CC2C-43FE64AA5680}"/>
              </a:ext>
            </a:extLst>
          </p:cNvPr>
          <p:cNvSpPr txBox="1"/>
          <p:nvPr/>
        </p:nvSpPr>
        <p:spPr>
          <a:xfrm>
            <a:off x="2067575" y="2190664"/>
            <a:ext cx="1552028"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适应</a:t>
            </a:r>
            <a:r>
              <a:rPr lang="en-US" sz="1600" dirty="0">
                <a:solidFill>
                  <a:schemeClr val="accent1"/>
                </a:solidFill>
                <a:latin typeface="STKaiti" panose="02010600040101010101" pitchFamily="2" charset="-122"/>
                <a:ea typeface="STKaiti" panose="02010600040101010101" pitchFamily="2" charset="-122"/>
              </a:rPr>
              <a:t>(</a:t>
            </a:r>
            <a:r>
              <a:rPr lang="en-US" sz="1600" dirty="0" err="1">
                <a:solidFill>
                  <a:schemeClr val="accent1"/>
                </a:solidFill>
                <a:latin typeface="STKaiti" panose="02010600040101010101" pitchFamily="2" charset="-122"/>
                <a:ea typeface="STKaiti" panose="02010600040101010101" pitchFamily="2" charset="-122"/>
              </a:rPr>
              <a:t>估值</a:t>
            </a:r>
            <a:r>
              <a:rPr lang="en-US" sz="1600" dirty="0">
                <a:solidFill>
                  <a:schemeClr val="accent1"/>
                </a:solidFill>
                <a:latin typeface="STKaiti" panose="02010600040101010101" pitchFamily="2" charset="-122"/>
                <a:ea typeface="STKaiti" panose="02010600040101010101" pitchFamily="2" charset="-122"/>
              </a:rPr>
              <a:t>)</a:t>
            </a:r>
            <a:r>
              <a:rPr lang="en-US" sz="1600" dirty="0" err="1">
                <a:solidFill>
                  <a:schemeClr val="accent1"/>
                </a:solidFill>
                <a:latin typeface="STKaiti" panose="02010600040101010101" pitchFamily="2" charset="-122"/>
                <a:ea typeface="STKaiti" panose="02010600040101010101" pitchFamily="2" charset="-122"/>
              </a:rPr>
              <a:t>函数</a:t>
            </a:r>
            <a:endParaRPr lang="en-US" sz="1600" dirty="0">
              <a:solidFill>
                <a:schemeClr val="accent1"/>
              </a:solidFill>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405315111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32BF88-4D0D-503F-2301-D06531191CE2}"/>
              </a:ext>
            </a:extLst>
          </p:cNvPr>
          <p:cNvSpPr>
            <a:spLocks noGrp="1"/>
          </p:cNvSpPr>
          <p:nvPr>
            <p:ph type="title"/>
          </p:nvPr>
        </p:nvSpPr>
        <p:spPr/>
        <p:txBody>
          <a:bodyPr/>
          <a:lstStyle/>
          <a:p>
            <a:r>
              <a:rPr kumimoji="1" lang="zh-CN" altLang="en-US" dirty="0"/>
              <a:t>八皇后问题描述：</a:t>
            </a:r>
            <a:r>
              <a:rPr kumimoji="1" lang="en-US" altLang="zh-CN" dirty="0"/>
              <a:t>Python</a:t>
            </a:r>
            <a:endParaRPr kumimoji="1" lang="zh-CN" altLang="en-US" dirty="0"/>
          </a:p>
        </p:txBody>
      </p:sp>
      <p:pic>
        <p:nvPicPr>
          <p:cNvPr id="5" name="内容占位符 4">
            <a:extLst>
              <a:ext uri="{FF2B5EF4-FFF2-40B4-BE49-F238E27FC236}">
                <a16:creationId xmlns:a16="http://schemas.microsoft.com/office/drawing/2014/main" id="{9AB1A6DA-F734-CBE6-F5F6-0F2E8FB3E5D6}"/>
              </a:ext>
            </a:extLst>
          </p:cNvPr>
          <p:cNvPicPr>
            <a:picLocks noGrp="1" noChangeAspect="1"/>
          </p:cNvPicPr>
          <p:nvPr>
            <p:ph idx="1"/>
          </p:nvPr>
        </p:nvPicPr>
        <p:blipFill>
          <a:blip r:embed="rId2"/>
          <a:stretch>
            <a:fillRect/>
          </a:stretch>
        </p:blipFill>
        <p:spPr>
          <a:xfrm>
            <a:off x="112499" y="882705"/>
            <a:ext cx="3579395" cy="3798887"/>
          </a:xfrm>
        </p:spPr>
      </p:pic>
      <p:pic>
        <p:nvPicPr>
          <p:cNvPr id="3" name="内容占位符 4">
            <a:extLst>
              <a:ext uri="{FF2B5EF4-FFF2-40B4-BE49-F238E27FC236}">
                <a16:creationId xmlns:a16="http://schemas.microsoft.com/office/drawing/2014/main" id="{9C6F48EB-3917-006B-289C-30483C8559C3}"/>
              </a:ext>
            </a:extLst>
          </p:cNvPr>
          <p:cNvPicPr>
            <a:picLocks noChangeAspect="1"/>
          </p:cNvPicPr>
          <p:nvPr/>
        </p:nvPicPr>
        <p:blipFill>
          <a:blip r:embed="rId3"/>
          <a:stretch>
            <a:fillRect/>
          </a:stretch>
        </p:blipFill>
        <p:spPr>
          <a:xfrm>
            <a:off x="3691894" y="928031"/>
            <a:ext cx="5452106" cy="3798887"/>
          </a:xfrm>
          <a:prstGeom prst="rect">
            <a:avLst/>
          </a:prstGeom>
        </p:spPr>
      </p:pic>
    </p:spTree>
    <p:extLst>
      <p:ext uri="{BB962C8B-B14F-4D97-AF65-F5344CB8AC3E}">
        <p14:creationId xmlns:p14="http://schemas.microsoft.com/office/powerpoint/2010/main" val="1186511539"/>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EA67F8-199C-F043-8D3E-5BB72F45374A}"/>
              </a:ext>
            </a:extLst>
          </p:cNvPr>
          <p:cNvSpPr>
            <a:spLocks noGrp="1"/>
          </p:cNvSpPr>
          <p:nvPr>
            <p:ph type="title"/>
          </p:nvPr>
        </p:nvSpPr>
        <p:spPr/>
        <p:txBody>
          <a:bodyPr/>
          <a:lstStyle/>
          <a:p>
            <a:r>
              <a:rPr kumimoji="1" lang="zh-CN" altLang="en-US" dirty="0"/>
              <a:t>用遗传算法解八皇后问题的例子</a:t>
            </a:r>
          </a:p>
        </p:txBody>
      </p:sp>
      <p:sp>
        <p:nvSpPr>
          <p:cNvPr id="3" name="文本占位符 2">
            <a:extLst>
              <a:ext uri="{FF2B5EF4-FFF2-40B4-BE49-F238E27FC236}">
                <a16:creationId xmlns:a16="http://schemas.microsoft.com/office/drawing/2014/main" id="{7A99292C-502E-7D41-944D-C5FFCE14184E}"/>
              </a:ext>
            </a:extLst>
          </p:cNvPr>
          <p:cNvSpPr>
            <a:spLocks noGrp="1"/>
          </p:cNvSpPr>
          <p:nvPr>
            <p:ph type="body" idx="1"/>
          </p:nvPr>
        </p:nvSpPr>
        <p:spPr>
          <a:xfrm>
            <a:off x="414068" y="3072427"/>
            <a:ext cx="8156223" cy="1714321"/>
          </a:xfrm>
        </p:spPr>
        <p:txBody>
          <a:bodyPr>
            <a:normAutofit fontScale="92500" lnSpcReduction="20000"/>
          </a:bodyPr>
          <a:lstStyle/>
          <a:p>
            <a:pPr>
              <a:lnSpc>
                <a:spcPct val="150000"/>
              </a:lnSpc>
            </a:pPr>
            <a:r>
              <a:rPr lang="zh-CN" altLang="en-US" sz="2109" dirty="0"/>
              <a:t>在 </a:t>
            </a:r>
            <a:r>
              <a:rPr lang="en-US" altLang="zh-CN" sz="2109" dirty="0"/>
              <a:t>(c)</a:t>
            </a:r>
            <a:r>
              <a:rPr lang="zh-CN" altLang="en-US" sz="2109" dirty="0"/>
              <a:t> 中，显示了两对按照（</a:t>
            </a:r>
            <a:r>
              <a:rPr lang="en-US" altLang="zh-CN" sz="2109" dirty="0"/>
              <a:t>b)</a:t>
            </a:r>
            <a:r>
              <a:rPr lang="zh-CN" altLang="en-US" sz="2109" dirty="0"/>
              <a:t>中概率随机选中的用来繁殖的状态。注意，这里有一个状态被选中两次，而有一个状态一次也没被选中。对于一对进行交配的状态对，会随机选择一个断点，互换子串、图示中第一对在第</a:t>
            </a:r>
            <a:r>
              <a:rPr lang="en-US" altLang="zh-CN" sz="2109" dirty="0"/>
              <a:t>3</a:t>
            </a:r>
            <a:r>
              <a:rPr lang="zh-CN" altLang="en-US" sz="2109" dirty="0"/>
              <a:t>个字符后互换，第二对在第</a:t>
            </a:r>
            <a:r>
              <a:rPr lang="en-US" altLang="zh-CN" sz="2109" dirty="0"/>
              <a:t>5</a:t>
            </a:r>
            <a:r>
              <a:rPr lang="zh-CN" altLang="en-US" sz="2109" dirty="0"/>
              <a:t>个字符后互换。</a:t>
            </a:r>
            <a:endParaRPr lang="en-US" altLang="zh-CN" sz="2109" dirty="0"/>
          </a:p>
          <a:p>
            <a:pPr>
              <a:lnSpc>
                <a:spcPct val="150000"/>
              </a:lnSpc>
            </a:pPr>
            <a:endParaRPr kumimoji="1" lang="zh-CN" altLang="en-US" dirty="0"/>
          </a:p>
        </p:txBody>
      </p:sp>
      <p:pic>
        <p:nvPicPr>
          <p:cNvPr id="4" name="图片 3">
            <a:extLst>
              <a:ext uri="{FF2B5EF4-FFF2-40B4-BE49-F238E27FC236}">
                <a16:creationId xmlns:a16="http://schemas.microsoft.com/office/drawing/2014/main" id="{595E2ABD-93AA-8647-9363-801ABC455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20" y="620859"/>
            <a:ext cx="7953118" cy="2451568"/>
          </a:xfrm>
          <a:prstGeom prst="rect">
            <a:avLst/>
          </a:prstGeom>
        </p:spPr>
      </p:pic>
      <p:sp>
        <p:nvSpPr>
          <p:cNvPr id="5" name="Slide Number Placeholder 4">
            <a:extLst>
              <a:ext uri="{FF2B5EF4-FFF2-40B4-BE49-F238E27FC236}">
                <a16:creationId xmlns:a16="http://schemas.microsoft.com/office/drawing/2014/main" id="{424DA29C-3ECD-7A9B-7C61-AB06004B6C98}"/>
              </a:ext>
            </a:extLst>
          </p:cNvPr>
          <p:cNvSpPr>
            <a:spLocks noGrp="1"/>
          </p:cNvSpPr>
          <p:nvPr>
            <p:ph type="sldNum" sz="quarter" idx="2"/>
          </p:nvPr>
        </p:nvSpPr>
        <p:spPr/>
        <p:txBody>
          <a:bodyPr/>
          <a:lstStyle/>
          <a:p>
            <a:fld id="{86CB4B4D-7CA3-9044-876B-883B54F8677D}" type="slidenum">
              <a:rPr lang="en-US" altLang="zh-CN" smtClean="0"/>
              <a:pPr/>
              <a:t>110</a:t>
            </a:fld>
            <a:endParaRPr lang="zh-CN" altLang="en-US" dirty="0"/>
          </a:p>
        </p:txBody>
      </p:sp>
      <p:sp>
        <p:nvSpPr>
          <p:cNvPr id="6" name="Rectangle 5">
            <a:extLst>
              <a:ext uri="{FF2B5EF4-FFF2-40B4-BE49-F238E27FC236}">
                <a16:creationId xmlns:a16="http://schemas.microsoft.com/office/drawing/2014/main" id="{A3E411FE-24AE-3531-9257-0F783ED020C1}"/>
              </a:ext>
            </a:extLst>
          </p:cNvPr>
          <p:cNvSpPr/>
          <p:nvPr/>
        </p:nvSpPr>
        <p:spPr>
          <a:xfrm>
            <a:off x="21340" y="672037"/>
            <a:ext cx="4538304" cy="2400389"/>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0C251E5-489E-730B-0296-076DEED63B0C}"/>
              </a:ext>
            </a:extLst>
          </p:cNvPr>
          <p:cNvSpPr txBox="1"/>
          <p:nvPr/>
        </p:nvSpPr>
        <p:spPr>
          <a:xfrm>
            <a:off x="3510126" y="2285031"/>
            <a:ext cx="595035"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选择</a:t>
            </a:r>
            <a:endParaRPr lang="en-US" sz="1600" dirty="0">
              <a:solidFill>
                <a:schemeClr val="accent1"/>
              </a:solidFill>
              <a:latin typeface="STKaiti" panose="02010600040101010101" pitchFamily="2" charset="-122"/>
              <a:ea typeface="STKaiti" panose="02010600040101010101" pitchFamily="2" charset="-122"/>
            </a:endParaRPr>
          </a:p>
        </p:txBody>
      </p:sp>
      <p:sp>
        <p:nvSpPr>
          <p:cNvPr id="12" name="TextBox 11">
            <a:extLst>
              <a:ext uri="{FF2B5EF4-FFF2-40B4-BE49-F238E27FC236}">
                <a16:creationId xmlns:a16="http://schemas.microsoft.com/office/drawing/2014/main" id="{9C1B0733-F977-EABF-B834-51797C31F22E}"/>
              </a:ext>
            </a:extLst>
          </p:cNvPr>
          <p:cNvSpPr txBox="1"/>
          <p:nvPr/>
        </p:nvSpPr>
        <p:spPr>
          <a:xfrm>
            <a:off x="4237" y="728340"/>
            <a:ext cx="628698" cy="307777"/>
          </a:xfrm>
          <a:prstGeom prst="rect">
            <a:avLst/>
          </a:prstGeom>
          <a:noFill/>
        </p:spPr>
        <p:txBody>
          <a:bodyPr wrap="none" rtlCol="0">
            <a:spAutoFit/>
          </a:bodyPr>
          <a:lstStyle/>
          <a:p>
            <a:r>
              <a:rPr lang="en-US" sz="1400" dirty="0">
                <a:solidFill>
                  <a:schemeClr val="accent4">
                    <a:lumMod val="75000"/>
                  </a:schemeClr>
                </a:solidFill>
                <a:latin typeface="STKaiti" panose="02010600040101010101" pitchFamily="2" charset="-122"/>
                <a:ea typeface="STKaiti" panose="02010600040101010101" pitchFamily="2" charset="-122"/>
              </a:rPr>
              <a:t>个体</a:t>
            </a:r>
            <a:r>
              <a:rPr lang="en-US" altLang="zh-CN" sz="1400" dirty="0">
                <a:solidFill>
                  <a:schemeClr val="accent4">
                    <a:lumMod val="75000"/>
                  </a:schemeClr>
                </a:solidFill>
                <a:latin typeface="STKaiti" panose="02010600040101010101" pitchFamily="2" charset="-122"/>
                <a:ea typeface="STKaiti" panose="02010600040101010101" pitchFamily="2" charset="-122"/>
              </a:rPr>
              <a:t>1</a:t>
            </a:r>
            <a:endParaRPr lang="en-US" sz="1400" dirty="0">
              <a:solidFill>
                <a:schemeClr val="accent4">
                  <a:lumMod val="75000"/>
                </a:schemeClr>
              </a:solidFill>
              <a:latin typeface="STKaiti" panose="02010600040101010101" pitchFamily="2" charset="-122"/>
              <a:ea typeface="STKaiti" panose="02010600040101010101" pitchFamily="2" charset="-122"/>
            </a:endParaRPr>
          </a:p>
        </p:txBody>
      </p:sp>
      <p:sp>
        <p:nvSpPr>
          <p:cNvPr id="13" name="TextBox 12">
            <a:extLst>
              <a:ext uri="{FF2B5EF4-FFF2-40B4-BE49-F238E27FC236}">
                <a16:creationId xmlns:a16="http://schemas.microsoft.com/office/drawing/2014/main" id="{9A53B229-B717-59F6-E866-CE9680B67D18}"/>
              </a:ext>
            </a:extLst>
          </p:cNvPr>
          <p:cNvSpPr txBox="1"/>
          <p:nvPr/>
        </p:nvSpPr>
        <p:spPr>
          <a:xfrm>
            <a:off x="4237" y="1158029"/>
            <a:ext cx="628698" cy="307777"/>
          </a:xfrm>
          <a:prstGeom prst="rect">
            <a:avLst/>
          </a:prstGeom>
          <a:noFill/>
        </p:spPr>
        <p:txBody>
          <a:bodyPr wrap="none" rtlCol="0">
            <a:spAutoFit/>
          </a:bodyPr>
          <a:lstStyle/>
          <a:p>
            <a:r>
              <a:rPr lang="en-US" sz="1400" dirty="0">
                <a:solidFill>
                  <a:schemeClr val="accent4">
                    <a:lumMod val="75000"/>
                  </a:schemeClr>
                </a:solidFill>
                <a:latin typeface="STKaiti" panose="02010600040101010101" pitchFamily="2" charset="-122"/>
                <a:ea typeface="STKaiti" panose="02010600040101010101" pitchFamily="2" charset="-122"/>
              </a:rPr>
              <a:t>个体</a:t>
            </a:r>
            <a:r>
              <a:rPr lang="en-US" altLang="zh-CN" sz="1400" dirty="0">
                <a:solidFill>
                  <a:schemeClr val="accent4">
                    <a:lumMod val="75000"/>
                  </a:schemeClr>
                </a:solidFill>
                <a:latin typeface="STKaiti" panose="02010600040101010101" pitchFamily="2" charset="-122"/>
                <a:ea typeface="STKaiti" panose="02010600040101010101" pitchFamily="2" charset="-122"/>
              </a:rPr>
              <a:t>2</a:t>
            </a:r>
            <a:endParaRPr lang="en-US" sz="1400" dirty="0">
              <a:solidFill>
                <a:schemeClr val="accent4">
                  <a:lumMod val="75000"/>
                </a:schemeClr>
              </a:solidFill>
              <a:latin typeface="STKaiti" panose="02010600040101010101" pitchFamily="2" charset="-122"/>
              <a:ea typeface="STKaiti" panose="02010600040101010101" pitchFamily="2" charset="-122"/>
            </a:endParaRPr>
          </a:p>
        </p:txBody>
      </p:sp>
      <p:sp>
        <p:nvSpPr>
          <p:cNvPr id="14" name="TextBox 13">
            <a:extLst>
              <a:ext uri="{FF2B5EF4-FFF2-40B4-BE49-F238E27FC236}">
                <a16:creationId xmlns:a16="http://schemas.microsoft.com/office/drawing/2014/main" id="{024BF749-9308-7967-80AE-6DC43EC135C3}"/>
              </a:ext>
            </a:extLst>
          </p:cNvPr>
          <p:cNvSpPr txBox="1"/>
          <p:nvPr/>
        </p:nvSpPr>
        <p:spPr>
          <a:xfrm>
            <a:off x="4237" y="1578506"/>
            <a:ext cx="628698" cy="307777"/>
          </a:xfrm>
          <a:prstGeom prst="rect">
            <a:avLst/>
          </a:prstGeom>
          <a:noFill/>
        </p:spPr>
        <p:txBody>
          <a:bodyPr wrap="none" rtlCol="0">
            <a:spAutoFit/>
          </a:bodyPr>
          <a:lstStyle/>
          <a:p>
            <a:r>
              <a:rPr lang="en-US" sz="1400" dirty="0">
                <a:solidFill>
                  <a:schemeClr val="accent4">
                    <a:lumMod val="75000"/>
                  </a:schemeClr>
                </a:solidFill>
                <a:latin typeface="STKaiti" panose="02010600040101010101" pitchFamily="2" charset="-122"/>
                <a:ea typeface="STKaiti" panose="02010600040101010101" pitchFamily="2" charset="-122"/>
              </a:rPr>
              <a:t>个体</a:t>
            </a:r>
            <a:r>
              <a:rPr lang="en-US" altLang="zh-CN" sz="1400" dirty="0">
                <a:solidFill>
                  <a:schemeClr val="accent4">
                    <a:lumMod val="75000"/>
                  </a:schemeClr>
                </a:solidFill>
                <a:latin typeface="STKaiti" panose="02010600040101010101" pitchFamily="2" charset="-122"/>
                <a:ea typeface="STKaiti" panose="02010600040101010101" pitchFamily="2" charset="-122"/>
              </a:rPr>
              <a:t>3</a:t>
            </a:r>
            <a:endParaRPr lang="en-US" sz="1400" dirty="0">
              <a:solidFill>
                <a:schemeClr val="accent4">
                  <a:lumMod val="75000"/>
                </a:schemeClr>
              </a:solidFill>
              <a:latin typeface="STKaiti" panose="02010600040101010101" pitchFamily="2" charset="-122"/>
              <a:ea typeface="STKaiti" panose="02010600040101010101" pitchFamily="2" charset="-122"/>
            </a:endParaRPr>
          </a:p>
        </p:txBody>
      </p:sp>
      <p:sp>
        <p:nvSpPr>
          <p:cNvPr id="15" name="TextBox 14">
            <a:extLst>
              <a:ext uri="{FF2B5EF4-FFF2-40B4-BE49-F238E27FC236}">
                <a16:creationId xmlns:a16="http://schemas.microsoft.com/office/drawing/2014/main" id="{96E165D9-D8AD-1DEA-BCCE-83F38D4B8BFC}"/>
              </a:ext>
            </a:extLst>
          </p:cNvPr>
          <p:cNvSpPr txBox="1"/>
          <p:nvPr/>
        </p:nvSpPr>
        <p:spPr>
          <a:xfrm>
            <a:off x="21339" y="2030119"/>
            <a:ext cx="628698" cy="307777"/>
          </a:xfrm>
          <a:prstGeom prst="rect">
            <a:avLst/>
          </a:prstGeom>
          <a:noFill/>
        </p:spPr>
        <p:txBody>
          <a:bodyPr wrap="none" rtlCol="0">
            <a:spAutoFit/>
          </a:bodyPr>
          <a:lstStyle/>
          <a:p>
            <a:r>
              <a:rPr lang="en-US" sz="1400" dirty="0">
                <a:solidFill>
                  <a:schemeClr val="accent4">
                    <a:lumMod val="75000"/>
                  </a:schemeClr>
                </a:solidFill>
                <a:latin typeface="STKaiti" panose="02010600040101010101" pitchFamily="2" charset="-122"/>
                <a:ea typeface="STKaiti" panose="02010600040101010101" pitchFamily="2" charset="-122"/>
              </a:rPr>
              <a:t>个体</a:t>
            </a:r>
            <a:r>
              <a:rPr lang="en-US" altLang="zh-CN" sz="1400" dirty="0">
                <a:solidFill>
                  <a:schemeClr val="accent4">
                    <a:lumMod val="75000"/>
                  </a:schemeClr>
                </a:solidFill>
                <a:latin typeface="STKaiti" panose="02010600040101010101" pitchFamily="2" charset="-122"/>
                <a:ea typeface="STKaiti" panose="02010600040101010101" pitchFamily="2" charset="-122"/>
              </a:rPr>
              <a:t>4</a:t>
            </a:r>
            <a:endParaRPr lang="en-US" sz="1400" dirty="0">
              <a:solidFill>
                <a:schemeClr val="accent4">
                  <a:lumMod val="75000"/>
                </a:schemeClr>
              </a:solidFill>
              <a:latin typeface="STKaiti" panose="02010600040101010101" pitchFamily="2" charset="-122"/>
              <a:ea typeface="STKaiti" panose="02010600040101010101" pitchFamily="2" charset="-122"/>
            </a:endParaRPr>
          </a:p>
        </p:txBody>
      </p:sp>
      <p:sp>
        <p:nvSpPr>
          <p:cNvPr id="16" name="TextBox 15">
            <a:extLst>
              <a:ext uri="{FF2B5EF4-FFF2-40B4-BE49-F238E27FC236}">
                <a16:creationId xmlns:a16="http://schemas.microsoft.com/office/drawing/2014/main" id="{DB83C6A9-F7E5-2539-60BF-9494F8ADCC71}"/>
              </a:ext>
            </a:extLst>
          </p:cNvPr>
          <p:cNvSpPr txBox="1"/>
          <p:nvPr/>
        </p:nvSpPr>
        <p:spPr>
          <a:xfrm>
            <a:off x="2589258" y="639329"/>
            <a:ext cx="628698" cy="307777"/>
          </a:xfrm>
          <a:prstGeom prst="rect">
            <a:avLst/>
          </a:prstGeom>
          <a:noFill/>
        </p:spPr>
        <p:txBody>
          <a:bodyPr wrap="none" rtlCol="0">
            <a:spAutoFit/>
          </a:bodyPr>
          <a:lstStyle/>
          <a:p>
            <a:r>
              <a:rPr lang="en-US" sz="1400" dirty="0">
                <a:solidFill>
                  <a:schemeClr val="accent4">
                    <a:lumMod val="75000"/>
                  </a:schemeClr>
                </a:solidFill>
                <a:latin typeface="STKaiti" panose="02010600040101010101" pitchFamily="2" charset="-122"/>
                <a:ea typeface="STKaiti" panose="02010600040101010101" pitchFamily="2" charset="-122"/>
              </a:rPr>
              <a:t>个体</a:t>
            </a:r>
            <a:r>
              <a:rPr lang="en-US" altLang="zh-CN" sz="1400" dirty="0">
                <a:solidFill>
                  <a:schemeClr val="accent4">
                    <a:lumMod val="75000"/>
                  </a:schemeClr>
                </a:solidFill>
                <a:latin typeface="STKaiti" panose="02010600040101010101" pitchFamily="2" charset="-122"/>
                <a:ea typeface="STKaiti" panose="02010600040101010101" pitchFamily="2" charset="-122"/>
              </a:rPr>
              <a:t>2</a:t>
            </a:r>
            <a:endParaRPr lang="en-US" sz="1400" dirty="0">
              <a:solidFill>
                <a:schemeClr val="accent4">
                  <a:lumMod val="75000"/>
                </a:schemeClr>
              </a:solidFill>
              <a:latin typeface="STKaiti" panose="02010600040101010101" pitchFamily="2" charset="-122"/>
              <a:ea typeface="STKaiti" panose="02010600040101010101" pitchFamily="2" charset="-122"/>
            </a:endParaRPr>
          </a:p>
        </p:txBody>
      </p:sp>
      <p:sp>
        <p:nvSpPr>
          <p:cNvPr id="17" name="TextBox 16">
            <a:extLst>
              <a:ext uri="{FF2B5EF4-FFF2-40B4-BE49-F238E27FC236}">
                <a16:creationId xmlns:a16="http://schemas.microsoft.com/office/drawing/2014/main" id="{7BA36488-0BAE-814E-CFF2-EFBDE1EBE21D}"/>
              </a:ext>
            </a:extLst>
          </p:cNvPr>
          <p:cNvSpPr txBox="1"/>
          <p:nvPr/>
        </p:nvSpPr>
        <p:spPr>
          <a:xfrm>
            <a:off x="2589258" y="1465806"/>
            <a:ext cx="628698" cy="307777"/>
          </a:xfrm>
          <a:prstGeom prst="rect">
            <a:avLst/>
          </a:prstGeom>
          <a:noFill/>
        </p:spPr>
        <p:txBody>
          <a:bodyPr wrap="none" rtlCol="0">
            <a:spAutoFit/>
          </a:bodyPr>
          <a:lstStyle/>
          <a:p>
            <a:r>
              <a:rPr lang="en-US" sz="1400" dirty="0">
                <a:solidFill>
                  <a:schemeClr val="accent4">
                    <a:lumMod val="75000"/>
                  </a:schemeClr>
                </a:solidFill>
                <a:latin typeface="STKaiti" panose="02010600040101010101" pitchFamily="2" charset="-122"/>
                <a:ea typeface="STKaiti" panose="02010600040101010101" pitchFamily="2" charset="-122"/>
              </a:rPr>
              <a:t>个体</a:t>
            </a:r>
            <a:r>
              <a:rPr lang="en-US" altLang="zh-CN" sz="1400" dirty="0">
                <a:solidFill>
                  <a:schemeClr val="accent4">
                    <a:lumMod val="75000"/>
                  </a:schemeClr>
                </a:solidFill>
                <a:latin typeface="STKaiti" panose="02010600040101010101" pitchFamily="2" charset="-122"/>
                <a:ea typeface="STKaiti" panose="02010600040101010101" pitchFamily="2" charset="-122"/>
              </a:rPr>
              <a:t>2</a:t>
            </a:r>
            <a:endParaRPr lang="en-US" sz="1400" dirty="0">
              <a:solidFill>
                <a:schemeClr val="accent4">
                  <a:lumMod val="75000"/>
                </a:schemeClr>
              </a:solidFill>
              <a:latin typeface="STKaiti" panose="02010600040101010101" pitchFamily="2" charset="-122"/>
              <a:ea typeface="STKaiti" panose="02010600040101010101" pitchFamily="2" charset="-122"/>
            </a:endParaRPr>
          </a:p>
        </p:txBody>
      </p:sp>
      <p:sp>
        <p:nvSpPr>
          <p:cNvPr id="18" name="TextBox 17">
            <a:extLst>
              <a:ext uri="{FF2B5EF4-FFF2-40B4-BE49-F238E27FC236}">
                <a16:creationId xmlns:a16="http://schemas.microsoft.com/office/drawing/2014/main" id="{221E3AEA-FBCF-875A-98AF-23753EE58C05}"/>
              </a:ext>
            </a:extLst>
          </p:cNvPr>
          <p:cNvSpPr txBox="1"/>
          <p:nvPr/>
        </p:nvSpPr>
        <p:spPr>
          <a:xfrm>
            <a:off x="2593962" y="1148353"/>
            <a:ext cx="628698" cy="307777"/>
          </a:xfrm>
          <a:prstGeom prst="rect">
            <a:avLst/>
          </a:prstGeom>
          <a:noFill/>
        </p:spPr>
        <p:txBody>
          <a:bodyPr wrap="none" rtlCol="0">
            <a:spAutoFit/>
          </a:bodyPr>
          <a:lstStyle/>
          <a:p>
            <a:r>
              <a:rPr lang="en-US" sz="1400" dirty="0">
                <a:solidFill>
                  <a:schemeClr val="accent4">
                    <a:lumMod val="75000"/>
                  </a:schemeClr>
                </a:solidFill>
                <a:latin typeface="STKaiti" panose="02010600040101010101" pitchFamily="2" charset="-122"/>
                <a:ea typeface="STKaiti" panose="02010600040101010101" pitchFamily="2" charset="-122"/>
              </a:rPr>
              <a:t>个体</a:t>
            </a:r>
            <a:r>
              <a:rPr lang="en-US" altLang="zh-CN" sz="1400" dirty="0">
                <a:solidFill>
                  <a:schemeClr val="accent4">
                    <a:lumMod val="75000"/>
                  </a:schemeClr>
                </a:solidFill>
                <a:latin typeface="STKaiti" panose="02010600040101010101" pitchFamily="2" charset="-122"/>
                <a:ea typeface="STKaiti" panose="02010600040101010101" pitchFamily="2" charset="-122"/>
              </a:rPr>
              <a:t>1</a:t>
            </a:r>
            <a:endParaRPr lang="en-US" sz="1400" dirty="0">
              <a:solidFill>
                <a:schemeClr val="accent4">
                  <a:lumMod val="75000"/>
                </a:schemeClr>
              </a:solidFill>
              <a:latin typeface="STKaiti" panose="02010600040101010101" pitchFamily="2" charset="-122"/>
              <a:ea typeface="STKaiti" panose="02010600040101010101" pitchFamily="2" charset="-122"/>
            </a:endParaRPr>
          </a:p>
        </p:txBody>
      </p:sp>
      <p:sp>
        <p:nvSpPr>
          <p:cNvPr id="19" name="TextBox 18">
            <a:extLst>
              <a:ext uri="{FF2B5EF4-FFF2-40B4-BE49-F238E27FC236}">
                <a16:creationId xmlns:a16="http://schemas.microsoft.com/office/drawing/2014/main" id="{C7874419-C8B1-FA7F-CB3C-276EE45088F0}"/>
              </a:ext>
            </a:extLst>
          </p:cNvPr>
          <p:cNvSpPr txBox="1"/>
          <p:nvPr/>
        </p:nvSpPr>
        <p:spPr>
          <a:xfrm>
            <a:off x="2546726" y="2056209"/>
            <a:ext cx="628698" cy="307777"/>
          </a:xfrm>
          <a:prstGeom prst="rect">
            <a:avLst/>
          </a:prstGeom>
          <a:noFill/>
        </p:spPr>
        <p:txBody>
          <a:bodyPr wrap="none" rtlCol="0">
            <a:spAutoFit/>
          </a:bodyPr>
          <a:lstStyle/>
          <a:p>
            <a:r>
              <a:rPr lang="en-US" sz="1400" dirty="0">
                <a:solidFill>
                  <a:schemeClr val="accent4">
                    <a:lumMod val="75000"/>
                  </a:schemeClr>
                </a:solidFill>
                <a:latin typeface="STKaiti" panose="02010600040101010101" pitchFamily="2" charset="-122"/>
                <a:ea typeface="STKaiti" panose="02010600040101010101" pitchFamily="2" charset="-122"/>
              </a:rPr>
              <a:t>个体</a:t>
            </a:r>
            <a:r>
              <a:rPr lang="en-US" altLang="zh-CN" sz="1400" dirty="0">
                <a:solidFill>
                  <a:schemeClr val="accent4">
                    <a:lumMod val="75000"/>
                  </a:schemeClr>
                </a:solidFill>
                <a:latin typeface="STKaiti" panose="02010600040101010101" pitchFamily="2" charset="-122"/>
                <a:ea typeface="STKaiti" panose="02010600040101010101" pitchFamily="2" charset="-122"/>
              </a:rPr>
              <a:t>3</a:t>
            </a:r>
            <a:endParaRPr lang="en-US" sz="1400" dirty="0">
              <a:solidFill>
                <a:schemeClr val="accent4">
                  <a:lumMod val="75000"/>
                </a:schemeClr>
              </a:solidFill>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3438962408"/>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76A467-EF6E-8D4B-8D7E-B787FAC25F91}"/>
              </a:ext>
            </a:extLst>
          </p:cNvPr>
          <p:cNvSpPr>
            <a:spLocks noGrp="1"/>
          </p:cNvSpPr>
          <p:nvPr>
            <p:ph type="title"/>
          </p:nvPr>
        </p:nvSpPr>
        <p:spPr/>
        <p:txBody>
          <a:bodyPr/>
          <a:lstStyle/>
          <a:p>
            <a:r>
              <a:rPr kumimoji="1" lang="zh-CN" altLang="en-US" dirty="0"/>
              <a:t>用遗传算法解八皇后问题的例子</a:t>
            </a:r>
          </a:p>
        </p:txBody>
      </p:sp>
      <p:sp>
        <p:nvSpPr>
          <p:cNvPr id="3" name="文本占位符 2">
            <a:extLst>
              <a:ext uri="{FF2B5EF4-FFF2-40B4-BE49-F238E27FC236}">
                <a16:creationId xmlns:a16="http://schemas.microsoft.com/office/drawing/2014/main" id="{8F657C88-3F79-BC4B-ADEE-AEBB0AECB3B4}"/>
              </a:ext>
            </a:extLst>
          </p:cNvPr>
          <p:cNvSpPr>
            <a:spLocks noGrp="1"/>
          </p:cNvSpPr>
          <p:nvPr>
            <p:ph type="body" idx="1"/>
          </p:nvPr>
        </p:nvSpPr>
        <p:spPr>
          <a:xfrm>
            <a:off x="301926" y="2812211"/>
            <a:ext cx="8548776" cy="2044263"/>
          </a:xfrm>
        </p:spPr>
        <p:txBody>
          <a:bodyPr>
            <a:normAutofit/>
          </a:bodyPr>
          <a:lstStyle/>
          <a:p>
            <a:pPr>
              <a:lnSpc>
                <a:spcPct val="150000"/>
              </a:lnSpc>
            </a:pPr>
            <a:r>
              <a:rPr lang="zh-CN" altLang="en-US" sz="1687" dirty="0"/>
              <a:t>在</a:t>
            </a:r>
            <a:r>
              <a:rPr lang="en-US" altLang="zh-CN" sz="1687" dirty="0"/>
              <a:t> (d)</a:t>
            </a:r>
            <a:r>
              <a:rPr lang="zh-CN" altLang="en-US" sz="1687" dirty="0"/>
              <a:t>中，后代通过互换母代子串来产生。例如，第一个子代得到了第</a:t>
            </a:r>
            <a:r>
              <a:rPr lang="en-US" altLang="zh-CN" sz="1687" dirty="0"/>
              <a:t>1</a:t>
            </a:r>
            <a:r>
              <a:rPr lang="zh-CN" altLang="en-US" sz="1687" dirty="0"/>
              <a:t>个父代的前</a:t>
            </a:r>
            <a:r>
              <a:rPr lang="en-US" altLang="zh-CN" sz="1687" dirty="0"/>
              <a:t>3</a:t>
            </a:r>
            <a:r>
              <a:rPr lang="zh-CN" altLang="en-US" sz="1687" dirty="0"/>
              <a:t>个字符和第</a:t>
            </a:r>
            <a:r>
              <a:rPr lang="en-US" altLang="zh-CN" sz="1687" dirty="0"/>
              <a:t>2</a:t>
            </a:r>
            <a:r>
              <a:rPr lang="zh-CN" altLang="en-US" sz="1687" dirty="0"/>
              <a:t>个父代的后</a:t>
            </a:r>
            <a:r>
              <a:rPr lang="en-US" altLang="zh-CN" sz="1687" dirty="0"/>
              <a:t>5</a:t>
            </a:r>
            <a:r>
              <a:rPr lang="zh-CN" altLang="en-US" sz="1687" dirty="0"/>
              <a:t>个字符。第</a:t>
            </a:r>
            <a:r>
              <a:rPr lang="en-US" altLang="zh-CN" sz="1687" dirty="0"/>
              <a:t>2</a:t>
            </a:r>
            <a:r>
              <a:rPr lang="zh-CN" altLang="en-US" sz="1687" dirty="0"/>
              <a:t>个子代获得了第</a:t>
            </a:r>
            <a:r>
              <a:rPr lang="en-US" altLang="zh-CN" sz="1687" dirty="0"/>
              <a:t>2</a:t>
            </a:r>
            <a:r>
              <a:rPr lang="zh-CN" altLang="en-US" sz="1687" dirty="0"/>
              <a:t>个父代的前</a:t>
            </a:r>
            <a:r>
              <a:rPr lang="en-US" altLang="zh-CN" sz="1687" dirty="0"/>
              <a:t>3</a:t>
            </a:r>
            <a:r>
              <a:rPr lang="zh-CN" altLang="en-US" sz="1687" dirty="0"/>
              <a:t>个字符和第</a:t>
            </a:r>
            <a:r>
              <a:rPr lang="en-US" altLang="zh-CN" sz="1687" dirty="0"/>
              <a:t>1</a:t>
            </a:r>
            <a:r>
              <a:rPr lang="zh-CN" altLang="en-US" sz="1687" dirty="0"/>
              <a:t>个父代的后</a:t>
            </a:r>
            <a:r>
              <a:rPr lang="en-US" altLang="zh-CN" sz="1687" dirty="0"/>
              <a:t>5</a:t>
            </a:r>
            <a:r>
              <a:rPr lang="zh-CN" altLang="en-US" sz="1687" dirty="0"/>
              <a:t>个字符。从例子中我们可以看到，</a:t>
            </a:r>
            <a:r>
              <a:rPr lang="zh-CN" altLang="en-US" sz="1687" dirty="0">
                <a:highlight>
                  <a:srgbClr val="00FFFF"/>
                </a:highlight>
              </a:rPr>
              <a:t>如果两个父代很不相像，得到的子代可能离两个父代都很远</a:t>
            </a:r>
            <a:r>
              <a:rPr lang="zh-CN" altLang="en-US" sz="1687" dirty="0"/>
              <a:t>。经常是在繁殖的早期人群很不相像（就像模拟退火的早期经常步幅很大），等到了晚期人群就会越来越像。</a:t>
            </a:r>
            <a:endParaRPr lang="en-US" altLang="zh-CN" sz="1687" dirty="0"/>
          </a:p>
          <a:p>
            <a:endParaRPr kumimoji="1" lang="zh-CN" altLang="en-US" dirty="0"/>
          </a:p>
        </p:txBody>
      </p:sp>
      <p:pic>
        <p:nvPicPr>
          <p:cNvPr id="4" name="图片 3">
            <a:extLst>
              <a:ext uri="{FF2B5EF4-FFF2-40B4-BE49-F238E27FC236}">
                <a16:creationId xmlns:a16="http://schemas.microsoft.com/office/drawing/2014/main" id="{C2F267B6-F5FC-AD46-A03F-A59A7FE92D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53" y="600626"/>
            <a:ext cx="7319513" cy="2256258"/>
          </a:xfrm>
          <a:prstGeom prst="rect">
            <a:avLst/>
          </a:prstGeom>
        </p:spPr>
      </p:pic>
      <p:sp>
        <p:nvSpPr>
          <p:cNvPr id="5" name="Slide Number Placeholder 4">
            <a:extLst>
              <a:ext uri="{FF2B5EF4-FFF2-40B4-BE49-F238E27FC236}">
                <a16:creationId xmlns:a16="http://schemas.microsoft.com/office/drawing/2014/main" id="{07250D21-EF29-0A36-9E7C-E0B1ECD78A62}"/>
              </a:ext>
            </a:extLst>
          </p:cNvPr>
          <p:cNvSpPr>
            <a:spLocks noGrp="1"/>
          </p:cNvSpPr>
          <p:nvPr>
            <p:ph type="sldNum" sz="quarter" idx="2"/>
          </p:nvPr>
        </p:nvSpPr>
        <p:spPr/>
        <p:txBody>
          <a:bodyPr/>
          <a:lstStyle/>
          <a:p>
            <a:fld id="{86CB4B4D-7CA3-9044-876B-883B54F8677D}" type="slidenum">
              <a:rPr lang="en-US" altLang="zh-CN" smtClean="0"/>
              <a:pPr/>
              <a:t>111</a:t>
            </a:fld>
            <a:endParaRPr lang="zh-CN" altLang="en-US" dirty="0"/>
          </a:p>
        </p:txBody>
      </p:sp>
      <p:sp>
        <p:nvSpPr>
          <p:cNvPr id="6" name="Rectangle 5">
            <a:extLst>
              <a:ext uri="{FF2B5EF4-FFF2-40B4-BE49-F238E27FC236}">
                <a16:creationId xmlns:a16="http://schemas.microsoft.com/office/drawing/2014/main" id="{61F70A00-839D-EF34-07D7-81BCA14CDDB5}"/>
              </a:ext>
            </a:extLst>
          </p:cNvPr>
          <p:cNvSpPr/>
          <p:nvPr/>
        </p:nvSpPr>
        <p:spPr>
          <a:xfrm>
            <a:off x="4375230" y="632189"/>
            <a:ext cx="1889647" cy="2224696"/>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5F331A6-DB95-F9F8-E9CC-10D8CAB658DA}"/>
              </a:ext>
            </a:extLst>
          </p:cNvPr>
          <p:cNvSpPr txBox="1"/>
          <p:nvPr/>
        </p:nvSpPr>
        <p:spPr>
          <a:xfrm>
            <a:off x="5134398" y="2158765"/>
            <a:ext cx="1005403"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交叉配对</a:t>
            </a:r>
            <a:endParaRPr lang="en-US" sz="1600" dirty="0">
              <a:solidFill>
                <a:schemeClr val="accent1"/>
              </a:solidFill>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3898233644"/>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76A467-EF6E-8D4B-8D7E-B787FAC25F91}"/>
              </a:ext>
            </a:extLst>
          </p:cNvPr>
          <p:cNvSpPr>
            <a:spLocks noGrp="1"/>
          </p:cNvSpPr>
          <p:nvPr>
            <p:ph type="title"/>
          </p:nvPr>
        </p:nvSpPr>
        <p:spPr/>
        <p:txBody>
          <a:bodyPr/>
          <a:lstStyle/>
          <a:p>
            <a:r>
              <a:rPr kumimoji="1" lang="zh-CN" altLang="en-US" dirty="0"/>
              <a:t>用遗传算法解八皇后问题的例子</a:t>
            </a:r>
          </a:p>
        </p:txBody>
      </p:sp>
      <p:sp>
        <p:nvSpPr>
          <p:cNvPr id="3" name="文本占位符 2">
            <a:extLst>
              <a:ext uri="{FF2B5EF4-FFF2-40B4-BE49-F238E27FC236}">
                <a16:creationId xmlns:a16="http://schemas.microsoft.com/office/drawing/2014/main" id="{8F657C88-3F79-BC4B-ADEE-AEBB0AECB3B4}"/>
              </a:ext>
            </a:extLst>
          </p:cNvPr>
          <p:cNvSpPr>
            <a:spLocks noGrp="1"/>
          </p:cNvSpPr>
          <p:nvPr>
            <p:ph type="body" idx="1"/>
          </p:nvPr>
        </p:nvSpPr>
        <p:spPr>
          <a:xfrm>
            <a:off x="345057" y="3381555"/>
            <a:ext cx="8428007" cy="1449237"/>
          </a:xfrm>
        </p:spPr>
        <p:txBody>
          <a:bodyPr>
            <a:normAutofit lnSpcReduction="10000"/>
          </a:bodyPr>
          <a:lstStyle/>
          <a:p>
            <a:pPr>
              <a:lnSpc>
                <a:spcPct val="150000"/>
              </a:lnSpc>
            </a:pPr>
            <a:r>
              <a:rPr lang="zh-CN" altLang="en-US" sz="2109" dirty="0"/>
              <a:t>最后在图</a:t>
            </a:r>
            <a:r>
              <a:rPr lang="en-US" altLang="zh-CN" sz="2109" dirty="0"/>
              <a:t> (e)</a:t>
            </a:r>
            <a:r>
              <a:rPr lang="zh-CN" altLang="en-US" sz="2109" dirty="0"/>
              <a:t> 中，每个位置会</a:t>
            </a:r>
            <a:r>
              <a:rPr lang="zh-CN" altLang="en-US" sz="2109" dirty="0">
                <a:highlight>
                  <a:srgbClr val="00FFFF"/>
                </a:highlight>
              </a:rPr>
              <a:t>以一个很小的独立的概率进行变异</a:t>
            </a:r>
            <a:r>
              <a:rPr lang="zh-CN" altLang="en-US" sz="2109" dirty="0"/>
              <a:t>。</a:t>
            </a:r>
            <a:r>
              <a:rPr lang="en-US" altLang="zh-CN" sz="2109" dirty="0"/>
              <a:t> </a:t>
            </a:r>
            <a:r>
              <a:rPr lang="zh-CN" altLang="en-US" sz="2109" dirty="0"/>
              <a:t>在第</a:t>
            </a:r>
            <a:r>
              <a:rPr lang="en-US" altLang="zh-CN" sz="2109" dirty="0"/>
              <a:t>1</a:t>
            </a:r>
            <a:r>
              <a:rPr lang="zh-CN" altLang="en-US" sz="2109" dirty="0"/>
              <a:t>，</a:t>
            </a:r>
            <a:r>
              <a:rPr lang="en-US" altLang="zh-CN" sz="2109" dirty="0"/>
              <a:t>3</a:t>
            </a:r>
            <a:r>
              <a:rPr lang="zh-CN" altLang="en-US" sz="2109" dirty="0"/>
              <a:t>，</a:t>
            </a:r>
            <a:r>
              <a:rPr lang="en-US" altLang="zh-CN" sz="2109" dirty="0"/>
              <a:t>4</a:t>
            </a:r>
            <a:r>
              <a:rPr lang="zh-CN" altLang="en-US" sz="2109" dirty="0"/>
              <a:t>个后代中，分别有一位数字被变异了。在</a:t>
            </a:r>
            <a:r>
              <a:rPr lang="en-US" altLang="zh-CN" sz="2109" dirty="0"/>
              <a:t>8</a:t>
            </a:r>
            <a:r>
              <a:rPr lang="zh-CN" altLang="en-US" sz="2109" dirty="0"/>
              <a:t>皇后问题中，这意味着随机选中一个皇后将其移动到她所在列的一个随机位置上。</a:t>
            </a:r>
            <a:endParaRPr kumimoji="1" lang="zh-CN" altLang="en-US" sz="2109" dirty="0"/>
          </a:p>
          <a:p>
            <a:pPr>
              <a:lnSpc>
                <a:spcPct val="150000"/>
              </a:lnSpc>
            </a:pPr>
            <a:endParaRPr lang="en-US" altLang="zh-CN" sz="2109" dirty="0"/>
          </a:p>
          <a:p>
            <a:endParaRPr kumimoji="1" lang="zh-CN" altLang="en-US" dirty="0"/>
          </a:p>
        </p:txBody>
      </p:sp>
      <p:pic>
        <p:nvPicPr>
          <p:cNvPr id="4" name="图片 3">
            <a:extLst>
              <a:ext uri="{FF2B5EF4-FFF2-40B4-BE49-F238E27FC236}">
                <a16:creationId xmlns:a16="http://schemas.microsoft.com/office/drawing/2014/main" id="{A6F4632F-E11E-7D4D-88BF-785D8ADFE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55" y="714258"/>
            <a:ext cx="8511158" cy="2623585"/>
          </a:xfrm>
          <a:prstGeom prst="rect">
            <a:avLst/>
          </a:prstGeom>
        </p:spPr>
      </p:pic>
      <p:sp>
        <p:nvSpPr>
          <p:cNvPr id="5" name="Slide Number Placeholder 4">
            <a:extLst>
              <a:ext uri="{FF2B5EF4-FFF2-40B4-BE49-F238E27FC236}">
                <a16:creationId xmlns:a16="http://schemas.microsoft.com/office/drawing/2014/main" id="{F5F31E53-E052-1D5B-B0EA-DB3262FF6F54}"/>
              </a:ext>
            </a:extLst>
          </p:cNvPr>
          <p:cNvSpPr>
            <a:spLocks noGrp="1"/>
          </p:cNvSpPr>
          <p:nvPr>
            <p:ph type="sldNum" sz="quarter" idx="2"/>
          </p:nvPr>
        </p:nvSpPr>
        <p:spPr/>
        <p:txBody>
          <a:bodyPr/>
          <a:lstStyle/>
          <a:p>
            <a:fld id="{86CB4B4D-7CA3-9044-876B-883B54F8677D}" type="slidenum">
              <a:rPr lang="en-US" altLang="zh-CN" smtClean="0"/>
              <a:pPr/>
              <a:t>112</a:t>
            </a:fld>
            <a:endParaRPr lang="zh-CN" altLang="en-US" dirty="0"/>
          </a:p>
        </p:txBody>
      </p:sp>
      <p:sp>
        <p:nvSpPr>
          <p:cNvPr id="6" name="Rectangle 5">
            <a:extLst>
              <a:ext uri="{FF2B5EF4-FFF2-40B4-BE49-F238E27FC236}">
                <a16:creationId xmlns:a16="http://schemas.microsoft.com/office/drawing/2014/main" id="{E71455A3-320A-6FEA-F2F6-79D3A1A31F27}"/>
              </a:ext>
            </a:extLst>
          </p:cNvPr>
          <p:cNvSpPr/>
          <p:nvPr/>
        </p:nvSpPr>
        <p:spPr>
          <a:xfrm>
            <a:off x="7370866" y="755755"/>
            <a:ext cx="1537690" cy="2582088"/>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677B02A-0A73-7E7A-DB25-9952FF31991E}"/>
              </a:ext>
            </a:extLst>
          </p:cNvPr>
          <p:cNvSpPr txBox="1"/>
          <p:nvPr/>
        </p:nvSpPr>
        <p:spPr>
          <a:xfrm>
            <a:off x="7825066" y="2571750"/>
            <a:ext cx="595035" cy="338554"/>
          </a:xfrm>
          <a:prstGeom prst="rect">
            <a:avLst/>
          </a:prstGeom>
          <a:noFill/>
        </p:spPr>
        <p:txBody>
          <a:bodyPr wrap="none" rtlCol="0">
            <a:spAutoFit/>
          </a:bodyPr>
          <a:lstStyle/>
          <a:p>
            <a:r>
              <a:rPr lang="en-US" sz="1600" dirty="0" err="1">
                <a:solidFill>
                  <a:schemeClr val="accent1"/>
                </a:solidFill>
                <a:latin typeface="STKaiti" panose="02010600040101010101" pitchFamily="2" charset="-122"/>
                <a:ea typeface="STKaiti" panose="02010600040101010101" pitchFamily="2" charset="-122"/>
              </a:rPr>
              <a:t>变异</a:t>
            </a:r>
            <a:endParaRPr lang="en-US" sz="1600" dirty="0">
              <a:solidFill>
                <a:schemeClr val="accent1"/>
              </a:solidFill>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3303255207"/>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6BE293-7E8C-414D-AFA8-297EE5326EBF}"/>
              </a:ext>
            </a:extLst>
          </p:cNvPr>
          <p:cNvSpPr>
            <a:spLocks noGrp="1"/>
          </p:cNvSpPr>
          <p:nvPr>
            <p:ph type="title"/>
          </p:nvPr>
        </p:nvSpPr>
        <p:spPr/>
        <p:txBody>
          <a:bodyPr/>
          <a:lstStyle/>
          <a:p>
            <a:r>
              <a:rPr kumimoji="1" lang="zh-CN" altLang="en-US" dirty="0"/>
              <a:t>用遗传算法解八皇后问题的例子</a:t>
            </a:r>
          </a:p>
        </p:txBody>
      </p:sp>
      <p:sp>
        <p:nvSpPr>
          <p:cNvPr id="3" name="文本占位符 2">
            <a:extLst>
              <a:ext uri="{FF2B5EF4-FFF2-40B4-BE49-F238E27FC236}">
                <a16:creationId xmlns:a16="http://schemas.microsoft.com/office/drawing/2014/main" id="{54AD491E-0A96-314A-AE3F-F70E6A9F002B}"/>
              </a:ext>
            </a:extLst>
          </p:cNvPr>
          <p:cNvSpPr>
            <a:spLocks noGrp="1"/>
          </p:cNvSpPr>
          <p:nvPr>
            <p:ph type="body" idx="1"/>
          </p:nvPr>
        </p:nvSpPr>
        <p:spPr>
          <a:xfrm>
            <a:off x="431321" y="769986"/>
            <a:ext cx="8358996" cy="3870380"/>
          </a:xfrm>
        </p:spPr>
        <p:txBody>
          <a:bodyPr>
            <a:normAutofit fontScale="92500" lnSpcReduction="20000"/>
          </a:bodyPr>
          <a:lstStyle/>
          <a:p>
            <a:pPr>
              <a:lnSpc>
                <a:spcPct val="150000"/>
              </a:lnSpc>
            </a:pPr>
            <a:r>
              <a:rPr lang="zh-CN" altLang="en-US" sz="2109" dirty="0"/>
              <a:t>像随机束搜索一样，遗传算法结合了爬山法和随机探索，并且在</a:t>
            </a:r>
            <a:r>
              <a:rPr lang="zh-CN" altLang="en-US" sz="2109" dirty="0">
                <a:highlight>
                  <a:srgbClr val="FFFF00"/>
                </a:highlight>
              </a:rPr>
              <a:t>并行</a:t>
            </a:r>
            <a:r>
              <a:rPr lang="zh-CN" altLang="en-US" sz="2109" dirty="0"/>
              <a:t>的搜索线程中交换信息。</a:t>
            </a:r>
            <a:endParaRPr lang="en-US" altLang="zh-CN" sz="2109" dirty="0"/>
          </a:p>
          <a:p>
            <a:pPr>
              <a:lnSpc>
                <a:spcPct val="150000"/>
              </a:lnSpc>
            </a:pPr>
            <a:r>
              <a:rPr lang="zh-CN" altLang="en-US" sz="2109" dirty="0"/>
              <a:t>算法的主要好处来自交换子串。</a:t>
            </a:r>
            <a:endParaRPr lang="en-US" altLang="zh-CN" sz="2109" dirty="0"/>
          </a:p>
          <a:p>
            <a:pPr>
              <a:lnSpc>
                <a:spcPct val="150000"/>
              </a:lnSpc>
            </a:pPr>
            <a:r>
              <a:rPr lang="zh-CN" altLang="en-US" sz="2109" dirty="0"/>
              <a:t>从数学上来讲，如果父代的编码是随机的，交叉并不会带来好处。</a:t>
            </a:r>
            <a:r>
              <a:rPr lang="en-US" altLang="zh-CN" sz="2109" dirty="0"/>
              <a:t> </a:t>
            </a:r>
          </a:p>
          <a:p>
            <a:pPr>
              <a:lnSpc>
                <a:spcPct val="150000"/>
              </a:lnSpc>
            </a:pPr>
            <a:r>
              <a:rPr lang="zh-CN" altLang="en-US" sz="2109" dirty="0">
                <a:highlight>
                  <a:srgbClr val="FFFF00"/>
                </a:highlight>
              </a:rPr>
              <a:t>直觉上好处来自于交叉可以把具有好的功能的块组合在一起来产生更好的下一代。</a:t>
            </a:r>
            <a:r>
              <a:rPr lang="en-US" altLang="zh-CN" sz="2109" dirty="0">
                <a:highlight>
                  <a:srgbClr val="FFFF00"/>
                </a:highlight>
              </a:rPr>
              <a:t> </a:t>
            </a:r>
          </a:p>
          <a:p>
            <a:pPr>
              <a:lnSpc>
                <a:spcPct val="150000"/>
              </a:lnSpc>
            </a:pPr>
            <a:r>
              <a:rPr lang="zh-CN" altLang="en-US" sz="2109" dirty="0"/>
              <a:t>例如，将前三个皇后分别在 </a:t>
            </a:r>
            <a:r>
              <a:rPr lang="en-US" altLang="zh-CN" sz="2109" dirty="0"/>
              <a:t>2, 4, 6 </a:t>
            </a:r>
            <a:r>
              <a:rPr lang="zh-CN" altLang="en-US" sz="2109" dirty="0"/>
              <a:t>行互相不攻击的皇后作为</a:t>
            </a:r>
            <a:r>
              <a:rPr lang="zh-CN" altLang="en-US" sz="2109" dirty="0">
                <a:highlight>
                  <a:srgbClr val="FFFF00"/>
                </a:highlight>
              </a:rPr>
              <a:t>一个好的块保留下来与其他不同的块进行组合也许会得到更好的状态。</a:t>
            </a:r>
            <a:endParaRPr kumimoji="1" lang="zh-CN" altLang="en-US" sz="2109" dirty="0">
              <a:highlight>
                <a:srgbClr val="FFFF00"/>
              </a:highlight>
            </a:endParaRPr>
          </a:p>
        </p:txBody>
      </p:sp>
      <p:sp>
        <p:nvSpPr>
          <p:cNvPr id="4" name="Slide Number Placeholder 3">
            <a:extLst>
              <a:ext uri="{FF2B5EF4-FFF2-40B4-BE49-F238E27FC236}">
                <a16:creationId xmlns:a16="http://schemas.microsoft.com/office/drawing/2014/main" id="{5530DA9F-520F-51CA-CAA0-4E21D726BD62}"/>
              </a:ext>
            </a:extLst>
          </p:cNvPr>
          <p:cNvSpPr>
            <a:spLocks noGrp="1"/>
          </p:cNvSpPr>
          <p:nvPr>
            <p:ph type="sldNum" sz="quarter" idx="2"/>
          </p:nvPr>
        </p:nvSpPr>
        <p:spPr/>
        <p:txBody>
          <a:bodyPr/>
          <a:lstStyle/>
          <a:p>
            <a:fld id="{86CB4B4D-7CA3-9044-876B-883B54F8677D}" type="slidenum">
              <a:rPr lang="en-US" altLang="zh-CN" smtClean="0"/>
              <a:pPr/>
              <a:t>113</a:t>
            </a:fld>
            <a:endParaRPr lang="zh-CN" altLang="en-US" dirty="0"/>
          </a:p>
        </p:txBody>
      </p:sp>
    </p:spTree>
    <p:extLst>
      <p:ext uri="{BB962C8B-B14F-4D97-AF65-F5344CB8AC3E}">
        <p14:creationId xmlns:p14="http://schemas.microsoft.com/office/powerpoint/2010/main" val="3572881815"/>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39A96-77C6-4440-822A-6E967A2F883F}"/>
              </a:ext>
            </a:extLst>
          </p:cNvPr>
          <p:cNvSpPr>
            <a:spLocks noGrp="1"/>
          </p:cNvSpPr>
          <p:nvPr>
            <p:ph type="title"/>
          </p:nvPr>
        </p:nvSpPr>
        <p:spPr/>
        <p:txBody>
          <a:bodyPr/>
          <a:lstStyle/>
          <a:p>
            <a:r>
              <a:rPr kumimoji="1" lang="zh-CN" altLang="en-US" dirty="0"/>
              <a:t>用遗传算法解八皇后问题的例子</a:t>
            </a:r>
          </a:p>
        </p:txBody>
      </p:sp>
      <p:sp>
        <p:nvSpPr>
          <p:cNvPr id="3" name="文本占位符 2">
            <a:extLst>
              <a:ext uri="{FF2B5EF4-FFF2-40B4-BE49-F238E27FC236}">
                <a16:creationId xmlns:a16="http://schemas.microsoft.com/office/drawing/2014/main" id="{FCFE49A9-3D7D-1F45-85CF-D794C480B0BB}"/>
              </a:ext>
            </a:extLst>
          </p:cNvPr>
          <p:cNvSpPr>
            <a:spLocks noGrp="1"/>
          </p:cNvSpPr>
          <p:nvPr>
            <p:ph type="body" idx="1"/>
          </p:nvPr>
        </p:nvSpPr>
        <p:spPr>
          <a:xfrm>
            <a:off x="474453" y="761685"/>
            <a:ext cx="8186468" cy="4138630"/>
          </a:xfrm>
        </p:spPr>
        <p:txBody>
          <a:bodyPr>
            <a:normAutofit/>
          </a:bodyPr>
          <a:lstStyle/>
          <a:p>
            <a:pPr>
              <a:lnSpc>
                <a:spcPct val="150000"/>
              </a:lnSpc>
            </a:pPr>
            <a:r>
              <a:rPr lang="zh-CN" altLang="en-US" sz="2000" dirty="0"/>
              <a:t>遗传算法的理论用模式</a:t>
            </a:r>
            <a:r>
              <a:rPr lang="en-US" altLang="zh-CN" sz="2000" b="1" dirty="0"/>
              <a:t>schema </a:t>
            </a:r>
            <a:r>
              <a:rPr lang="zh-CN" altLang="en-US" sz="2000" dirty="0"/>
              <a:t>来解释它的工作原理。</a:t>
            </a:r>
            <a:endParaRPr lang="en-US" altLang="zh-CN" sz="2000" dirty="0"/>
          </a:p>
          <a:p>
            <a:pPr>
              <a:lnSpc>
                <a:spcPct val="150000"/>
              </a:lnSpc>
            </a:pPr>
            <a:r>
              <a:rPr lang="zh-CN" altLang="en-US" sz="2000" dirty="0"/>
              <a:t>模式的意思是某个字符串可以有一些位置空置着。</a:t>
            </a:r>
            <a:endParaRPr lang="en-US" altLang="zh-CN" sz="2000" dirty="0"/>
          </a:p>
          <a:p>
            <a:pPr>
              <a:lnSpc>
                <a:spcPct val="150000"/>
              </a:lnSpc>
            </a:pPr>
            <a:r>
              <a:rPr lang="zh-CN" altLang="en-US" sz="2000" dirty="0"/>
              <a:t>例如，模式 </a:t>
            </a:r>
            <a:r>
              <a:rPr lang="en-US" altLang="zh-CN" sz="2000" dirty="0"/>
              <a:t>246***** </a:t>
            </a:r>
            <a:r>
              <a:rPr lang="zh-CN" altLang="en-US" sz="2000" dirty="0"/>
              <a:t>表示所有前三个皇后位置为</a:t>
            </a:r>
            <a:r>
              <a:rPr lang="en-US" altLang="zh-CN" sz="2000" dirty="0"/>
              <a:t>2, 4, 6</a:t>
            </a:r>
            <a:r>
              <a:rPr lang="zh-CN" altLang="en-US" sz="2000" dirty="0"/>
              <a:t> 的串。</a:t>
            </a:r>
            <a:endParaRPr lang="en-US" altLang="zh-CN" sz="2000" dirty="0"/>
          </a:p>
          <a:p>
            <a:pPr>
              <a:lnSpc>
                <a:spcPct val="150000"/>
              </a:lnSpc>
            </a:pPr>
            <a:r>
              <a:rPr lang="zh-CN" altLang="en-US" sz="2000" dirty="0"/>
              <a:t>与模式相匹配的具体的串称为模式的一个实例，例如 </a:t>
            </a:r>
            <a:r>
              <a:rPr lang="en-US" altLang="zh-CN" sz="2000" dirty="0"/>
              <a:t>24613578 </a:t>
            </a:r>
            <a:r>
              <a:rPr lang="zh-CN" altLang="en-US" sz="2000" dirty="0"/>
              <a:t>。</a:t>
            </a:r>
            <a:endParaRPr lang="en-US" altLang="zh-CN" sz="2000" dirty="0"/>
          </a:p>
          <a:p>
            <a:endParaRPr kumimoji="1" lang="zh-CN" altLang="en-US" dirty="0"/>
          </a:p>
        </p:txBody>
      </p:sp>
      <p:sp>
        <p:nvSpPr>
          <p:cNvPr id="4" name="Slide Number Placeholder 3">
            <a:extLst>
              <a:ext uri="{FF2B5EF4-FFF2-40B4-BE49-F238E27FC236}">
                <a16:creationId xmlns:a16="http://schemas.microsoft.com/office/drawing/2014/main" id="{5A5668D6-0793-47CF-6659-37F5143AED4E}"/>
              </a:ext>
            </a:extLst>
          </p:cNvPr>
          <p:cNvSpPr>
            <a:spLocks noGrp="1"/>
          </p:cNvSpPr>
          <p:nvPr>
            <p:ph type="sldNum" sz="quarter" idx="2"/>
          </p:nvPr>
        </p:nvSpPr>
        <p:spPr/>
        <p:txBody>
          <a:bodyPr/>
          <a:lstStyle/>
          <a:p>
            <a:fld id="{86CB4B4D-7CA3-9044-876B-883B54F8677D}" type="slidenum">
              <a:rPr lang="en-US" altLang="zh-CN" smtClean="0"/>
              <a:pPr/>
              <a:t>114</a:t>
            </a:fld>
            <a:endParaRPr lang="zh-CN" altLang="en-US" dirty="0"/>
          </a:p>
        </p:txBody>
      </p:sp>
    </p:spTree>
    <p:extLst>
      <p:ext uri="{BB962C8B-B14F-4D97-AF65-F5344CB8AC3E}">
        <p14:creationId xmlns:p14="http://schemas.microsoft.com/office/powerpoint/2010/main" val="3407637706"/>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39A96-77C6-4440-822A-6E967A2F883F}"/>
              </a:ext>
            </a:extLst>
          </p:cNvPr>
          <p:cNvSpPr>
            <a:spLocks noGrp="1"/>
          </p:cNvSpPr>
          <p:nvPr>
            <p:ph type="title"/>
          </p:nvPr>
        </p:nvSpPr>
        <p:spPr/>
        <p:txBody>
          <a:bodyPr/>
          <a:lstStyle/>
          <a:p>
            <a:r>
              <a:rPr kumimoji="1" lang="zh-CN" altLang="en-US" dirty="0"/>
              <a:t>用遗传算法解八皇后问题的例子</a:t>
            </a:r>
          </a:p>
        </p:txBody>
      </p:sp>
      <p:sp>
        <p:nvSpPr>
          <p:cNvPr id="3" name="文本占位符 2">
            <a:extLst>
              <a:ext uri="{FF2B5EF4-FFF2-40B4-BE49-F238E27FC236}">
                <a16:creationId xmlns:a16="http://schemas.microsoft.com/office/drawing/2014/main" id="{FCFE49A9-3D7D-1F45-85CF-D794C480B0BB}"/>
              </a:ext>
            </a:extLst>
          </p:cNvPr>
          <p:cNvSpPr>
            <a:spLocks noGrp="1"/>
          </p:cNvSpPr>
          <p:nvPr>
            <p:ph type="body" idx="1"/>
          </p:nvPr>
        </p:nvSpPr>
        <p:spPr>
          <a:xfrm>
            <a:off x="474453" y="761685"/>
            <a:ext cx="8186468" cy="4138630"/>
          </a:xfrm>
        </p:spPr>
        <p:txBody>
          <a:bodyPr>
            <a:normAutofit/>
          </a:bodyPr>
          <a:lstStyle/>
          <a:p>
            <a:pPr>
              <a:lnSpc>
                <a:spcPct val="150000"/>
              </a:lnSpc>
            </a:pPr>
            <a:r>
              <a:rPr lang="zh-CN" altLang="en-US" sz="2000" dirty="0">
                <a:highlight>
                  <a:srgbClr val="FFFF00"/>
                </a:highlight>
              </a:rPr>
              <a:t>适者生存</a:t>
            </a:r>
            <a:r>
              <a:rPr lang="zh-CN" altLang="en-US" sz="2000" dirty="0"/>
              <a:t>：如果一个模式的实例的平均适应度比平均值高，则这个模式的实例在人群中的比例将会上升。</a:t>
            </a:r>
            <a:endParaRPr lang="en-US" altLang="zh-CN" sz="2000" dirty="0"/>
          </a:p>
          <a:p>
            <a:pPr>
              <a:lnSpc>
                <a:spcPct val="150000"/>
              </a:lnSpc>
            </a:pPr>
            <a:r>
              <a:rPr lang="zh-CN" altLang="en-US" sz="2000" dirty="0"/>
              <a:t>显然，如果模式中相邻的字符是无关的，则这种方法并没有什么好处。</a:t>
            </a:r>
            <a:r>
              <a:rPr lang="en-US" altLang="zh-CN" sz="2000" dirty="0"/>
              <a:t> </a:t>
            </a:r>
          </a:p>
          <a:p>
            <a:pPr>
              <a:lnSpc>
                <a:spcPct val="150000"/>
              </a:lnSpc>
            </a:pPr>
            <a:r>
              <a:rPr lang="zh-CN" altLang="en-US" sz="2000" dirty="0"/>
              <a:t>例如，如果用一个字符串表示一个天线，那么模式可能是天线的不同组件，例如反射体和偏转器。好的组件的设计会产生好的效果。</a:t>
            </a:r>
            <a:endParaRPr lang="en-US" altLang="zh-CN" sz="2000" dirty="0"/>
          </a:p>
          <a:p>
            <a:pPr>
              <a:lnSpc>
                <a:spcPct val="150000"/>
              </a:lnSpc>
            </a:pPr>
            <a:r>
              <a:rPr lang="zh-CN" altLang="en-US" sz="2000" dirty="0"/>
              <a:t>若要遗传算法得到好的结果，需要精心设计状态的表达方式。</a:t>
            </a:r>
            <a:endParaRPr lang="en-US" altLang="zh-CN" sz="2000" dirty="0"/>
          </a:p>
          <a:p>
            <a:endParaRPr kumimoji="1" lang="zh-CN" altLang="en-US" dirty="0"/>
          </a:p>
        </p:txBody>
      </p:sp>
      <p:sp>
        <p:nvSpPr>
          <p:cNvPr id="4" name="Slide Number Placeholder 3">
            <a:extLst>
              <a:ext uri="{FF2B5EF4-FFF2-40B4-BE49-F238E27FC236}">
                <a16:creationId xmlns:a16="http://schemas.microsoft.com/office/drawing/2014/main" id="{51647B2A-F1F4-810F-5341-284CC47BDF0F}"/>
              </a:ext>
            </a:extLst>
          </p:cNvPr>
          <p:cNvSpPr>
            <a:spLocks noGrp="1"/>
          </p:cNvSpPr>
          <p:nvPr>
            <p:ph type="sldNum" sz="quarter" idx="2"/>
          </p:nvPr>
        </p:nvSpPr>
        <p:spPr/>
        <p:txBody>
          <a:bodyPr/>
          <a:lstStyle/>
          <a:p>
            <a:fld id="{86CB4B4D-7CA3-9044-876B-883B54F8677D}" type="slidenum">
              <a:rPr lang="en-US" altLang="zh-CN" smtClean="0"/>
              <a:pPr/>
              <a:t>115</a:t>
            </a:fld>
            <a:endParaRPr lang="zh-CN" altLang="en-US" dirty="0"/>
          </a:p>
        </p:txBody>
      </p:sp>
    </p:spTree>
    <p:extLst>
      <p:ext uri="{BB962C8B-B14F-4D97-AF65-F5344CB8AC3E}">
        <p14:creationId xmlns:p14="http://schemas.microsoft.com/office/powerpoint/2010/main" val="3593084142"/>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D4FDC6-9A25-FA43-92A1-33B93E94305E}"/>
              </a:ext>
            </a:extLst>
          </p:cNvPr>
          <p:cNvSpPr>
            <a:spLocks noGrp="1"/>
          </p:cNvSpPr>
          <p:nvPr>
            <p:ph type="title"/>
          </p:nvPr>
        </p:nvSpPr>
        <p:spPr/>
        <p:txBody>
          <a:bodyPr/>
          <a:lstStyle/>
          <a:p>
            <a:r>
              <a:rPr lang="zh-CN" altLang="en-US" dirty="0"/>
              <a:t>遗传算法：两个前代产生一个后代</a:t>
            </a:r>
            <a:endParaRPr kumimoji="1" lang="zh-CN" altLang="en-US" dirty="0"/>
          </a:p>
        </p:txBody>
      </p:sp>
      <p:pic>
        <p:nvPicPr>
          <p:cNvPr id="5" name="图片 4">
            <a:extLst>
              <a:ext uri="{FF2B5EF4-FFF2-40B4-BE49-F238E27FC236}">
                <a16:creationId xmlns:a16="http://schemas.microsoft.com/office/drawing/2014/main" id="{879DBA6A-92D2-1143-A8DF-F20895ECC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023" y="667304"/>
            <a:ext cx="6624814" cy="4159785"/>
          </a:xfrm>
          <a:prstGeom prst="rect">
            <a:avLst/>
          </a:prstGeom>
        </p:spPr>
      </p:pic>
      <p:sp>
        <p:nvSpPr>
          <p:cNvPr id="3" name="Slide Number Placeholder 2">
            <a:extLst>
              <a:ext uri="{FF2B5EF4-FFF2-40B4-BE49-F238E27FC236}">
                <a16:creationId xmlns:a16="http://schemas.microsoft.com/office/drawing/2014/main" id="{3ADD3C41-728B-4A9A-A0D8-846464146026}"/>
              </a:ext>
            </a:extLst>
          </p:cNvPr>
          <p:cNvSpPr>
            <a:spLocks noGrp="1"/>
          </p:cNvSpPr>
          <p:nvPr>
            <p:ph type="sldNum" sz="quarter" idx="2"/>
          </p:nvPr>
        </p:nvSpPr>
        <p:spPr/>
        <p:txBody>
          <a:bodyPr/>
          <a:lstStyle/>
          <a:p>
            <a:fld id="{86CB4B4D-7CA3-9044-876B-883B54F8677D}" type="slidenum">
              <a:rPr lang="en-US" altLang="zh-CN" smtClean="0"/>
              <a:pPr/>
              <a:t>116</a:t>
            </a:fld>
            <a:endParaRPr lang="zh-CN" altLang="en-US" dirty="0"/>
          </a:p>
        </p:txBody>
      </p:sp>
      <p:sp>
        <p:nvSpPr>
          <p:cNvPr id="4" name="TextBox 3">
            <a:extLst>
              <a:ext uri="{FF2B5EF4-FFF2-40B4-BE49-F238E27FC236}">
                <a16:creationId xmlns:a16="http://schemas.microsoft.com/office/drawing/2014/main" id="{9BDEFA28-C7D3-22AB-CC53-A291C4FF555E}"/>
              </a:ext>
            </a:extLst>
          </p:cNvPr>
          <p:cNvSpPr txBox="1"/>
          <p:nvPr/>
        </p:nvSpPr>
        <p:spPr>
          <a:xfrm>
            <a:off x="2742987" y="1348522"/>
            <a:ext cx="1620957" cy="307777"/>
          </a:xfrm>
          <a:prstGeom prst="rect">
            <a:avLst/>
          </a:prstGeom>
          <a:noFill/>
        </p:spPr>
        <p:txBody>
          <a:bodyPr wrap="none" rtlCol="0">
            <a:spAutoFit/>
          </a:bodyPr>
          <a:lstStyle/>
          <a:p>
            <a:r>
              <a:rPr lang="en-US" sz="1400" b="1" dirty="0" err="1">
                <a:solidFill>
                  <a:srgbClr val="C00000"/>
                </a:solidFill>
                <a:latin typeface="STKaiti" panose="02010600040101010101" pitchFamily="2" charset="-122"/>
                <a:ea typeface="STKaiti" panose="02010600040101010101" pitchFamily="2" charset="-122"/>
              </a:rPr>
              <a:t>适应</a:t>
            </a:r>
            <a:r>
              <a:rPr lang="zh-CN" altLang="en-US" sz="1400" b="1" dirty="0">
                <a:solidFill>
                  <a:srgbClr val="C00000"/>
                </a:solidFill>
                <a:latin typeface="STKaiti" panose="02010600040101010101" pitchFamily="2" charset="-122"/>
                <a:ea typeface="STKaiti" panose="02010600040101010101" pitchFamily="2" charset="-122"/>
              </a:rPr>
              <a:t>（估值）</a:t>
            </a:r>
            <a:r>
              <a:rPr lang="en-US" sz="1400" b="1" dirty="0" err="1">
                <a:solidFill>
                  <a:srgbClr val="C00000"/>
                </a:solidFill>
                <a:latin typeface="STKaiti" panose="02010600040101010101" pitchFamily="2" charset="-122"/>
                <a:ea typeface="STKaiti" panose="02010600040101010101" pitchFamily="2" charset="-122"/>
              </a:rPr>
              <a:t>函数</a:t>
            </a:r>
            <a:endParaRPr lang="en-US" sz="1400" b="1" dirty="0">
              <a:solidFill>
                <a:srgbClr val="C00000"/>
              </a:solidFill>
              <a:latin typeface="STKaiti" panose="02010600040101010101" pitchFamily="2" charset="-122"/>
              <a:ea typeface="STKaiti" panose="02010600040101010101" pitchFamily="2" charset="-122"/>
            </a:endParaRPr>
          </a:p>
        </p:txBody>
      </p:sp>
      <p:cxnSp>
        <p:nvCxnSpPr>
          <p:cNvPr id="8" name="Straight Arrow Connector 7">
            <a:extLst>
              <a:ext uri="{FF2B5EF4-FFF2-40B4-BE49-F238E27FC236}">
                <a16:creationId xmlns:a16="http://schemas.microsoft.com/office/drawing/2014/main" id="{8051A251-B6CF-5038-57AD-40071CD56F71}"/>
              </a:ext>
            </a:extLst>
          </p:cNvPr>
          <p:cNvCxnSpPr>
            <a:cxnSpLocks/>
          </p:cNvCxnSpPr>
          <p:nvPr/>
        </p:nvCxnSpPr>
        <p:spPr>
          <a:xfrm flipH="1" flipV="1">
            <a:off x="2583711" y="1406127"/>
            <a:ext cx="223284" cy="96283"/>
          </a:xfrm>
          <a:prstGeom prst="straightConnector1">
            <a:avLst/>
          </a:prstGeom>
          <a:ln w="25400">
            <a:solidFill>
              <a:srgbClr val="C00000">
                <a:alpha val="99000"/>
              </a:srgb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720FE52-6322-91B5-F43F-5859C986B577}"/>
              </a:ext>
            </a:extLst>
          </p:cNvPr>
          <p:cNvSpPr txBox="1"/>
          <p:nvPr/>
        </p:nvSpPr>
        <p:spPr>
          <a:xfrm>
            <a:off x="6723108" y="1038889"/>
            <a:ext cx="1620957" cy="307777"/>
          </a:xfrm>
          <a:prstGeom prst="rect">
            <a:avLst/>
          </a:prstGeom>
          <a:noFill/>
        </p:spPr>
        <p:txBody>
          <a:bodyPr wrap="none" rtlCol="0">
            <a:spAutoFit/>
          </a:bodyPr>
          <a:lstStyle/>
          <a:p>
            <a:r>
              <a:rPr lang="en-US" sz="1400" b="1" dirty="0" err="1">
                <a:solidFill>
                  <a:srgbClr val="C00000"/>
                </a:solidFill>
                <a:latin typeface="STKaiti" panose="02010600040101010101" pitchFamily="2" charset="-122"/>
                <a:ea typeface="STKaiti" panose="02010600040101010101" pitchFamily="2" charset="-122"/>
              </a:rPr>
              <a:t>个体</a:t>
            </a:r>
            <a:r>
              <a:rPr lang="zh-CN" altLang="en-US" sz="1400" b="1" dirty="0">
                <a:solidFill>
                  <a:srgbClr val="C00000"/>
                </a:solidFill>
                <a:latin typeface="STKaiti" panose="02010600040101010101" pitchFamily="2" charset="-122"/>
                <a:ea typeface="STKaiti" panose="02010600040101010101" pitchFamily="2" charset="-122"/>
              </a:rPr>
              <a:t>（也就是解）</a:t>
            </a:r>
            <a:endParaRPr lang="en-US" sz="1400" b="1" dirty="0">
              <a:solidFill>
                <a:srgbClr val="C00000"/>
              </a:solidFill>
              <a:latin typeface="STKaiti" panose="02010600040101010101" pitchFamily="2" charset="-122"/>
              <a:ea typeface="STKaiti" panose="02010600040101010101" pitchFamily="2" charset="-122"/>
            </a:endParaRPr>
          </a:p>
        </p:txBody>
      </p:sp>
      <p:cxnSp>
        <p:nvCxnSpPr>
          <p:cNvPr id="12" name="Straight Arrow Connector 11">
            <a:extLst>
              <a:ext uri="{FF2B5EF4-FFF2-40B4-BE49-F238E27FC236}">
                <a16:creationId xmlns:a16="http://schemas.microsoft.com/office/drawing/2014/main" id="{5B342F8E-CA91-FB97-906C-71A6794DAFF8}"/>
              </a:ext>
            </a:extLst>
          </p:cNvPr>
          <p:cNvCxnSpPr>
            <a:cxnSpLocks/>
          </p:cNvCxnSpPr>
          <p:nvPr/>
        </p:nvCxnSpPr>
        <p:spPr>
          <a:xfrm flipH="1" flipV="1">
            <a:off x="6563832" y="1096494"/>
            <a:ext cx="223284" cy="96283"/>
          </a:xfrm>
          <a:prstGeom prst="straightConnector1">
            <a:avLst/>
          </a:prstGeom>
          <a:ln w="25400">
            <a:solidFill>
              <a:srgbClr val="C00000">
                <a:alpha val="99000"/>
              </a:srgb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A88D57F-E317-A215-00A0-8DF2802F9CFD}"/>
              </a:ext>
            </a:extLst>
          </p:cNvPr>
          <p:cNvSpPr txBox="1"/>
          <p:nvPr/>
        </p:nvSpPr>
        <p:spPr>
          <a:xfrm>
            <a:off x="44404" y="1269721"/>
            <a:ext cx="2252540" cy="307777"/>
          </a:xfrm>
          <a:prstGeom prst="rect">
            <a:avLst/>
          </a:prstGeom>
          <a:noFill/>
        </p:spPr>
        <p:txBody>
          <a:bodyPr wrap="none" rtlCol="0">
            <a:spAutoFit/>
          </a:bodyPr>
          <a:lstStyle/>
          <a:p>
            <a:r>
              <a:rPr lang="en-US" sz="1400" b="1" dirty="0" err="1">
                <a:solidFill>
                  <a:srgbClr val="C00000"/>
                </a:solidFill>
                <a:latin typeface="STKaiti" panose="02010600040101010101" pitchFamily="2" charset="-122"/>
                <a:ea typeface="STKaiti" panose="02010600040101010101" pitchFamily="2" charset="-122"/>
              </a:rPr>
              <a:t>群体</a:t>
            </a:r>
            <a:r>
              <a:rPr lang="zh-CN" altLang="en-US" sz="1400" b="1" dirty="0">
                <a:solidFill>
                  <a:srgbClr val="C00000"/>
                </a:solidFill>
                <a:latin typeface="STKaiti" panose="02010600040101010101" pitchFamily="2" charset="-122"/>
                <a:ea typeface="STKaiti" panose="02010600040101010101" pitchFamily="2" charset="-122"/>
              </a:rPr>
              <a:t>（也就</a:t>
            </a:r>
            <a:r>
              <a:rPr lang="en-US" altLang="zh-CN" sz="1400" b="1" dirty="0">
                <a:solidFill>
                  <a:srgbClr val="C00000"/>
                </a:solidFill>
                <a:latin typeface="STKaiti" panose="02010600040101010101" pitchFamily="2" charset="-122"/>
                <a:ea typeface="STKaiti" panose="02010600040101010101" pitchFamily="2" charset="-122"/>
              </a:rPr>
              <a:t>k</a:t>
            </a:r>
            <a:r>
              <a:rPr lang="zh-CN" altLang="en-US" sz="1400" b="1" dirty="0">
                <a:solidFill>
                  <a:srgbClr val="C00000"/>
                </a:solidFill>
                <a:latin typeface="STKaiti" panose="02010600040101010101" pitchFamily="2" charset="-122"/>
                <a:ea typeface="STKaiti" panose="02010600040101010101" pitchFamily="2" charset="-122"/>
              </a:rPr>
              <a:t>个初始状态）</a:t>
            </a:r>
            <a:endParaRPr lang="en-US" sz="1400" b="1" dirty="0">
              <a:solidFill>
                <a:srgbClr val="C00000"/>
              </a:solidFill>
              <a:latin typeface="STKaiti" panose="02010600040101010101" pitchFamily="2" charset="-122"/>
              <a:ea typeface="STKaiti" panose="02010600040101010101" pitchFamily="2" charset="-122"/>
            </a:endParaRPr>
          </a:p>
        </p:txBody>
      </p:sp>
      <p:cxnSp>
        <p:nvCxnSpPr>
          <p:cNvPr id="14" name="Straight Arrow Connector 13">
            <a:extLst>
              <a:ext uri="{FF2B5EF4-FFF2-40B4-BE49-F238E27FC236}">
                <a16:creationId xmlns:a16="http://schemas.microsoft.com/office/drawing/2014/main" id="{B8D5AEEB-F816-4E1C-D2F6-16FFE8E79803}"/>
              </a:ext>
            </a:extLst>
          </p:cNvPr>
          <p:cNvCxnSpPr>
            <a:cxnSpLocks/>
          </p:cNvCxnSpPr>
          <p:nvPr/>
        </p:nvCxnSpPr>
        <p:spPr>
          <a:xfrm flipV="1">
            <a:off x="1882990" y="1192777"/>
            <a:ext cx="286462" cy="153889"/>
          </a:xfrm>
          <a:prstGeom prst="straightConnector1">
            <a:avLst/>
          </a:prstGeom>
          <a:ln w="25400">
            <a:solidFill>
              <a:srgbClr val="C00000">
                <a:alpha val="99000"/>
              </a:srgb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D9E2A0-278C-67A2-5F4E-0BE386E33E4E}"/>
              </a:ext>
            </a:extLst>
          </p:cNvPr>
          <p:cNvSpPr txBox="1"/>
          <p:nvPr/>
        </p:nvSpPr>
        <p:spPr>
          <a:xfrm>
            <a:off x="-30271" y="2202418"/>
            <a:ext cx="1275294" cy="2462213"/>
          </a:xfrm>
          <a:prstGeom prst="rect">
            <a:avLst/>
          </a:prstGeom>
          <a:noFill/>
        </p:spPr>
        <p:txBody>
          <a:bodyPr wrap="square" rtlCol="0">
            <a:spAutoFit/>
          </a:bodyPr>
          <a:lstStyle/>
          <a:p>
            <a:r>
              <a:rPr lang="en-GB" sz="1400" b="1" dirty="0" err="1">
                <a:solidFill>
                  <a:srgbClr val="C00000"/>
                </a:solidFill>
                <a:latin typeface="STKaiti" panose="02010600040101010101" pitchFamily="2" charset="-122"/>
                <a:ea typeface="STKaiti" panose="02010600040101010101" pitchFamily="2" charset="-122"/>
              </a:rPr>
              <a:t>循环</a:t>
            </a:r>
            <a:r>
              <a:rPr lang="zh-CN" altLang="en-US" sz="1400" b="1" dirty="0">
                <a:solidFill>
                  <a:srgbClr val="C00000"/>
                </a:solidFill>
                <a:latin typeface="STKaiti" panose="02010600040101010101" pitchFamily="2" charset="-122"/>
                <a:ea typeface="STKaiti" panose="02010600040101010101" pitchFamily="2" charset="-122"/>
              </a:rPr>
              <a:t>，直到估值函数发现最优解。</a:t>
            </a:r>
            <a:endParaRPr lang="en-GB" altLang="zh-CN" sz="1400" b="1" dirty="0">
              <a:solidFill>
                <a:srgbClr val="C00000"/>
              </a:solidFill>
              <a:latin typeface="STKaiti" panose="02010600040101010101" pitchFamily="2" charset="-122"/>
              <a:ea typeface="STKaiti" panose="02010600040101010101" pitchFamily="2" charset="-122"/>
            </a:endParaRPr>
          </a:p>
          <a:p>
            <a:r>
              <a:rPr lang="zh-CN" altLang="en-US" sz="1400" b="1" dirty="0">
                <a:solidFill>
                  <a:srgbClr val="C00000"/>
                </a:solidFill>
                <a:latin typeface="STKaiti" panose="02010600040101010101" pitchFamily="2" charset="-122"/>
                <a:ea typeface="STKaiti" panose="02010600040101010101" pitchFamily="2" charset="-122"/>
              </a:rPr>
              <a:t>（比如皇后问题，不互相攻击的皇后对为</a:t>
            </a:r>
            <a:r>
              <a:rPr lang="en-US" altLang="zh-CN" sz="1400" b="1" dirty="0">
                <a:solidFill>
                  <a:srgbClr val="C00000"/>
                </a:solidFill>
                <a:latin typeface="STKaiti" panose="02010600040101010101" pitchFamily="2" charset="-122"/>
                <a:ea typeface="STKaiti" panose="02010600040101010101" pitchFamily="2" charset="-122"/>
              </a:rPr>
              <a:t>28</a:t>
            </a:r>
            <a:r>
              <a:rPr lang="zh-CN" altLang="en-US" sz="1400" b="1" dirty="0">
                <a:solidFill>
                  <a:srgbClr val="C00000"/>
                </a:solidFill>
                <a:latin typeface="STKaiti" panose="02010600040101010101" pitchFamily="2" charset="-122"/>
                <a:ea typeface="STKaiti" panose="02010600040101010101" pitchFamily="2" charset="-122"/>
              </a:rPr>
              <a:t>时，就有最优解）</a:t>
            </a:r>
            <a:endParaRPr lang="en-GB" altLang="zh-CN" sz="1400" b="1" dirty="0">
              <a:solidFill>
                <a:srgbClr val="C00000"/>
              </a:solidFill>
              <a:latin typeface="STKaiti" panose="02010600040101010101" pitchFamily="2" charset="-122"/>
              <a:ea typeface="STKaiti" panose="02010600040101010101" pitchFamily="2" charset="-122"/>
            </a:endParaRPr>
          </a:p>
          <a:p>
            <a:r>
              <a:rPr lang="zh-CN" altLang="en-US" sz="1400" b="1" dirty="0">
                <a:solidFill>
                  <a:srgbClr val="C00000"/>
                </a:solidFill>
                <a:latin typeface="STKaiti" panose="02010600040101010101" pitchFamily="2" charset="-122"/>
                <a:ea typeface="STKaiti" panose="02010600040101010101" pitchFamily="2" charset="-122"/>
              </a:rPr>
              <a:t>或者是设置的最大时间到了，就不继续找了。</a:t>
            </a:r>
            <a:endParaRPr lang="en-US" sz="1400" b="1" dirty="0">
              <a:solidFill>
                <a:srgbClr val="C00000"/>
              </a:solidFill>
              <a:latin typeface="STKaiti" panose="02010600040101010101" pitchFamily="2" charset="-122"/>
              <a:ea typeface="STKaiti" panose="02010600040101010101" pitchFamily="2" charset="-122"/>
            </a:endParaRPr>
          </a:p>
        </p:txBody>
      </p:sp>
      <p:cxnSp>
        <p:nvCxnSpPr>
          <p:cNvPr id="18" name="Straight Arrow Connector 17">
            <a:extLst>
              <a:ext uri="{FF2B5EF4-FFF2-40B4-BE49-F238E27FC236}">
                <a16:creationId xmlns:a16="http://schemas.microsoft.com/office/drawing/2014/main" id="{3DD001D8-ABA0-CC67-AA5E-04151EB5472E}"/>
              </a:ext>
            </a:extLst>
          </p:cNvPr>
          <p:cNvCxnSpPr>
            <a:cxnSpLocks/>
            <a:stCxn id="17" idx="0"/>
          </p:cNvCxnSpPr>
          <p:nvPr/>
        </p:nvCxnSpPr>
        <p:spPr>
          <a:xfrm flipV="1">
            <a:off x="607376" y="1654442"/>
            <a:ext cx="1010107" cy="547976"/>
          </a:xfrm>
          <a:prstGeom prst="straightConnector1">
            <a:avLst/>
          </a:prstGeom>
          <a:ln w="25400">
            <a:solidFill>
              <a:srgbClr val="C00000">
                <a:alpha val="99000"/>
              </a:srgb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EA555E-E9F8-BADA-AE24-85A8BFE3FD57}"/>
              </a:ext>
            </a:extLst>
          </p:cNvPr>
          <p:cNvCxnSpPr>
            <a:cxnSpLocks/>
          </p:cNvCxnSpPr>
          <p:nvPr/>
        </p:nvCxnSpPr>
        <p:spPr>
          <a:xfrm>
            <a:off x="658399" y="2747196"/>
            <a:ext cx="959084" cy="495734"/>
          </a:xfrm>
          <a:prstGeom prst="straightConnector1">
            <a:avLst/>
          </a:prstGeom>
          <a:ln w="25400">
            <a:solidFill>
              <a:srgbClr val="C00000">
                <a:alpha val="99000"/>
              </a:srgb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235CBEB-19AF-FAC5-B9BB-64EE0FE57252}"/>
              </a:ext>
            </a:extLst>
          </p:cNvPr>
          <p:cNvCxnSpPr>
            <a:cxnSpLocks/>
          </p:cNvCxnSpPr>
          <p:nvPr/>
        </p:nvCxnSpPr>
        <p:spPr>
          <a:xfrm flipH="1">
            <a:off x="3474656" y="1803822"/>
            <a:ext cx="786809" cy="143454"/>
          </a:xfrm>
          <a:prstGeom prst="straightConnector1">
            <a:avLst/>
          </a:prstGeom>
          <a:ln w="25400">
            <a:solidFill>
              <a:srgbClr val="C00000">
                <a:alpha val="99000"/>
              </a:srgb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950C66C-ECEE-E50C-357B-AE5DB66A9680}"/>
              </a:ext>
            </a:extLst>
          </p:cNvPr>
          <p:cNvSpPr txBox="1"/>
          <p:nvPr/>
        </p:nvSpPr>
        <p:spPr>
          <a:xfrm>
            <a:off x="4249189" y="1605872"/>
            <a:ext cx="1816462" cy="307777"/>
          </a:xfrm>
          <a:prstGeom prst="rect">
            <a:avLst/>
          </a:prstGeom>
          <a:noFill/>
        </p:spPr>
        <p:txBody>
          <a:bodyPr wrap="square" rtlCol="0">
            <a:spAutoFit/>
          </a:bodyPr>
          <a:lstStyle/>
          <a:p>
            <a:r>
              <a:rPr lang="en-GB" sz="1400" b="1" dirty="0" err="1">
                <a:solidFill>
                  <a:srgbClr val="C00000"/>
                </a:solidFill>
                <a:latin typeface="STKaiti" panose="02010600040101010101" pitchFamily="2" charset="-122"/>
                <a:ea typeface="STKaiti" panose="02010600040101010101" pitchFamily="2" charset="-122"/>
              </a:rPr>
              <a:t>群体个数</a:t>
            </a:r>
            <a:r>
              <a:rPr lang="zh-CN" altLang="en-US" sz="1400" b="1" dirty="0">
                <a:solidFill>
                  <a:srgbClr val="C00000"/>
                </a:solidFill>
                <a:latin typeface="STKaiti" panose="02010600040101010101" pitchFamily="2" charset="-122"/>
                <a:ea typeface="STKaiti" panose="02010600040101010101" pitchFamily="2" charset="-122"/>
              </a:rPr>
              <a:t>，</a:t>
            </a:r>
            <a:r>
              <a:rPr lang="en-US" altLang="zh-CN" sz="1400" b="1" dirty="0" err="1">
                <a:solidFill>
                  <a:srgbClr val="C00000"/>
                </a:solidFill>
                <a:latin typeface="STKaiti" panose="02010600040101010101" pitchFamily="2" charset="-122"/>
                <a:ea typeface="STKaiti" panose="02010600040101010101" pitchFamily="2" charset="-122"/>
              </a:rPr>
              <a:t>i</a:t>
            </a:r>
            <a:r>
              <a:rPr lang="zh-CN" altLang="en-US" sz="1400" b="1" dirty="0">
                <a:solidFill>
                  <a:srgbClr val="C00000"/>
                </a:solidFill>
                <a:latin typeface="STKaiti" panose="02010600040101010101" pitchFamily="2" charset="-122"/>
                <a:ea typeface="STKaiti" panose="02010600040101010101" pitchFamily="2" charset="-122"/>
              </a:rPr>
              <a:t>从</a:t>
            </a:r>
            <a:r>
              <a:rPr lang="en-US" altLang="zh-CN" sz="1400" b="1" dirty="0">
                <a:solidFill>
                  <a:srgbClr val="C00000"/>
                </a:solidFill>
                <a:latin typeface="STKaiti" panose="02010600040101010101" pitchFamily="2" charset="-122"/>
                <a:ea typeface="STKaiti" panose="02010600040101010101" pitchFamily="2" charset="-122"/>
              </a:rPr>
              <a:t>1</a:t>
            </a:r>
            <a:r>
              <a:rPr lang="zh-CN" altLang="en-US" sz="1400" b="1" dirty="0">
                <a:solidFill>
                  <a:srgbClr val="C00000"/>
                </a:solidFill>
                <a:latin typeface="STKaiti" panose="02010600040101010101" pitchFamily="2" charset="-122"/>
                <a:ea typeface="STKaiti" panose="02010600040101010101" pitchFamily="2" charset="-122"/>
              </a:rPr>
              <a:t>到</a:t>
            </a:r>
            <a:r>
              <a:rPr lang="en-US" altLang="zh-CN" sz="1400" b="1" dirty="0">
                <a:solidFill>
                  <a:srgbClr val="C00000"/>
                </a:solidFill>
                <a:latin typeface="STKaiti" panose="02010600040101010101" pitchFamily="2" charset="-122"/>
                <a:ea typeface="STKaiti" panose="02010600040101010101" pitchFamily="2" charset="-122"/>
              </a:rPr>
              <a:t>k</a:t>
            </a:r>
            <a:endParaRPr lang="en-US" sz="1400" b="1" dirty="0">
              <a:solidFill>
                <a:srgbClr val="C00000"/>
              </a:solidFill>
              <a:latin typeface="STKaiti" panose="02010600040101010101" pitchFamily="2" charset="-122"/>
              <a:ea typeface="STKaiti" panose="02010600040101010101" pitchFamily="2" charset="-122"/>
            </a:endParaRPr>
          </a:p>
        </p:txBody>
      </p:sp>
      <p:cxnSp>
        <p:nvCxnSpPr>
          <p:cNvPr id="32" name="Straight Arrow Connector 31">
            <a:extLst>
              <a:ext uri="{FF2B5EF4-FFF2-40B4-BE49-F238E27FC236}">
                <a16:creationId xmlns:a16="http://schemas.microsoft.com/office/drawing/2014/main" id="{83FA002D-E4C1-F211-CA13-329C81ED0C37}"/>
              </a:ext>
            </a:extLst>
          </p:cNvPr>
          <p:cNvCxnSpPr>
            <a:cxnSpLocks/>
          </p:cNvCxnSpPr>
          <p:nvPr/>
        </p:nvCxnSpPr>
        <p:spPr>
          <a:xfrm flipH="1">
            <a:off x="5672246" y="1947276"/>
            <a:ext cx="786809" cy="143454"/>
          </a:xfrm>
          <a:prstGeom prst="straightConnector1">
            <a:avLst/>
          </a:prstGeom>
          <a:ln w="25400">
            <a:solidFill>
              <a:srgbClr val="C00000">
                <a:alpha val="99000"/>
              </a:srgb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8C4D401-671C-A580-152D-0E915AE18C74}"/>
              </a:ext>
            </a:extLst>
          </p:cNvPr>
          <p:cNvSpPr txBox="1"/>
          <p:nvPr/>
        </p:nvSpPr>
        <p:spPr>
          <a:xfrm>
            <a:off x="6386236" y="1747405"/>
            <a:ext cx="2836586" cy="307777"/>
          </a:xfrm>
          <a:prstGeom prst="rect">
            <a:avLst/>
          </a:prstGeom>
          <a:noFill/>
        </p:spPr>
        <p:txBody>
          <a:bodyPr wrap="square" rtlCol="0">
            <a:spAutoFit/>
          </a:bodyPr>
          <a:lstStyle/>
          <a:p>
            <a:r>
              <a:rPr lang="en-GB" sz="1400" b="1" dirty="0" err="1">
                <a:solidFill>
                  <a:srgbClr val="C00000"/>
                </a:solidFill>
                <a:latin typeface="STKaiti" panose="02010600040101010101" pitchFamily="2" charset="-122"/>
                <a:ea typeface="STKaiti" panose="02010600040101010101" pitchFamily="2" charset="-122"/>
              </a:rPr>
              <a:t>根据估值求概率</a:t>
            </a:r>
            <a:r>
              <a:rPr lang="zh-CN" altLang="en-US" sz="1400" b="1" dirty="0">
                <a:solidFill>
                  <a:srgbClr val="C00000"/>
                </a:solidFill>
                <a:latin typeface="STKaiti" panose="02010600040101010101" pitchFamily="2" charset="-122"/>
                <a:ea typeface="STKaiti" panose="02010600040101010101" pitchFamily="2" charset="-122"/>
              </a:rPr>
              <a:t>，选一个个体</a:t>
            </a:r>
            <a:r>
              <a:rPr lang="en-US" altLang="zh-CN" sz="1400" b="1" dirty="0">
                <a:solidFill>
                  <a:srgbClr val="C00000"/>
                </a:solidFill>
                <a:latin typeface="STKaiti" panose="02010600040101010101" pitchFamily="2" charset="-122"/>
                <a:ea typeface="STKaiti" panose="02010600040101010101" pitchFamily="2" charset="-122"/>
              </a:rPr>
              <a:t>x</a:t>
            </a:r>
            <a:endParaRPr lang="en-US" sz="1400" b="1" dirty="0">
              <a:solidFill>
                <a:srgbClr val="C00000"/>
              </a:solidFill>
              <a:latin typeface="STKaiti" panose="02010600040101010101" pitchFamily="2" charset="-122"/>
              <a:ea typeface="STKaiti" panose="02010600040101010101" pitchFamily="2" charset="-122"/>
            </a:endParaRPr>
          </a:p>
        </p:txBody>
      </p:sp>
      <p:sp>
        <p:nvSpPr>
          <p:cNvPr id="34" name="TextBox 33">
            <a:extLst>
              <a:ext uri="{FF2B5EF4-FFF2-40B4-BE49-F238E27FC236}">
                <a16:creationId xmlns:a16="http://schemas.microsoft.com/office/drawing/2014/main" id="{900C61DA-8F7B-EE4A-DC9E-96932A3F5CD8}"/>
              </a:ext>
            </a:extLst>
          </p:cNvPr>
          <p:cNvSpPr txBox="1"/>
          <p:nvPr/>
        </p:nvSpPr>
        <p:spPr>
          <a:xfrm>
            <a:off x="6386236" y="2078240"/>
            <a:ext cx="2836586" cy="307777"/>
          </a:xfrm>
          <a:prstGeom prst="rect">
            <a:avLst/>
          </a:prstGeom>
          <a:noFill/>
        </p:spPr>
        <p:txBody>
          <a:bodyPr wrap="square" rtlCol="0">
            <a:spAutoFit/>
          </a:bodyPr>
          <a:lstStyle/>
          <a:p>
            <a:r>
              <a:rPr lang="en-GB" sz="1400" b="1" dirty="0" err="1">
                <a:solidFill>
                  <a:srgbClr val="C00000"/>
                </a:solidFill>
                <a:latin typeface="STKaiti" panose="02010600040101010101" pitchFamily="2" charset="-122"/>
                <a:ea typeface="STKaiti" panose="02010600040101010101" pitchFamily="2" charset="-122"/>
              </a:rPr>
              <a:t>根据估值求概率</a:t>
            </a:r>
            <a:r>
              <a:rPr lang="zh-CN" altLang="en-US" sz="1400" b="1" dirty="0">
                <a:solidFill>
                  <a:srgbClr val="C00000"/>
                </a:solidFill>
                <a:latin typeface="STKaiti" panose="02010600040101010101" pitchFamily="2" charset="-122"/>
                <a:ea typeface="STKaiti" panose="02010600040101010101" pitchFamily="2" charset="-122"/>
              </a:rPr>
              <a:t>，选一个个体</a:t>
            </a:r>
            <a:r>
              <a:rPr lang="en-US" altLang="zh-CN" sz="1400" b="1" dirty="0">
                <a:solidFill>
                  <a:srgbClr val="C00000"/>
                </a:solidFill>
                <a:latin typeface="STKaiti" panose="02010600040101010101" pitchFamily="2" charset="-122"/>
                <a:ea typeface="STKaiti" panose="02010600040101010101" pitchFamily="2" charset="-122"/>
              </a:rPr>
              <a:t>y</a:t>
            </a:r>
            <a:endParaRPr lang="en-US" sz="1400" b="1" dirty="0">
              <a:solidFill>
                <a:srgbClr val="C00000"/>
              </a:solidFill>
              <a:latin typeface="STKaiti" panose="02010600040101010101" pitchFamily="2" charset="-122"/>
              <a:ea typeface="STKaiti" panose="02010600040101010101" pitchFamily="2" charset="-122"/>
            </a:endParaRPr>
          </a:p>
        </p:txBody>
      </p:sp>
      <p:cxnSp>
        <p:nvCxnSpPr>
          <p:cNvPr id="35" name="Straight Arrow Connector 34">
            <a:extLst>
              <a:ext uri="{FF2B5EF4-FFF2-40B4-BE49-F238E27FC236}">
                <a16:creationId xmlns:a16="http://schemas.microsoft.com/office/drawing/2014/main" id="{18BCA7AC-87DA-F132-C8DC-0E4F8F4068FF}"/>
              </a:ext>
            </a:extLst>
          </p:cNvPr>
          <p:cNvCxnSpPr>
            <a:cxnSpLocks/>
          </p:cNvCxnSpPr>
          <p:nvPr/>
        </p:nvCxnSpPr>
        <p:spPr>
          <a:xfrm flipH="1">
            <a:off x="5672245" y="2226082"/>
            <a:ext cx="786809" cy="143454"/>
          </a:xfrm>
          <a:prstGeom prst="straightConnector1">
            <a:avLst/>
          </a:prstGeom>
          <a:ln w="25400">
            <a:solidFill>
              <a:srgbClr val="C00000">
                <a:alpha val="99000"/>
              </a:srgb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B5C0BB5-30E2-B95D-09BB-461B38983BAA}"/>
              </a:ext>
            </a:extLst>
          </p:cNvPr>
          <p:cNvCxnSpPr/>
          <p:nvPr/>
        </p:nvCxnSpPr>
        <p:spPr>
          <a:xfrm>
            <a:off x="2655804" y="2609810"/>
            <a:ext cx="1212256" cy="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DC8EBB-2F01-4DFF-3BA1-2C959DE707F1}"/>
              </a:ext>
            </a:extLst>
          </p:cNvPr>
          <p:cNvCxnSpPr/>
          <p:nvPr/>
        </p:nvCxnSpPr>
        <p:spPr>
          <a:xfrm>
            <a:off x="2049676" y="3910526"/>
            <a:ext cx="1212256" cy="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DC5642-09E0-D437-73B9-066D450F50AA}"/>
              </a:ext>
            </a:extLst>
          </p:cNvPr>
          <p:cNvCxnSpPr>
            <a:cxnSpLocks/>
          </p:cNvCxnSpPr>
          <p:nvPr/>
        </p:nvCxnSpPr>
        <p:spPr>
          <a:xfrm flipH="1">
            <a:off x="4883832" y="4082901"/>
            <a:ext cx="598062" cy="161954"/>
          </a:xfrm>
          <a:prstGeom prst="straightConnector1">
            <a:avLst/>
          </a:prstGeom>
          <a:ln w="25400">
            <a:solidFill>
              <a:srgbClr val="7030A0">
                <a:alpha val="99000"/>
              </a:srgb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E395E8E-1A82-BF5D-AE8A-57C5D77CC911}"/>
              </a:ext>
            </a:extLst>
          </p:cNvPr>
          <p:cNvSpPr txBox="1"/>
          <p:nvPr/>
        </p:nvSpPr>
        <p:spPr>
          <a:xfrm>
            <a:off x="5481894" y="3893117"/>
            <a:ext cx="3620155" cy="307777"/>
          </a:xfrm>
          <a:prstGeom prst="rect">
            <a:avLst/>
          </a:prstGeom>
          <a:noFill/>
        </p:spPr>
        <p:txBody>
          <a:bodyPr wrap="square" rtlCol="0">
            <a:spAutoFit/>
          </a:bodyPr>
          <a:lstStyle/>
          <a:p>
            <a:r>
              <a:rPr lang="en-GB" sz="1400" b="1" dirty="0" err="1">
                <a:solidFill>
                  <a:srgbClr val="7030A0"/>
                </a:solidFill>
                <a:latin typeface="STKaiti" panose="02010600040101010101" pitchFamily="2" charset="-122"/>
                <a:ea typeface="STKaiti" panose="02010600040101010101" pitchFamily="2" charset="-122"/>
              </a:rPr>
              <a:t>根据个体的长度</a:t>
            </a:r>
            <a:r>
              <a:rPr lang="zh-CN" altLang="en-US" sz="1400" b="1" dirty="0">
                <a:solidFill>
                  <a:srgbClr val="7030A0"/>
                </a:solidFill>
                <a:latin typeface="STKaiti" panose="02010600040101010101" pitchFamily="2" charset="-122"/>
                <a:ea typeface="STKaiti" panose="02010600040101010101" pitchFamily="2" charset="-122"/>
              </a:rPr>
              <a:t>，随机选一个</a:t>
            </a:r>
            <a:r>
              <a:rPr lang="en-US" altLang="zh-CN" sz="1400" b="1" dirty="0">
                <a:solidFill>
                  <a:srgbClr val="7030A0"/>
                </a:solidFill>
                <a:latin typeface="STKaiti" panose="02010600040101010101" pitchFamily="2" charset="-122"/>
                <a:ea typeface="STKaiti" panose="02010600040101010101" pitchFamily="2" charset="-122"/>
              </a:rPr>
              <a:t>c</a:t>
            </a:r>
            <a:r>
              <a:rPr lang="zh-CN" altLang="en-US" sz="1400" b="1" dirty="0">
                <a:solidFill>
                  <a:srgbClr val="7030A0"/>
                </a:solidFill>
                <a:latin typeface="STKaiti" panose="02010600040101010101" pitchFamily="2" charset="-122"/>
                <a:ea typeface="STKaiti" panose="02010600040101010101" pitchFamily="2" charset="-122"/>
              </a:rPr>
              <a:t>作为分割点</a:t>
            </a:r>
            <a:endParaRPr lang="en-US" sz="1400" b="1" dirty="0">
              <a:solidFill>
                <a:srgbClr val="7030A0"/>
              </a:solidFill>
              <a:latin typeface="STKaiti" panose="02010600040101010101" pitchFamily="2" charset="-122"/>
              <a:ea typeface="STKaiti" panose="02010600040101010101" pitchFamily="2" charset="-122"/>
            </a:endParaRPr>
          </a:p>
        </p:txBody>
      </p:sp>
      <p:cxnSp>
        <p:nvCxnSpPr>
          <p:cNvPr id="43" name="Straight Arrow Connector 42">
            <a:extLst>
              <a:ext uri="{FF2B5EF4-FFF2-40B4-BE49-F238E27FC236}">
                <a16:creationId xmlns:a16="http://schemas.microsoft.com/office/drawing/2014/main" id="{9044135C-FA4B-E4F5-956E-7109BFA19FF0}"/>
              </a:ext>
            </a:extLst>
          </p:cNvPr>
          <p:cNvCxnSpPr>
            <a:cxnSpLocks/>
          </p:cNvCxnSpPr>
          <p:nvPr/>
        </p:nvCxnSpPr>
        <p:spPr>
          <a:xfrm flipH="1">
            <a:off x="5751770" y="4349004"/>
            <a:ext cx="598062" cy="161954"/>
          </a:xfrm>
          <a:prstGeom prst="straightConnector1">
            <a:avLst/>
          </a:prstGeom>
          <a:ln w="25400">
            <a:solidFill>
              <a:srgbClr val="7030A0">
                <a:alpha val="99000"/>
              </a:srgb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DF0B994-7EF2-80D7-DE1B-9C03DBF736E1}"/>
              </a:ext>
            </a:extLst>
          </p:cNvPr>
          <p:cNvSpPr txBox="1"/>
          <p:nvPr/>
        </p:nvSpPr>
        <p:spPr>
          <a:xfrm>
            <a:off x="6320414" y="4171923"/>
            <a:ext cx="2323855" cy="307777"/>
          </a:xfrm>
          <a:prstGeom prst="rect">
            <a:avLst/>
          </a:prstGeom>
          <a:noFill/>
        </p:spPr>
        <p:txBody>
          <a:bodyPr wrap="square" rtlCol="0">
            <a:spAutoFit/>
          </a:bodyPr>
          <a:lstStyle/>
          <a:p>
            <a:r>
              <a:rPr lang="en-GB" sz="1400" b="1" dirty="0" err="1">
                <a:solidFill>
                  <a:srgbClr val="7030A0"/>
                </a:solidFill>
                <a:latin typeface="STKaiti" panose="02010600040101010101" pitchFamily="2" charset="-122"/>
                <a:ea typeface="STKaiti" panose="02010600040101010101" pitchFamily="2" charset="-122"/>
              </a:rPr>
              <a:t>然后交叉配对</a:t>
            </a:r>
            <a:r>
              <a:rPr lang="zh-CN" altLang="en-US" sz="1400" b="1" dirty="0">
                <a:solidFill>
                  <a:srgbClr val="7030A0"/>
                </a:solidFill>
                <a:latin typeface="STKaiti" panose="02010600040101010101" pitchFamily="2" charset="-122"/>
                <a:ea typeface="STKaiti" panose="02010600040101010101" pitchFamily="2" charset="-122"/>
              </a:rPr>
              <a:t>，合并出子代</a:t>
            </a:r>
            <a:endParaRPr lang="en-US" sz="1400" b="1" dirty="0">
              <a:solidFill>
                <a:srgbClr val="7030A0"/>
              </a:solidFill>
              <a:latin typeface="STKaiti" panose="02010600040101010101" pitchFamily="2" charset="-122"/>
              <a:ea typeface="STKaiti" panose="02010600040101010101" pitchFamily="2" charset="-122"/>
            </a:endParaRPr>
          </a:p>
        </p:txBody>
      </p:sp>
      <p:sp>
        <p:nvSpPr>
          <p:cNvPr id="45" name="TextBox 44">
            <a:extLst>
              <a:ext uri="{FF2B5EF4-FFF2-40B4-BE49-F238E27FC236}">
                <a16:creationId xmlns:a16="http://schemas.microsoft.com/office/drawing/2014/main" id="{C75640F6-EB3F-5381-8ACB-8A6E34D01BD4}"/>
              </a:ext>
            </a:extLst>
          </p:cNvPr>
          <p:cNvSpPr txBox="1"/>
          <p:nvPr/>
        </p:nvSpPr>
        <p:spPr>
          <a:xfrm>
            <a:off x="3860887" y="2369536"/>
            <a:ext cx="637647" cy="307777"/>
          </a:xfrm>
          <a:prstGeom prst="rect">
            <a:avLst/>
          </a:prstGeom>
          <a:noFill/>
        </p:spPr>
        <p:txBody>
          <a:bodyPr wrap="square" rtlCol="0">
            <a:spAutoFit/>
          </a:bodyPr>
          <a:lstStyle/>
          <a:p>
            <a:r>
              <a:rPr lang="en-GB" sz="1400" b="1" dirty="0" err="1">
                <a:solidFill>
                  <a:srgbClr val="7030A0"/>
                </a:solidFill>
                <a:latin typeface="STKaiti" panose="02010600040101010101" pitchFamily="2" charset="-122"/>
                <a:ea typeface="STKaiti" panose="02010600040101010101" pitchFamily="2" charset="-122"/>
              </a:rPr>
              <a:t>交配</a:t>
            </a:r>
            <a:endParaRPr lang="en-US" sz="1400" b="1" dirty="0">
              <a:solidFill>
                <a:srgbClr val="7030A0"/>
              </a:solidFill>
              <a:latin typeface="STKaiti" panose="02010600040101010101" pitchFamily="2" charset="-122"/>
              <a:ea typeface="STKaiti" panose="02010600040101010101" pitchFamily="2" charset="-122"/>
            </a:endParaRPr>
          </a:p>
        </p:txBody>
      </p:sp>
      <p:cxnSp>
        <p:nvCxnSpPr>
          <p:cNvPr id="47" name="Straight Arrow Connector 46">
            <a:extLst>
              <a:ext uri="{FF2B5EF4-FFF2-40B4-BE49-F238E27FC236}">
                <a16:creationId xmlns:a16="http://schemas.microsoft.com/office/drawing/2014/main" id="{C05A1B03-8394-271B-3930-74DD712D1A4B}"/>
              </a:ext>
            </a:extLst>
          </p:cNvPr>
          <p:cNvCxnSpPr/>
          <p:nvPr/>
        </p:nvCxnSpPr>
        <p:spPr>
          <a:xfrm flipH="1">
            <a:off x="3261932" y="2609810"/>
            <a:ext cx="421104" cy="1143483"/>
          </a:xfrm>
          <a:prstGeom prst="straightConnector1">
            <a:avLst/>
          </a:prstGeom>
          <a:ln w="19050">
            <a:solidFill>
              <a:srgbClr val="7030A0"/>
            </a:solidFill>
            <a:prstDash val="sysDot"/>
            <a:tailEnd type="triangle" w="med" len="lg"/>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3A0DCF1-C5C1-B91F-E76E-7629B7EC4579}"/>
              </a:ext>
            </a:extLst>
          </p:cNvPr>
          <p:cNvSpPr txBox="1"/>
          <p:nvPr/>
        </p:nvSpPr>
        <p:spPr>
          <a:xfrm>
            <a:off x="2732540" y="4505757"/>
            <a:ext cx="2702110" cy="307777"/>
          </a:xfrm>
          <a:prstGeom prst="rect">
            <a:avLst/>
          </a:prstGeom>
          <a:noFill/>
        </p:spPr>
        <p:txBody>
          <a:bodyPr wrap="square" rtlCol="0">
            <a:spAutoFit/>
          </a:bodyPr>
          <a:lstStyle/>
          <a:p>
            <a:r>
              <a:rPr lang="en-US" altLang="zh-CN" sz="1400" b="1" dirty="0">
                <a:solidFill>
                  <a:srgbClr val="7030A0"/>
                </a:solidFill>
                <a:latin typeface="STKaiti" panose="02010600040101010101" pitchFamily="2" charset="-122"/>
                <a:ea typeface="STKaiti" panose="02010600040101010101" pitchFamily="2" charset="-122"/>
              </a:rPr>
              <a:t>1</a:t>
            </a:r>
            <a:r>
              <a:rPr lang="zh-CN" altLang="en-US" sz="1400" b="1" dirty="0">
                <a:solidFill>
                  <a:srgbClr val="7030A0"/>
                </a:solidFill>
                <a:latin typeface="STKaiti" panose="02010600040101010101" pitchFamily="2" charset="-122"/>
                <a:ea typeface="STKaiti" panose="02010600040101010101" pitchFamily="2" charset="-122"/>
              </a:rPr>
              <a:t>～</a:t>
            </a:r>
            <a:r>
              <a:rPr lang="en-US" altLang="zh-CN" sz="1400" b="1" dirty="0">
                <a:solidFill>
                  <a:srgbClr val="7030A0"/>
                </a:solidFill>
                <a:latin typeface="STKaiti" panose="02010600040101010101" pitchFamily="2" charset="-122"/>
                <a:ea typeface="STKaiti" panose="02010600040101010101" pitchFamily="2" charset="-122"/>
              </a:rPr>
              <a:t>c</a:t>
            </a:r>
            <a:r>
              <a:rPr lang="zh-CN" altLang="en-US" sz="1400" b="1" dirty="0">
                <a:solidFill>
                  <a:srgbClr val="7030A0"/>
                </a:solidFill>
                <a:latin typeface="STKaiti" panose="02010600040101010101" pitchFamily="2" charset="-122"/>
                <a:ea typeface="STKaiti" panose="02010600040101010101" pitchFamily="2" charset="-122"/>
              </a:rPr>
              <a:t>取</a:t>
            </a:r>
            <a:r>
              <a:rPr lang="en-US" altLang="zh-CN" sz="1400" b="1" dirty="0">
                <a:solidFill>
                  <a:srgbClr val="7030A0"/>
                </a:solidFill>
                <a:latin typeface="STKaiti" panose="02010600040101010101" pitchFamily="2" charset="-122"/>
                <a:ea typeface="STKaiti" panose="02010600040101010101" pitchFamily="2" charset="-122"/>
              </a:rPr>
              <a:t>x</a:t>
            </a:r>
            <a:r>
              <a:rPr lang="zh-CN" altLang="en-US" sz="1400" b="1" dirty="0">
                <a:solidFill>
                  <a:srgbClr val="7030A0"/>
                </a:solidFill>
                <a:latin typeface="STKaiti" panose="02010600040101010101" pitchFamily="2" charset="-122"/>
                <a:ea typeface="STKaiti" panose="02010600040101010101" pitchFamily="2" charset="-122"/>
              </a:rPr>
              <a:t>里的，</a:t>
            </a:r>
            <a:r>
              <a:rPr lang="en-US" altLang="zh-CN" sz="1400" b="1" dirty="0">
                <a:solidFill>
                  <a:srgbClr val="7030A0"/>
                </a:solidFill>
                <a:latin typeface="STKaiti" panose="02010600040101010101" pitchFamily="2" charset="-122"/>
                <a:ea typeface="STKaiti" panose="02010600040101010101" pitchFamily="2" charset="-122"/>
              </a:rPr>
              <a:t>c+1~n</a:t>
            </a:r>
            <a:r>
              <a:rPr lang="zh-CN" altLang="en-US" sz="1400" b="1" dirty="0">
                <a:solidFill>
                  <a:srgbClr val="7030A0"/>
                </a:solidFill>
                <a:latin typeface="STKaiti" panose="02010600040101010101" pitchFamily="2" charset="-122"/>
                <a:ea typeface="STKaiti" panose="02010600040101010101" pitchFamily="2" charset="-122"/>
              </a:rPr>
              <a:t>取</a:t>
            </a:r>
            <a:r>
              <a:rPr lang="en-US" altLang="zh-CN" sz="1400" b="1" dirty="0">
                <a:solidFill>
                  <a:srgbClr val="7030A0"/>
                </a:solidFill>
                <a:latin typeface="STKaiti" panose="02010600040101010101" pitchFamily="2" charset="-122"/>
                <a:ea typeface="STKaiti" panose="02010600040101010101" pitchFamily="2" charset="-122"/>
              </a:rPr>
              <a:t>y</a:t>
            </a:r>
            <a:r>
              <a:rPr lang="zh-CN" altLang="en-US" sz="1400" b="1" dirty="0">
                <a:solidFill>
                  <a:srgbClr val="7030A0"/>
                </a:solidFill>
                <a:latin typeface="STKaiti" panose="02010600040101010101" pitchFamily="2" charset="-122"/>
                <a:ea typeface="STKaiti" panose="02010600040101010101" pitchFamily="2" charset="-122"/>
              </a:rPr>
              <a:t>里的</a:t>
            </a:r>
            <a:endParaRPr lang="en-US" sz="1400" b="1" dirty="0">
              <a:solidFill>
                <a:srgbClr val="7030A0"/>
              </a:solidFill>
              <a:latin typeface="STKaiti" panose="02010600040101010101" pitchFamily="2" charset="-122"/>
              <a:ea typeface="STKaiti" panose="02010600040101010101" pitchFamily="2" charset="-122"/>
            </a:endParaRPr>
          </a:p>
        </p:txBody>
      </p:sp>
      <p:sp>
        <p:nvSpPr>
          <p:cNvPr id="49" name="TextBox 48">
            <a:extLst>
              <a:ext uri="{FF2B5EF4-FFF2-40B4-BE49-F238E27FC236}">
                <a16:creationId xmlns:a16="http://schemas.microsoft.com/office/drawing/2014/main" id="{AB6C99AF-CC4C-4102-C464-B866D195170C}"/>
              </a:ext>
            </a:extLst>
          </p:cNvPr>
          <p:cNvSpPr txBox="1"/>
          <p:nvPr/>
        </p:nvSpPr>
        <p:spPr>
          <a:xfrm>
            <a:off x="6336782" y="2562469"/>
            <a:ext cx="2836586" cy="307777"/>
          </a:xfrm>
          <a:prstGeom prst="rect">
            <a:avLst/>
          </a:prstGeom>
          <a:noFill/>
        </p:spPr>
        <p:txBody>
          <a:bodyPr wrap="square" rtlCol="0">
            <a:spAutoFit/>
          </a:bodyPr>
          <a:lstStyle/>
          <a:p>
            <a:r>
              <a:rPr lang="en-GB" sz="1400" b="1" dirty="0" err="1">
                <a:solidFill>
                  <a:srgbClr val="C00000"/>
                </a:solidFill>
                <a:latin typeface="STKaiti" panose="02010600040101010101" pitchFamily="2" charset="-122"/>
                <a:ea typeface="STKaiti" panose="02010600040101010101" pitchFamily="2" charset="-122"/>
              </a:rPr>
              <a:t>子代用很小的概率来变异</a:t>
            </a:r>
            <a:endParaRPr lang="en-US" sz="1400" b="1" dirty="0">
              <a:solidFill>
                <a:srgbClr val="C00000"/>
              </a:solidFill>
              <a:latin typeface="STKaiti" panose="02010600040101010101" pitchFamily="2" charset="-122"/>
              <a:ea typeface="STKaiti" panose="02010600040101010101" pitchFamily="2" charset="-122"/>
            </a:endParaRPr>
          </a:p>
        </p:txBody>
      </p:sp>
      <p:cxnSp>
        <p:nvCxnSpPr>
          <p:cNvPr id="50" name="Straight Arrow Connector 49">
            <a:extLst>
              <a:ext uri="{FF2B5EF4-FFF2-40B4-BE49-F238E27FC236}">
                <a16:creationId xmlns:a16="http://schemas.microsoft.com/office/drawing/2014/main" id="{CE78953D-8DB5-1556-A9E1-767B090A4E55}"/>
              </a:ext>
            </a:extLst>
          </p:cNvPr>
          <p:cNvCxnSpPr>
            <a:cxnSpLocks/>
          </p:cNvCxnSpPr>
          <p:nvPr/>
        </p:nvCxnSpPr>
        <p:spPr>
          <a:xfrm flipH="1" flipV="1">
            <a:off x="5984317" y="2725814"/>
            <a:ext cx="401919" cy="2230"/>
          </a:xfrm>
          <a:prstGeom prst="straightConnector1">
            <a:avLst/>
          </a:prstGeom>
          <a:ln w="25400">
            <a:solidFill>
              <a:srgbClr val="C00000">
                <a:alpha val="99000"/>
              </a:srgb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493AF98-2C46-4B62-7AEC-42F0E7885F18}"/>
              </a:ext>
            </a:extLst>
          </p:cNvPr>
          <p:cNvCxnSpPr>
            <a:cxnSpLocks/>
          </p:cNvCxnSpPr>
          <p:nvPr/>
        </p:nvCxnSpPr>
        <p:spPr>
          <a:xfrm flipH="1">
            <a:off x="5927009" y="3266733"/>
            <a:ext cx="532045" cy="115574"/>
          </a:xfrm>
          <a:prstGeom prst="straightConnector1">
            <a:avLst/>
          </a:prstGeom>
          <a:ln w="25400">
            <a:solidFill>
              <a:srgbClr val="C00000">
                <a:alpha val="99000"/>
              </a:srgb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D8D2E6B-6D7E-7DC6-D570-DA843CB4D469}"/>
              </a:ext>
            </a:extLst>
          </p:cNvPr>
          <p:cNvSpPr txBox="1"/>
          <p:nvPr/>
        </p:nvSpPr>
        <p:spPr>
          <a:xfrm>
            <a:off x="6349832" y="3008702"/>
            <a:ext cx="2836586" cy="307777"/>
          </a:xfrm>
          <a:prstGeom prst="rect">
            <a:avLst/>
          </a:prstGeom>
          <a:noFill/>
        </p:spPr>
        <p:txBody>
          <a:bodyPr wrap="square" rtlCol="0">
            <a:spAutoFit/>
          </a:bodyPr>
          <a:lstStyle/>
          <a:p>
            <a:r>
              <a:rPr lang="en-GB" sz="1400" b="1" dirty="0" err="1">
                <a:solidFill>
                  <a:srgbClr val="C00000"/>
                </a:solidFill>
                <a:latin typeface="STKaiti" panose="02010600040101010101" pitchFamily="2" charset="-122"/>
                <a:ea typeface="STKaiti" panose="02010600040101010101" pitchFamily="2" charset="-122"/>
              </a:rPr>
              <a:t>最后在k</a:t>
            </a:r>
            <a:r>
              <a:rPr lang="en-GB" sz="1400" b="1" dirty="0">
                <a:solidFill>
                  <a:srgbClr val="C00000"/>
                </a:solidFill>
                <a:latin typeface="STKaiti" panose="02010600040101010101" pitchFamily="2" charset="-122"/>
                <a:ea typeface="STKaiti" panose="02010600040101010101" pitchFamily="2" charset="-122"/>
              </a:rPr>
              <a:t> </a:t>
            </a:r>
            <a:r>
              <a:rPr lang="en-GB" sz="1400" b="1" dirty="0" err="1">
                <a:solidFill>
                  <a:srgbClr val="C00000"/>
                </a:solidFill>
                <a:latin typeface="STKaiti" panose="02010600040101010101" pitchFamily="2" charset="-122"/>
                <a:ea typeface="STKaiti" panose="02010600040101010101" pitchFamily="2" charset="-122"/>
              </a:rPr>
              <a:t>个状态中</a:t>
            </a:r>
            <a:r>
              <a:rPr lang="zh-CN" altLang="en-US" sz="1400" b="1" dirty="0">
                <a:solidFill>
                  <a:srgbClr val="C00000"/>
                </a:solidFill>
                <a:latin typeface="STKaiti" panose="02010600040101010101" pitchFamily="2" charset="-122"/>
                <a:ea typeface="STKaiti" panose="02010600040101010101" pitchFamily="2" charset="-122"/>
              </a:rPr>
              <a:t>，选最好的返回</a:t>
            </a:r>
            <a:endParaRPr lang="en-US" sz="1400" b="1" dirty="0">
              <a:solidFill>
                <a:srgbClr val="C00000"/>
              </a:solidFill>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4121626963"/>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4C8ED-3C98-D642-BBEF-847840FA6036}"/>
              </a:ext>
            </a:extLst>
          </p:cNvPr>
          <p:cNvSpPr>
            <a:spLocks noGrp="1"/>
          </p:cNvSpPr>
          <p:nvPr>
            <p:ph type="title"/>
          </p:nvPr>
        </p:nvSpPr>
        <p:spPr/>
        <p:txBody>
          <a:bodyPr/>
          <a:lstStyle/>
          <a:p>
            <a:r>
              <a:rPr lang="zh-CN" altLang="en-US" dirty="0"/>
              <a:t>遗传算法</a:t>
            </a:r>
            <a:r>
              <a:rPr lang="en-US" altLang="zh-CN" dirty="0"/>
              <a:t> </a:t>
            </a:r>
            <a:endParaRPr kumimoji="1" lang="zh-CN" altLang="en-US" dirty="0"/>
          </a:p>
        </p:txBody>
      </p:sp>
      <p:sp>
        <p:nvSpPr>
          <p:cNvPr id="3" name="文本占位符 2">
            <a:extLst>
              <a:ext uri="{FF2B5EF4-FFF2-40B4-BE49-F238E27FC236}">
                <a16:creationId xmlns:a16="http://schemas.microsoft.com/office/drawing/2014/main" id="{1687EAB9-CDFD-1F4E-81DA-11F9131E8AF8}"/>
              </a:ext>
            </a:extLst>
          </p:cNvPr>
          <p:cNvSpPr>
            <a:spLocks noGrp="1"/>
          </p:cNvSpPr>
          <p:nvPr>
            <p:ph type="body" idx="1"/>
          </p:nvPr>
        </p:nvSpPr>
        <p:spPr>
          <a:xfrm>
            <a:off x="354650" y="648066"/>
            <a:ext cx="8434699" cy="4130329"/>
          </a:xfrm>
        </p:spPr>
        <p:txBody>
          <a:bodyPr>
            <a:normAutofit lnSpcReduction="10000"/>
          </a:bodyPr>
          <a:lstStyle/>
          <a:p>
            <a:pPr>
              <a:lnSpc>
                <a:spcPct val="150000"/>
              </a:lnSpc>
              <a:spcBef>
                <a:spcPts val="633"/>
              </a:spcBef>
            </a:pPr>
            <a:r>
              <a:rPr lang="zh-CN" altLang="en-US" sz="1898" dirty="0"/>
              <a:t>遗传算法使用了一个概念，</a:t>
            </a:r>
            <a:r>
              <a:rPr lang="zh-CN" altLang="en-US" sz="1898" b="1" dirty="0"/>
              <a:t>模式</a:t>
            </a:r>
            <a:r>
              <a:rPr lang="en-US" altLang="zh-CN" sz="1898" dirty="0"/>
              <a:t> </a:t>
            </a:r>
            <a:r>
              <a:rPr lang="en-US" altLang="zh-CN" sz="1898" b="1" dirty="0"/>
              <a:t>schema</a:t>
            </a:r>
            <a:r>
              <a:rPr lang="en-US" altLang="zh-CN" sz="1898" dirty="0"/>
              <a:t>, </a:t>
            </a:r>
            <a:r>
              <a:rPr lang="zh-CN" altLang="en-US" sz="1898" dirty="0"/>
              <a:t>部分子串可以是任意的。</a:t>
            </a:r>
            <a:endParaRPr lang="en-US" altLang="zh-CN" sz="1898" b="1" dirty="0"/>
          </a:p>
          <a:p>
            <a:pPr>
              <a:lnSpc>
                <a:spcPct val="150000"/>
              </a:lnSpc>
              <a:spcBef>
                <a:spcPts val="633"/>
              </a:spcBef>
            </a:pPr>
            <a:r>
              <a:rPr lang="zh-CN" altLang="en-US" sz="1898" dirty="0"/>
              <a:t>主要意思是如果具有该模式的个体比平均的要好，则通过遗传该模式，后代中好的个体数目会变多。 </a:t>
            </a:r>
            <a:r>
              <a:rPr lang="zh-CN" altLang="en-US" sz="1898" b="1" dirty="0"/>
              <a:t>具有较好模式的数目会增加</a:t>
            </a:r>
            <a:endParaRPr lang="en-US" altLang="zh-CN" sz="1898" b="1" dirty="0"/>
          </a:p>
          <a:p>
            <a:pPr>
              <a:lnSpc>
                <a:spcPct val="150000"/>
              </a:lnSpc>
              <a:spcBef>
                <a:spcPts val="633"/>
              </a:spcBef>
            </a:pPr>
            <a:r>
              <a:rPr lang="zh-CN" altLang="en-US" sz="1898" dirty="0"/>
              <a:t>当模式很好地表达了</a:t>
            </a:r>
            <a:r>
              <a:rPr lang="zh-CN" altLang="en-US" sz="1898" b="1" dirty="0"/>
              <a:t>解</a:t>
            </a:r>
            <a:r>
              <a:rPr lang="zh-CN" altLang="en-US" sz="1898" dirty="0"/>
              <a:t>中的有特征意义的部分时，遗传算法会表现得很好。</a:t>
            </a:r>
            <a:endParaRPr lang="en-US" altLang="zh-CN" sz="1898" dirty="0"/>
          </a:p>
          <a:p>
            <a:pPr>
              <a:lnSpc>
                <a:spcPct val="150000"/>
              </a:lnSpc>
              <a:spcBef>
                <a:spcPts val="633"/>
              </a:spcBef>
            </a:pPr>
            <a:r>
              <a:rPr lang="zh-CN" altLang="en-US" sz="1898" dirty="0">
                <a:solidFill>
                  <a:srgbClr val="C00000"/>
                </a:solidFill>
              </a:rPr>
              <a:t>这就表明如果想要遗传算法有好的表现，状态的良好表达非常重要。</a:t>
            </a:r>
            <a:endParaRPr lang="en-US" altLang="zh-CN" sz="1898" dirty="0">
              <a:solidFill>
                <a:srgbClr val="C00000"/>
              </a:solidFill>
            </a:endParaRPr>
          </a:p>
          <a:p>
            <a:pPr>
              <a:lnSpc>
                <a:spcPct val="150000"/>
              </a:lnSpc>
              <a:spcBef>
                <a:spcPts val="633"/>
              </a:spcBef>
            </a:pPr>
            <a:r>
              <a:rPr lang="zh-CN" altLang="en-US" sz="1898" dirty="0"/>
              <a:t>在实际应用中，遗传算法在优化问题上有着很广泛的影响。例如集成电路布线和作业调度问题。</a:t>
            </a:r>
            <a:r>
              <a:rPr lang="zh-CN" altLang="en-US" sz="1898" u="sng" dirty="0"/>
              <a:t>目前</a:t>
            </a:r>
            <a:r>
              <a:rPr lang="zh-CN" altLang="en-US" sz="1898" u="sng" dirty="0">
                <a:highlight>
                  <a:srgbClr val="FFFF00"/>
                </a:highlight>
              </a:rPr>
              <a:t>还不清楚</a:t>
            </a:r>
            <a:r>
              <a:rPr lang="zh-CN" altLang="en-US" sz="1898" u="sng" dirty="0"/>
              <a:t>，遗传算法的魅力是源自她良好的效果还是源自她起源于进化论的神奇传说</a:t>
            </a:r>
            <a:r>
              <a:rPr lang="zh-CN" altLang="en-US" sz="1898" dirty="0"/>
              <a:t>。</a:t>
            </a:r>
            <a:endParaRPr lang="en-US" altLang="zh-CN" sz="1898" dirty="0"/>
          </a:p>
          <a:p>
            <a:pPr>
              <a:lnSpc>
                <a:spcPct val="150000"/>
              </a:lnSpc>
              <a:spcBef>
                <a:spcPts val="633"/>
              </a:spcBef>
            </a:pPr>
            <a:r>
              <a:rPr lang="zh-CN" altLang="en-US" sz="1898" dirty="0"/>
              <a:t>究竟何种情况下遗传算法会取得好的效果还</a:t>
            </a:r>
            <a:r>
              <a:rPr lang="zh-CN" altLang="en-US" sz="1898" dirty="0">
                <a:highlight>
                  <a:srgbClr val="FFFF00"/>
                </a:highlight>
              </a:rPr>
              <a:t>有待于进一步研究</a:t>
            </a:r>
            <a:r>
              <a:rPr lang="zh-CN" altLang="en-US" sz="1898" dirty="0"/>
              <a:t>。 </a:t>
            </a:r>
            <a:endParaRPr lang="en-US" altLang="zh-CN" sz="1898" dirty="0"/>
          </a:p>
        </p:txBody>
      </p:sp>
      <p:sp>
        <p:nvSpPr>
          <p:cNvPr id="4" name="文本占位符 2">
            <a:extLst>
              <a:ext uri="{FF2B5EF4-FFF2-40B4-BE49-F238E27FC236}">
                <a16:creationId xmlns:a16="http://schemas.microsoft.com/office/drawing/2014/main" id="{0B500E69-E334-AC41-AA9F-01B9D9C05422}"/>
              </a:ext>
            </a:extLst>
          </p:cNvPr>
          <p:cNvSpPr txBox="1">
            <a:spLocks/>
          </p:cNvSpPr>
          <p:nvPr/>
        </p:nvSpPr>
        <p:spPr>
          <a:xfrm>
            <a:off x="517585" y="2841554"/>
            <a:ext cx="8108830" cy="2118249"/>
          </a:xfrm>
          <a:prstGeom prst="rect">
            <a:avLst/>
          </a:prstGeom>
        </p:spPr>
        <p:txBody>
          <a:bodyPr anchor="t">
            <a:normAutofit/>
          </a:bodyPr>
          <a:lstStyle>
            <a:lvl1pPr marL="444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1pPr>
            <a:lvl2pPr marL="8890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2pPr>
            <a:lvl3pPr marL="1333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3pPr>
            <a:lvl4pPr marL="17780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4pPr>
            <a:lvl5pPr marL="2222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endParaRPr kumimoji="1" lang="zh-CN" altLang="en-US" sz="1582" dirty="0"/>
          </a:p>
        </p:txBody>
      </p:sp>
      <p:sp>
        <p:nvSpPr>
          <p:cNvPr id="5" name="Slide Number Placeholder 4">
            <a:extLst>
              <a:ext uri="{FF2B5EF4-FFF2-40B4-BE49-F238E27FC236}">
                <a16:creationId xmlns:a16="http://schemas.microsoft.com/office/drawing/2014/main" id="{CCBAD297-E65E-7A17-196D-72AD85A4B0F6}"/>
              </a:ext>
            </a:extLst>
          </p:cNvPr>
          <p:cNvSpPr>
            <a:spLocks noGrp="1"/>
          </p:cNvSpPr>
          <p:nvPr>
            <p:ph type="sldNum" sz="quarter" idx="2"/>
          </p:nvPr>
        </p:nvSpPr>
        <p:spPr/>
        <p:txBody>
          <a:bodyPr/>
          <a:lstStyle/>
          <a:p>
            <a:fld id="{86CB4B4D-7CA3-9044-876B-883B54F8677D}" type="slidenum">
              <a:rPr lang="en-US" altLang="zh-CN" smtClean="0"/>
              <a:pPr/>
              <a:t>117</a:t>
            </a:fld>
            <a:endParaRPr lang="zh-CN" altLang="en-US" dirty="0"/>
          </a:p>
        </p:txBody>
      </p:sp>
    </p:spTree>
    <p:extLst>
      <p:ext uri="{BB962C8B-B14F-4D97-AF65-F5344CB8AC3E}">
        <p14:creationId xmlns:p14="http://schemas.microsoft.com/office/powerpoint/2010/main" val="657488805"/>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zh-CN" altLang="en-US" dirty="0"/>
              <a:t>局部优化算法</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724619" y="917851"/>
            <a:ext cx="7276381" cy="3577950"/>
          </a:xfrm>
        </p:spPr>
        <p:txBody>
          <a:bodyPr>
            <a:normAutofit lnSpcReduction="10000"/>
          </a:bodyPr>
          <a:lstStyle/>
          <a:p>
            <a:pPr lvl="1">
              <a:lnSpc>
                <a:spcPct val="150000"/>
              </a:lnSpc>
            </a:pPr>
            <a:r>
              <a:rPr lang="zh-CN" altLang="en-US" sz="2400" dirty="0"/>
              <a:t>爬山法</a:t>
            </a:r>
            <a:endParaRPr lang="en-US" altLang="zh-CN" sz="2400" dirty="0"/>
          </a:p>
          <a:p>
            <a:pPr lvl="1">
              <a:lnSpc>
                <a:spcPct val="150000"/>
              </a:lnSpc>
            </a:pPr>
            <a:r>
              <a:rPr lang="zh-CN" altLang="en-US" sz="2400" dirty="0"/>
              <a:t>模拟退火算法</a:t>
            </a:r>
            <a:endParaRPr lang="en-US" altLang="zh-CN" sz="2400" dirty="0"/>
          </a:p>
          <a:p>
            <a:pPr lvl="1">
              <a:lnSpc>
                <a:spcPct val="150000"/>
              </a:lnSpc>
            </a:pPr>
            <a:r>
              <a:rPr lang="zh-CN" altLang="en-US" sz="2400" dirty="0"/>
              <a:t>局部束搜索</a:t>
            </a:r>
            <a:endParaRPr lang="en-US" altLang="zh-CN" sz="2400" dirty="0"/>
          </a:p>
          <a:p>
            <a:pPr lvl="1">
              <a:lnSpc>
                <a:spcPct val="150000"/>
              </a:lnSpc>
            </a:pPr>
            <a:r>
              <a:rPr lang="zh-CN" altLang="en-US" sz="2400" dirty="0"/>
              <a:t>遗传算法</a:t>
            </a:r>
            <a:endParaRPr lang="en-US" altLang="zh-CN" sz="2400" dirty="0"/>
          </a:p>
          <a:p>
            <a:pPr lvl="1">
              <a:lnSpc>
                <a:spcPct val="150000"/>
              </a:lnSpc>
            </a:pPr>
            <a:r>
              <a:rPr lang="zh-CN" altLang="en-US" sz="2400" dirty="0">
                <a:solidFill>
                  <a:srgbClr val="931000"/>
                </a:solidFill>
              </a:rPr>
              <a:t>连续空间中的局部搜索</a:t>
            </a:r>
            <a:endParaRPr lang="en-US" altLang="zh-CN" sz="2400" dirty="0">
              <a:solidFill>
                <a:srgbClr val="931000"/>
              </a:solidFill>
            </a:endParaRPr>
          </a:p>
          <a:p>
            <a:pPr lvl="1">
              <a:lnSpc>
                <a:spcPct val="150000"/>
              </a:lnSpc>
            </a:pPr>
            <a:r>
              <a:rPr kumimoji="1" lang="zh-CN" altLang="en-US" sz="2400" b="1" dirty="0"/>
              <a:t>八皇后问题不同的建模和求解方式比较</a:t>
            </a:r>
            <a:endParaRPr lang="en-US" altLang="zh-CN" sz="2400" dirty="0"/>
          </a:p>
        </p:txBody>
      </p:sp>
      <p:sp>
        <p:nvSpPr>
          <p:cNvPr id="4" name="文本框 3">
            <a:extLst>
              <a:ext uri="{FF2B5EF4-FFF2-40B4-BE49-F238E27FC236}">
                <a16:creationId xmlns:a16="http://schemas.microsoft.com/office/drawing/2014/main" id="{1B85CF0A-B278-63A8-B3E1-B00BA6D1BB86}"/>
              </a:ext>
            </a:extLst>
          </p:cNvPr>
          <p:cNvSpPr txBox="1"/>
          <p:nvPr/>
        </p:nvSpPr>
        <p:spPr>
          <a:xfrm>
            <a:off x="4887081" y="841949"/>
            <a:ext cx="3936089" cy="3459601"/>
          </a:xfrm>
          <a:prstGeom prst="rect">
            <a:avLst/>
          </a:prstGeom>
          <a:noFill/>
        </p:spPr>
        <p:txBody>
          <a:bodyPr wrap="square">
            <a:spAutoFit/>
          </a:bodyPr>
          <a:lstStyle/>
          <a:p>
            <a:pPr>
              <a:lnSpc>
                <a:spcPct val="160000"/>
              </a:lnSpc>
            </a:pPr>
            <a:r>
              <a:rPr lang="zh-CN" altLang="en-GB" sz="2000" b="1" dirty="0">
                <a:solidFill>
                  <a:srgbClr val="931000"/>
                </a:solidFill>
                <a:latin typeface="KaiTi" panose="02010609060101010101" pitchFamily="49" charset="-122"/>
                <a:ea typeface="KaiTi" panose="02010609060101010101" pitchFamily="49" charset="-122"/>
              </a:rPr>
              <a:t>离散</a:t>
            </a:r>
            <a:r>
              <a:rPr lang="zh-CN" altLang="en-US" sz="2000" b="1" dirty="0">
                <a:solidFill>
                  <a:srgbClr val="931000"/>
                </a:solidFill>
                <a:latin typeface="KaiTi" panose="02010609060101010101" pitchFamily="49" charset="-122"/>
                <a:ea typeface="KaiTi" panose="02010609060101010101" pitchFamily="49" charset="-122"/>
              </a:rPr>
              <a:t>状态空间：如输出是整数</a:t>
            </a:r>
            <a:endParaRPr lang="en-GB" altLang="zh-CN" sz="2000" b="1" dirty="0">
              <a:solidFill>
                <a:srgbClr val="931000"/>
              </a:solidFill>
              <a:latin typeface="KaiTi" panose="02010609060101010101" pitchFamily="49" charset="-122"/>
              <a:ea typeface="KaiTi" panose="02010609060101010101" pitchFamily="49" charset="-122"/>
            </a:endParaRPr>
          </a:p>
          <a:p>
            <a:pPr>
              <a:lnSpc>
                <a:spcPct val="160000"/>
              </a:lnSpc>
            </a:pPr>
            <a:r>
              <a:rPr lang="zh-CN" altLang="en-US" sz="2000" b="1" dirty="0">
                <a:solidFill>
                  <a:srgbClr val="931000"/>
                </a:solidFill>
                <a:highlight>
                  <a:srgbClr val="FFFF00"/>
                </a:highlight>
                <a:latin typeface="KaiTi" panose="02010609060101010101" pitchFamily="49" charset="-122"/>
                <a:ea typeface="KaiTi" panose="02010609060101010101" pitchFamily="49" charset="-122"/>
              </a:rPr>
              <a:t>连续状态空间</a:t>
            </a:r>
            <a:r>
              <a:rPr lang="zh-CN" altLang="en-US" sz="2000" b="1" dirty="0">
                <a:solidFill>
                  <a:srgbClr val="931000"/>
                </a:solidFill>
                <a:latin typeface="KaiTi" panose="02010609060101010101" pitchFamily="49" charset="-122"/>
                <a:ea typeface="KaiTi" panose="02010609060101010101" pitchFamily="49" charset="-122"/>
              </a:rPr>
              <a:t>：如输出是浮点数</a:t>
            </a:r>
            <a:endParaRPr lang="en-GB" altLang="zh-CN" sz="2000" b="1" dirty="0">
              <a:solidFill>
                <a:srgbClr val="931000"/>
              </a:solidFill>
              <a:latin typeface="KaiTi" panose="02010609060101010101" pitchFamily="49" charset="-122"/>
              <a:ea typeface="KaiTi" panose="02010609060101010101" pitchFamily="49" charset="-122"/>
            </a:endParaRPr>
          </a:p>
          <a:p>
            <a:pPr>
              <a:lnSpc>
                <a:spcPct val="160000"/>
              </a:lnSpc>
            </a:pPr>
            <a:endParaRPr lang="en-GB" altLang="zh-CN" sz="2000" b="1" dirty="0">
              <a:solidFill>
                <a:srgbClr val="931000"/>
              </a:solidFill>
              <a:latin typeface="KaiTi" panose="02010609060101010101" pitchFamily="49" charset="-122"/>
              <a:ea typeface="KaiTi" panose="02010609060101010101" pitchFamily="49" charset="-122"/>
            </a:endParaRPr>
          </a:p>
          <a:p>
            <a:pPr>
              <a:lnSpc>
                <a:spcPct val="160000"/>
              </a:lnSpc>
            </a:pPr>
            <a:r>
              <a:rPr lang="zh-CN" altLang="en-US" sz="2000" b="1" dirty="0">
                <a:solidFill>
                  <a:srgbClr val="931000"/>
                </a:solidFill>
                <a:latin typeface="KaiTi" panose="02010609060101010101" pitchFamily="49" charset="-122"/>
                <a:ea typeface="KaiTi" panose="02010609060101010101" pitchFamily="49" charset="-122"/>
              </a:rPr>
              <a:t>前面的例子用的都是离散空间的问题，如何用搜索的方法解决连续空间的问题呢？</a:t>
            </a:r>
            <a:endParaRPr lang="en-GB" altLang="zh-CN" sz="2000" b="1" dirty="0">
              <a:solidFill>
                <a:srgbClr val="931000"/>
              </a:solidFill>
              <a:latin typeface="KaiTi" panose="02010609060101010101" pitchFamily="49" charset="-122"/>
              <a:ea typeface="KaiTi" panose="02010609060101010101" pitchFamily="49" charset="-122"/>
            </a:endParaRPr>
          </a:p>
          <a:p>
            <a:pPr>
              <a:lnSpc>
                <a:spcPct val="160000"/>
              </a:lnSpc>
            </a:pPr>
            <a:endParaRPr lang="en-US" altLang="zh-CN" sz="2000" b="1" dirty="0">
              <a:solidFill>
                <a:srgbClr val="931000"/>
              </a:solidFill>
              <a:latin typeface="KaiTi" panose="02010609060101010101" pitchFamily="49" charset="-122"/>
              <a:ea typeface="KaiTi" panose="02010609060101010101" pitchFamily="49" charset="-122"/>
            </a:endParaRPr>
          </a:p>
        </p:txBody>
      </p:sp>
      <p:sp>
        <p:nvSpPr>
          <p:cNvPr id="5" name="Slide Number Placeholder 4">
            <a:extLst>
              <a:ext uri="{FF2B5EF4-FFF2-40B4-BE49-F238E27FC236}">
                <a16:creationId xmlns:a16="http://schemas.microsoft.com/office/drawing/2014/main" id="{88AC51AC-6418-712C-CE37-C7D264F1B586}"/>
              </a:ext>
            </a:extLst>
          </p:cNvPr>
          <p:cNvSpPr>
            <a:spLocks noGrp="1"/>
          </p:cNvSpPr>
          <p:nvPr>
            <p:ph type="sldNum" sz="quarter" idx="2"/>
          </p:nvPr>
        </p:nvSpPr>
        <p:spPr/>
        <p:txBody>
          <a:bodyPr/>
          <a:lstStyle/>
          <a:p>
            <a:fld id="{86CB4B4D-7CA3-9044-876B-883B54F8677D}" type="slidenum">
              <a:rPr lang="en-US" altLang="zh-CN" smtClean="0"/>
              <a:pPr/>
              <a:t>118</a:t>
            </a:fld>
            <a:endParaRPr lang="zh-CN" altLang="en-US" dirty="0"/>
          </a:p>
        </p:txBody>
      </p:sp>
    </p:spTree>
    <p:extLst>
      <p:ext uri="{BB962C8B-B14F-4D97-AF65-F5344CB8AC3E}">
        <p14:creationId xmlns:p14="http://schemas.microsoft.com/office/powerpoint/2010/main" val="3930610236"/>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zh-CN" altLang="en-US" dirty="0"/>
              <a:t>连续空间中的局部搜索</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899160" y="1021080"/>
            <a:ext cx="7269480" cy="3505200"/>
          </a:xfrm>
        </p:spPr>
        <p:txBody>
          <a:bodyPr>
            <a:normAutofit fontScale="92500" lnSpcReduction="10000"/>
          </a:bodyPr>
          <a:lstStyle/>
          <a:p>
            <a:pPr>
              <a:lnSpc>
                <a:spcPct val="150000"/>
              </a:lnSpc>
            </a:pPr>
            <a:r>
              <a:rPr lang="zh-CN" altLang="en-US" sz="2600" dirty="0"/>
              <a:t>这一节我们简单看看如何使用局部搜索解决在连续空间寻找最优解。</a:t>
            </a:r>
            <a:endParaRPr lang="en-US" altLang="zh-CN" sz="2600" dirty="0"/>
          </a:p>
          <a:p>
            <a:pPr>
              <a:lnSpc>
                <a:spcPct val="150000"/>
              </a:lnSpc>
            </a:pPr>
            <a:r>
              <a:rPr lang="zh-CN" altLang="en-US" sz="2600" dirty="0"/>
              <a:t>这方面的工作很多；许多基础的方法可以追溯到</a:t>
            </a:r>
            <a:r>
              <a:rPr lang="en-US" altLang="zh-CN" sz="2600" dirty="0"/>
              <a:t>17</a:t>
            </a:r>
            <a:r>
              <a:rPr lang="zh-CN" altLang="en-US" sz="2600" dirty="0"/>
              <a:t>世纪牛顿和莱布尼兹发明计算器后。</a:t>
            </a:r>
            <a:endParaRPr lang="en-US" altLang="zh-CN" sz="2600" dirty="0"/>
          </a:p>
          <a:p>
            <a:pPr>
              <a:lnSpc>
                <a:spcPct val="150000"/>
              </a:lnSpc>
            </a:pPr>
            <a:r>
              <a:rPr lang="zh-CN" altLang="en-US" sz="2600" dirty="0"/>
              <a:t>后续章节会用到这种思想，例如机器学习，深度学习和深度强化学习。</a:t>
            </a:r>
            <a:endParaRPr lang="en-US" altLang="zh-CN" sz="2600" dirty="0"/>
          </a:p>
          <a:p>
            <a:endParaRPr lang="en-US" altLang="zh-CN" sz="949" dirty="0"/>
          </a:p>
          <a:p>
            <a:endParaRPr lang="en-US" altLang="zh-CN" dirty="0"/>
          </a:p>
          <a:p>
            <a:endParaRPr lang="zh-CN" altLang="en-US" dirty="0"/>
          </a:p>
        </p:txBody>
      </p:sp>
      <p:sp>
        <p:nvSpPr>
          <p:cNvPr id="4" name="Slide Number Placeholder 3">
            <a:extLst>
              <a:ext uri="{FF2B5EF4-FFF2-40B4-BE49-F238E27FC236}">
                <a16:creationId xmlns:a16="http://schemas.microsoft.com/office/drawing/2014/main" id="{9980D036-1754-63E1-B6DD-F4970DCDF76C}"/>
              </a:ext>
            </a:extLst>
          </p:cNvPr>
          <p:cNvSpPr>
            <a:spLocks noGrp="1"/>
          </p:cNvSpPr>
          <p:nvPr>
            <p:ph type="sldNum" sz="quarter" idx="2"/>
          </p:nvPr>
        </p:nvSpPr>
        <p:spPr/>
        <p:txBody>
          <a:bodyPr/>
          <a:lstStyle/>
          <a:p>
            <a:fld id="{86CB4B4D-7CA3-9044-876B-883B54F8677D}" type="slidenum">
              <a:rPr lang="en-US" altLang="zh-CN" smtClean="0"/>
              <a:pPr/>
              <a:t>119</a:t>
            </a:fld>
            <a:endParaRPr lang="zh-CN" altLang="en-US" dirty="0"/>
          </a:p>
        </p:txBody>
      </p:sp>
    </p:spTree>
    <p:extLst>
      <p:ext uri="{BB962C8B-B14F-4D97-AF65-F5344CB8AC3E}">
        <p14:creationId xmlns:p14="http://schemas.microsoft.com/office/powerpoint/2010/main" val="322674667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32D600-EF06-7C99-87E0-E1099CC0CBB9}"/>
              </a:ext>
            </a:extLst>
          </p:cNvPr>
          <p:cNvSpPr>
            <a:spLocks noGrp="1"/>
          </p:cNvSpPr>
          <p:nvPr>
            <p:ph type="title"/>
          </p:nvPr>
        </p:nvSpPr>
        <p:spPr/>
        <p:txBody>
          <a:bodyPr/>
          <a:lstStyle/>
          <a:p>
            <a:r>
              <a:rPr kumimoji="1" lang="zh-CN" altLang="en-US" dirty="0"/>
              <a:t>八皇后问题描述：</a:t>
            </a:r>
            <a:r>
              <a:rPr kumimoji="1" lang="en-US" altLang="zh-CN" dirty="0"/>
              <a:t>Python</a:t>
            </a:r>
            <a:endParaRPr kumimoji="1" lang="zh-CN" altLang="en-US" dirty="0"/>
          </a:p>
        </p:txBody>
      </p:sp>
      <p:pic>
        <p:nvPicPr>
          <p:cNvPr id="5" name="内容占位符 4">
            <a:extLst>
              <a:ext uri="{FF2B5EF4-FFF2-40B4-BE49-F238E27FC236}">
                <a16:creationId xmlns:a16="http://schemas.microsoft.com/office/drawing/2014/main" id="{0F1618E6-ECF4-8987-7A41-19F3B963B4FB}"/>
              </a:ext>
            </a:extLst>
          </p:cNvPr>
          <p:cNvPicPr>
            <a:picLocks noGrp="1" noChangeAspect="1"/>
          </p:cNvPicPr>
          <p:nvPr>
            <p:ph idx="1"/>
          </p:nvPr>
        </p:nvPicPr>
        <p:blipFill>
          <a:blip r:embed="rId2"/>
          <a:stretch>
            <a:fillRect/>
          </a:stretch>
        </p:blipFill>
        <p:spPr>
          <a:xfrm>
            <a:off x="1139394" y="833438"/>
            <a:ext cx="6868387" cy="3798887"/>
          </a:xfrm>
        </p:spPr>
      </p:pic>
    </p:spTree>
    <p:extLst>
      <p:ext uri="{BB962C8B-B14F-4D97-AF65-F5344CB8AC3E}">
        <p14:creationId xmlns:p14="http://schemas.microsoft.com/office/powerpoint/2010/main" val="1316401157"/>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zh-CN" altLang="en-US" dirty="0"/>
              <a:t>连续空间中的局部搜索</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345057" y="899160"/>
            <a:ext cx="8445260" cy="3810000"/>
          </a:xfrm>
        </p:spPr>
        <p:txBody>
          <a:bodyPr>
            <a:normAutofit/>
          </a:bodyPr>
          <a:lstStyle/>
          <a:p>
            <a:pPr>
              <a:lnSpc>
                <a:spcPct val="150000"/>
              </a:lnSpc>
            </a:pPr>
            <a:r>
              <a:rPr lang="zh-CN" altLang="en-US" dirty="0"/>
              <a:t>我们从一个例子开始：</a:t>
            </a:r>
            <a:endParaRPr lang="en-US" altLang="zh-CN" dirty="0"/>
          </a:p>
          <a:p>
            <a:pPr>
              <a:lnSpc>
                <a:spcPct val="150000"/>
              </a:lnSpc>
            </a:pPr>
            <a:r>
              <a:rPr lang="zh-CN" altLang="en-US" dirty="0"/>
              <a:t>假设我们要在地图上新建三个机场</a:t>
            </a:r>
            <a:r>
              <a:rPr lang="en-US" altLang="zh-CN" dirty="0"/>
              <a:t>, </a:t>
            </a:r>
            <a:r>
              <a:rPr lang="zh-CN" altLang="en-US" dirty="0"/>
              <a:t>我们希望地图上每个城市与离它最近的机场的</a:t>
            </a:r>
            <a:r>
              <a:rPr lang="zh-CN" altLang="en-US" dirty="0">
                <a:highlight>
                  <a:srgbClr val="FFFF00"/>
                </a:highlight>
              </a:rPr>
              <a:t>距离的平方和最小</a:t>
            </a:r>
            <a:r>
              <a:rPr lang="en-US" altLang="zh-CN" dirty="0">
                <a:highlight>
                  <a:srgbClr val="FFFF00"/>
                </a:highlight>
              </a:rPr>
              <a:t> </a:t>
            </a:r>
            <a:r>
              <a:rPr lang="zh-CN" altLang="en-US" dirty="0"/>
              <a:t>。</a:t>
            </a:r>
            <a:endParaRPr lang="en-US" altLang="zh-CN" dirty="0"/>
          </a:p>
          <a:p>
            <a:pPr>
              <a:lnSpc>
                <a:spcPct val="150000"/>
              </a:lnSpc>
            </a:pPr>
            <a:r>
              <a:rPr lang="zh-CN" altLang="en-US" dirty="0"/>
              <a:t>状态空间定义为机场的坐标</a:t>
            </a:r>
            <a:r>
              <a:rPr lang="en-US" altLang="zh-CN" dirty="0"/>
              <a:t>: (x1,y1), (x2,y2), (x3,y3). </a:t>
            </a:r>
            <a:r>
              <a:rPr lang="zh-CN" altLang="en-US" dirty="0"/>
              <a:t>这是一个六维空间</a:t>
            </a:r>
            <a:r>
              <a:rPr lang="en-US" altLang="zh-CN" dirty="0"/>
              <a:t>; </a:t>
            </a:r>
            <a:r>
              <a:rPr lang="zh-CN" altLang="en-US" dirty="0"/>
              <a:t>我们也称为状态由</a:t>
            </a:r>
            <a:r>
              <a:rPr lang="zh-CN" altLang="en-US" dirty="0">
                <a:highlight>
                  <a:srgbClr val="FFFF00"/>
                </a:highlight>
              </a:rPr>
              <a:t>六个浮点数</a:t>
            </a:r>
            <a:r>
              <a:rPr lang="zh-CN" altLang="en-US" dirty="0"/>
              <a:t>变量所定义。</a:t>
            </a:r>
            <a:endParaRPr lang="en-GB" altLang="zh-CN" dirty="0"/>
          </a:p>
          <a:p>
            <a:pPr marL="0" indent="0">
              <a:lnSpc>
                <a:spcPct val="150000"/>
              </a:lnSpc>
              <a:buNone/>
            </a:pPr>
            <a:endParaRPr lang="en-US" altLang="zh-CN" sz="949" dirty="0"/>
          </a:p>
        </p:txBody>
      </p:sp>
      <p:sp>
        <p:nvSpPr>
          <p:cNvPr id="4" name="Slide Number Placeholder 3">
            <a:extLst>
              <a:ext uri="{FF2B5EF4-FFF2-40B4-BE49-F238E27FC236}">
                <a16:creationId xmlns:a16="http://schemas.microsoft.com/office/drawing/2014/main" id="{2980CC5A-E647-0A41-3AB6-19233F40AF32}"/>
              </a:ext>
            </a:extLst>
          </p:cNvPr>
          <p:cNvSpPr>
            <a:spLocks noGrp="1"/>
          </p:cNvSpPr>
          <p:nvPr>
            <p:ph type="sldNum" sz="quarter" idx="2"/>
          </p:nvPr>
        </p:nvSpPr>
        <p:spPr/>
        <p:txBody>
          <a:bodyPr/>
          <a:lstStyle/>
          <a:p>
            <a:fld id="{86CB4B4D-7CA3-9044-876B-883B54F8677D}" type="slidenum">
              <a:rPr lang="en-US" altLang="zh-CN" smtClean="0"/>
              <a:pPr/>
              <a:t>120</a:t>
            </a:fld>
            <a:endParaRPr lang="zh-CN" altLang="en-US" dirty="0"/>
          </a:p>
        </p:txBody>
      </p:sp>
    </p:spTree>
    <p:extLst>
      <p:ext uri="{BB962C8B-B14F-4D97-AF65-F5344CB8AC3E}">
        <p14:creationId xmlns:p14="http://schemas.microsoft.com/office/powerpoint/2010/main" val="1725366188"/>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3DED9-BAC4-3143-91E6-19CAA76995E0}"/>
              </a:ext>
            </a:extLst>
          </p:cNvPr>
          <p:cNvSpPr>
            <a:spLocks noGrp="1"/>
          </p:cNvSpPr>
          <p:nvPr>
            <p:ph type="title"/>
          </p:nvPr>
        </p:nvSpPr>
        <p:spPr/>
        <p:txBody>
          <a:bodyPr/>
          <a:lstStyle/>
          <a:p>
            <a:r>
              <a:rPr lang="zh-CN" altLang="en-US" dirty="0"/>
              <a:t>连续空间中的局部搜索</a:t>
            </a:r>
            <a:endParaRPr kumimoji="1" lang="zh-CN" altLang="en-US" dirty="0"/>
          </a:p>
        </p:txBody>
      </p:sp>
      <p:sp>
        <p:nvSpPr>
          <p:cNvPr id="3" name="文本占位符 2">
            <a:extLst>
              <a:ext uri="{FF2B5EF4-FFF2-40B4-BE49-F238E27FC236}">
                <a16:creationId xmlns:a16="http://schemas.microsoft.com/office/drawing/2014/main" id="{603BABA8-4F69-A745-A348-D2AF7290110A}"/>
              </a:ext>
            </a:extLst>
          </p:cNvPr>
          <p:cNvSpPr>
            <a:spLocks noGrp="1"/>
          </p:cNvSpPr>
          <p:nvPr>
            <p:ph type="body" idx="1"/>
          </p:nvPr>
        </p:nvSpPr>
        <p:spPr>
          <a:xfrm>
            <a:off x="319176" y="978648"/>
            <a:ext cx="8453887" cy="3827310"/>
          </a:xfrm>
        </p:spPr>
        <p:txBody>
          <a:bodyPr>
            <a:normAutofit/>
          </a:bodyPr>
          <a:lstStyle/>
          <a:p>
            <a:pPr>
              <a:lnSpc>
                <a:spcPct val="150000"/>
              </a:lnSpc>
            </a:pPr>
            <a:r>
              <a:rPr lang="zh-CN" altLang="en-US" dirty="0"/>
              <a:t>对于任意的给定状态，目标函数 </a:t>
            </a:r>
            <a:r>
              <a:rPr lang="en-US" altLang="zh-CN" dirty="0"/>
              <a:t>f(x</a:t>
            </a:r>
            <a:r>
              <a:rPr lang="en-US" altLang="zh-CN" baseline="-25000" dirty="0"/>
              <a:t>1</a:t>
            </a:r>
            <a:r>
              <a:rPr lang="en-US" altLang="zh-CN" dirty="0"/>
              <a:t>,y</a:t>
            </a:r>
            <a:r>
              <a:rPr lang="en-US" altLang="zh-CN" baseline="-25000" dirty="0"/>
              <a:t>1</a:t>
            </a:r>
            <a:r>
              <a:rPr lang="en-US" altLang="zh-CN" dirty="0"/>
              <a:t>,x</a:t>
            </a:r>
            <a:r>
              <a:rPr lang="en-US" altLang="zh-CN" baseline="-25000" dirty="0"/>
              <a:t>2</a:t>
            </a:r>
            <a:r>
              <a:rPr lang="en-US" altLang="zh-CN" dirty="0"/>
              <a:t>,y</a:t>
            </a:r>
            <a:r>
              <a:rPr lang="en-US" altLang="zh-CN" baseline="-25000" dirty="0"/>
              <a:t>2</a:t>
            </a:r>
            <a:r>
              <a:rPr lang="en-US" altLang="zh-CN" dirty="0"/>
              <a:t>,x</a:t>
            </a:r>
            <a:r>
              <a:rPr lang="en-US" altLang="zh-CN" baseline="-25000" dirty="0"/>
              <a:t>3</a:t>
            </a:r>
            <a:r>
              <a:rPr lang="en-US" altLang="zh-CN" dirty="0"/>
              <a:t>,y</a:t>
            </a:r>
            <a:r>
              <a:rPr lang="en-US" altLang="zh-CN" baseline="-25000" dirty="0"/>
              <a:t>3</a:t>
            </a:r>
            <a:r>
              <a:rPr lang="en-US" altLang="zh-CN" dirty="0"/>
              <a:t>) </a:t>
            </a:r>
            <a:r>
              <a:rPr lang="zh-CN" altLang="en-US" dirty="0"/>
              <a:t>是很容易计算的。</a:t>
            </a:r>
            <a:endParaRPr lang="en-US" altLang="zh-CN" dirty="0"/>
          </a:p>
          <a:p>
            <a:pPr>
              <a:lnSpc>
                <a:spcPct val="150000"/>
              </a:lnSpc>
            </a:pPr>
            <a:r>
              <a:rPr lang="en-US" altLang="zh-CN" dirty="0"/>
              <a:t> </a:t>
            </a:r>
            <a:r>
              <a:rPr lang="zh-CN" altLang="en-US" dirty="0"/>
              <a:t>令</a:t>
            </a:r>
            <a:r>
              <a:rPr lang="en-US" altLang="zh-CN" dirty="0"/>
              <a:t> Ci </a:t>
            </a:r>
            <a:r>
              <a:rPr lang="zh-CN" altLang="en-US" dirty="0"/>
              <a:t>表示离机场 </a:t>
            </a:r>
            <a:r>
              <a:rPr lang="en-US" altLang="zh-CN" dirty="0" err="1"/>
              <a:t>i</a:t>
            </a:r>
            <a:r>
              <a:rPr lang="en-US" altLang="zh-CN" dirty="0"/>
              <a:t> </a:t>
            </a:r>
            <a:r>
              <a:rPr lang="zh-CN" altLang="en-US" dirty="0"/>
              <a:t>最近的城市集合（一个机场对应一个城市集合，每个城市找最近的机场作为它所在的集合），则有</a:t>
            </a:r>
            <a:endParaRPr lang="en-US" altLang="zh-CN" dirty="0"/>
          </a:p>
          <a:p>
            <a:pPr marL="0" indent="0">
              <a:lnSpc>
                <a:spcPct val="150000"/>
              </a:lnSpc>
              <a:buNone/>
            </a:pPr>
            <a:endParaRPr kumimoji="1" lang="en-US" altLang="zh-CN" dirty="0"/>
          </a:p>
          <a:p>
            <a:pPr marL="0" indent="0">
              <a:lnSpc>
                <a:spcPct val="150000"/>
              </a:lnSpc>
              <a:buNone/>
            </a:pPr>
            <a:endParaRPr kumimoji="1" lang="en-US" altLang="zh-CN" dirty="0"/>
          </a:p>
          <a:p>
            <a:endParaRPr kumimoji="1" lang="zh-CN" altLang="en-US" dirty="0"/>
          </a:p>
        </p:txBody>
      </p:sp>
      <p:pic>
        <p:nvPicPr>
          <p:cNvPr id="5" name="图片 4">
            <a:extLst>
              <a:ext uri="{FF2B5EF4-FFF2-40B4-BE49-F238E27FC236}">
                <a16:creationId xmlns:a16="http://schemas.microsoft.com/office/drawing/2014/main" id="{DCB83AF9-DE0C-1C48-89E7-C5FF16DB1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530" y="2695991"/>
            <a:ext cx="7489571" cy="1177290"/>
          </a:xfrm>
          <a:prstGeom prst="rect">
            <a:avLst/>
          </a:prstGeom>
        </p:spPr>
      </p:pic>
      <p:sp>
        <p:nvSpPr>
          <p:cNvPr id="4" name="Slide Number Placeholder 3">
            <a:extLst>
              <a:ext uri="{FF2B5EF4-FFF2-40B4-BE49-F238E27FC236}">
                <a16:creationId xmlns:a16="http://schemas.microsoft.com/office/drawing/2014/main" id="{14B2FA4E-D910-9C55-A474-A1579A3EBB39}"/>
              </a:ext>
            </a:extLst>
          </p:cNvPr>
          <p:cNvSpPr>
            <a:spLocks noGrp="1"/>
          </p:cNvSpPr>
          <p:nvPr>
            <p:ph type="sldNum" sz="quarter" idx="2"/>
          </p:nvPr>
        </p:nvSpPr>
        <p:spPr/>
        <p:txBody>
          <a:bodyPr/>
          <a:lstStyle/>
          <a:p>
            <a:fld id="{86CB4B4D-7CA3-9044-876B-883B54F8677D}" type="slidenum">
              <a:rPr lang="en-US" altLang="zh-CN" smtClean="0"/>
              <a:pPr/>
              <a:t>121</a:t>
            </a:fld>
            <a:endParaRPr lang="zh-CN" altLang="en-US" dirty="0"/>
          </a:p>
        </p:txBody>
      </p:sp>
      <p:sp>
        <p:nvSpPr>
          <p:cNvPr id="7" name="TextBox 6">
            <a:extLst>
              <a:ext uri="{FF2B5EF4-FFF2-40B4-BE49-F238E27FC236}">
                <a16:creationId xmlns:a16="http://schemas.microsoft.com/office/drawing/2014/main" id="{9646A09B-68DE-246A-FE53-73270B74073E}"/>
              </a:ext>
            </a:extLst>
          </p:cNvPr>
          <p:cNvSpPr txBox="1"/>
          <p:nvPr/>
        </p:nvSpPr>
        <p:spPr>
          <a:xfrm>
            <a:off x="1817784" y="3450487"/>
            <a:ext cx="1261884" cy="415498"/>
          </a:xfrm>
          <a:prstGeom prst="rect">
            <a:avLst/>
          </a:prstGeom>
          <a:noFill/>
        </p:spPr>
        <p:txBody>
          <a:bodyPr wrap="none" rtlCol="0">
            <a:spAutoFit/>
          </a:bodyPr>
          <a:lstStyle/>
          <a:p>
            <a:r>
              <a:rPr lang="en-US" sz="2100" b="1" dirty="0" err="1">
                <a:latin typeface="STKaiti" panose="02010600040101010101" pitchFamily="2" charset="-122"/>
                <a:ea typeface="STKaiti" panose="02010600040101010101" pitchFamily="2" charset="-122"/>
              </a:rPr>
              <a:t>越小越好</a:t>
            </a:r>
            <a:endParaRPr lang="en-US" sz="2100" b="1" dirty="0">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369081243"/>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3DED9-BAC4-3143-91E6-19CAA76995E0}"/>
              </a:ext>
            </a:extLst>
          </p:cNvPr>
          <p:cNvSpPr>
            <a:spLocks noGrp="1"/>
          </p:cNvSpPr>
          <p:nvPr>
            <p:ph type="title"/>
          </p:nvPr>
        </p:nvSpPr>
        <p:spPr/>
        <p:txBody>
          <a:bodyPr/>
          <a:lstStyle/>
          <a:p>
            <a:r>
              <a:rPr lang="zh-CN" altLang="en-US" dirty="0"/>
              <a:t>连续空间中的局部搜索</a:t>
            </a:r>
            <a:endParaRPr kumimoji="1" lang="zh-CN" altLang="en-US" dirty="0"/>
          </a:p>
        </p:txBody>
      </p:sp>
      <p:sp>
        <p:nvSpPr>
          <p:cNvPr id="3" name="文本占位符 2">
            <a:extLst>
              <a:ext uri="{FF2B5EF4-FFF2-40B4-BE49-F238E27FC236}">
                <a16:creationId xmlns:a16="http://schemas.microsoft.com/office/drawing/2014/main" id="{603BABA8-4F69-A745-A348-D2AF7290110A}"/>
              </a:ext>
            </a:extLst>
          </p:cNvPr>
          <p:cNvSpPr>
            <a:spLocks noGrp="1"/>
          </p:cNvSpPr>
          <p:nvPr>
            <p:ph type="body" idx="1"/>
          </p:nvPr>
        </p:nvSpPr>
        <p:spPr>
          <a:xfrm>
            <a:off x="502920" y="681487"/>
            <a:ext cx="8270143" cy="4124471"/>
          </a:xfrm>
        </p:spPr>
        <p:txBody>
          <a:bodyPr>
            <a:normAutofit fontScale="77500" lnSpcReduction="20000"/>
          </a:bodyPr>
          <a:lstStyle/>
          <a:p>
            <a:pPr>
              <a:lnSpc>
                <a:spcPct val="150000"/>
              </a:lnSpc>
            </a:pPr>
            <a:r>
              <a:rPr lang="zh-CN" altLang="en-US" sz="2400" dirty="0"/>
              <a:t>一种避免连续问题的方法是</a:t>
            </a:r>
            <a:r>
              <a:rPr lang="zh-CN" altLang="en-US" sz="2400" dirty="0">
                <a:highlight>
                  <a:srgbClr val="FFFF00"/>
                </a:highlight>
              </a:rPr>
              <a:t>离散化</a:t>
            </a:r>
            <a:r>
              <a:rPr lang="zh-CN" altLang="en-US" sz="2400" dirty="0"/>
              <a:t>。</a:t>
            </a:r>
            <a:r>
              <a:rPr lang="en-US" altLang="zh-CN" sz="2400" dirty="0"/>
              <a:t> </a:t>
            </a:r>
            <a:r>
              <a:rPr lang="zh-CN" altLang="en-US" sz="2400" dirty="0"/>
              <a:t>例如，我们将地图坐标离散化，每次可以只以一个很小的量 </a:t>
            </a:r>
            <a:r>
              <a:rPr lang="en-US" altLang="zh-CN" sz="2400" dirty="0"/>
              <a:t>±</a:t>
            </a:r>
            <a:r>
              <a:rPr lang="el-GR" altLang="zh-CN" sz="2400" dirty="0"/>
              <a:t>δ</a:t>
            </a:r>
            <a:r>
              <a:rPr lang="zh-CN" altLang="en-US" sz="2400" dirty="0"/>
              <a:t> 移动一个机场的</a:t>
            </a:r>
            <a:r>
              <a:rPr lang="en-US" altLang="zh-CN" sz="2400" dirty="0"/>
              <a:t> x </a:t>
            </a:r>
            <a:r>
              <a:rPr lang="zh-CN" altLang="en-US" sz="2400" dirty="0"/>
              <a:t>或者</a:t>
            </a:r>
            <a:r>
              <a:rPr lang="en-US" altLang="zh-CN" sz="2400" dirty="0"/>
              <a:t> y </a:t>
            </a:r>
            <a:r>
              <a:rPr lang="zh-CN" altLang="en-US" sz="2400" dirty="0"/>
              <a:t>，</a:t>
            </a:r>
            <a:r>
              <a:rPr lang="el-GR" altLang="zh-CN" sz="2400" dirty="0"/>
              <a:t> δ</a:t>
            </a:r>
            <a:r>
              <a:rPr lang="zh-CN" altLang="en-US" sz="2400" dirty="0"/>
              <a:t> 越小则精度越高。</a:t>
            </a:r>
            <a:endParaRPr lang="en-GB" altLang="zh-CN" sz="2400" dirty="0"/>
          </a:p>
          <a:p>
            <a:pPr>
              <a:lnSpc>
                <a:spcPct val="150000"/>
              </a:lnSpc>
            </a:pPr>
            <a:r>
              <a:rPr lang="zh-CN" altLang="el-GR" sz="2400" dirty="0"/>
              <a:t>对于</a:t>
            </a:r>
            <a:r>
              <a:rPr lang="en-US" altLang="zh-CN" sz="2400" dirty="0"/>
              <a:t> 6 </a:t>
            </a:r>
            <a:r>
              <a:rPr lang="zh-CN" altLang="en-US" sz="2400" dirty="0"/>
              <a:t>个变量</a:t>
            </a:r>
            <a:r>
              <a:rPr lang="en-US" altLang="zh-CN" sz="2400" dirty="0"/>
              <a:t>, x</a:t>
            </a:r>
            <a:r>
              <a:rPr lang="zh-CN" altLang="en-US" sz="2400" dirty="0"/>
              <a:t>或</a:t>
            </a:r>
            <a:r>
              <a:rPr lang="en-US" altLang="zh-CN" sz="2400" dirty="0"/>
              <a:t>y</a:t>
            </a:r>
            <a:r>
              <a:rPr lang="zh-CN" altLang="en-US" sz="2400" dirty="0"/>
              <a:t>每次变化是增加或减少</a:t>
            </a:r>
            <a:r>
              <a:rPr lang="el-GR" altLang="zh-CN" sz="2400" dirty="0"/>
              <a:t>δ</a:t>
            </a:r>
            <a:r>
              <a:rPr lang="zh-CN" altLang="en-US" sz="2400" dirty="0"/>
              <a:t>，则当前状态有</a:t>
            </a:r>
            <a:r>
              <a:rPr lang="en-US" altLang="zh-CN" sz="2400" dirty="0"/>
              <a:t>12 </a:t>
            </a:r>
            <a:r>
              <a:rPr lang="zh-CN" altLang="en-US" sz="2400" dirty="0"/>
              <a:t>个可能的后继邻居。于是我们</a:t>
            </a:r>
            <a:r>
              <a:rPr lang="zh-CN" altLang="en-US" sz="2400" dirty="0">
                <a:highlight>
                  <a:srgbClr val="FFFF00"/>
                </a:highlight>
              </a:rPr>
              <a:t>就可以使用前面介绍的任何局部搜索的算法</a:t>
            </a:r>
            <a:r>
              <a:rPr lang="zh-CN" altLang="en-US" sz="2400" dirty="0"/>
              <a:t>。</a:t>
            </a:r>
            <a:endParaRPr lang="en-US" altLang="zh-CN" sz="2400" dirty="0"/>
          </a:p>
          <a:p>
            <a:pPr>
              <a:lnSpc>
                <a:spcPct val="150000"/>
              </a:lnSpc>
            </a:pPr>
            <a:r>
              <a:rPr lang="zh-CN" altLang="en-US" dirty="0">
                <a:solidFill>
                  <a:srgbClr val="C00000"/>
                </a:solidFill>
              </a:rPr>
              <a:t>状态、评估函数 </a:t>
            </a:r>
            <a:r>
              <a:rPr lang="en-US" altLang="zh-CN" dirty="0">
                <a:solidFill>
                  <a:srgbClr val="C00000"/>
                </a:solidFill>
              </a:rPr>
              <a:t>f(x</a:t>
            </a:r>
            <a:r>
              <a:rPr lang="en-US" altLang="zh-CN" baseline="-25000" dirty="0">
                <a:solidFill>
                  <a:srgbClr val="C00000"/>
                </a:solidFill>
              </a:rPr>
              <a:t>1</a:t>
            </a:r>
            <a:r>
              <a:rPr lang="en-US" altLang="zh-CN" dirty="0">
                <a:solidFill>
                  <a:srgbClr val="C00000"/>
                </a:solidFill>
              </a:rPr>
              <a:t>,y</a:t>
            </a:r>
            <a:r>
              <a:rPr lang="en-US" altLang="zh-CN" baseline="-25000" dirty="0">
                <a:solidFill>
                  <a:srgbClr val="C00000"/>
                </a:solidFill>
              </a:rPr>
              <a:t>1</a:t>
            </a:r>
            <a:r>
              <a:rPr lang="en-US" altLang="zh-CN" dirty="0">
                <a:solidFill>
                  <a:srgbClr val="C00000"/>
                </a:solidFill>
              </a:rPr>
              <a:t>,x</a:t>
            </a:r>
            <a:r>
              <a:rPr lang="en-US" altLang="zh-CN" baseline="-25000" dirty="0">
                <a:solidFill>
                  <a:srgbClr val="C00000"/>
                </a:solidFill>
              </a:rPr>
              <a:t>2</a:t>
            </a:r>
            <a:r>
              <a:rPr lang="en-US" altLang="zh-CN" dirty="0">
                <a:solidFill>
                  <a:srgbClr val="C00000"/>
                </a:solidFill>
              </a:rPr>
              <a:t>,y</a:t>
            </a:r>
            <a:r>
              <a:rPr lang="en-US" altLang="zh-CN" baseline="-25000" dirty="0">
                <a:solidFill>
                  <a:srgbClr val="C00000"/>
                </a:solidFill>
              </a:rPr>
              <a:t>2</a:t>
            </a:r>
            <a:r>
              <a:rPr lang="en-US" altLang="zh-CN" dirty="0">
                <a:solidFill>
                  <a:srgbClr val="C00000"/>
                </a:solidFill>
              </a:rPr>
              <a:t>,x</a:t>
            </a:r>
            <a:r>
              <a:rPr lang="en-US" altLang="zh-CN" baseline="-25000" dirty="0">
                <a:solidFill>
                  <a:srgbClr val="C00000"/>
                </a:solidFill>
              </a:rPr>
              <a:t>3</a:t>
            </a:r>
            <a:r>
              <a:rPr lang="en-US" altLang="zh-CN" dirty="0">
                <a:solidFill>
                  <a:srgbClr val="C00000"/>
                </a:solidFill>
              </a:rPr>
              <a:t>,y</a:t>
            </a:r>
            <a:r>
              <a:rPr lang="en-US" altLang="zh-CN" baseline="-25000" dirty="0">
                <a:solidFill>
                  <a:srgbClr val="C00000"/>
                </a:solidFill>
              </a:rPr>
              <a:t>3</a:t>
            </a:r>
            <a:r>
              <a:rPr lang="en-US" altLang="zh-CN" dirty="0">
                <a:solidFill>
                  <a:srgbClr val="C00000"/>
                </a:solidFill>
              </a:rPr>
              <a:t>) </a:t>
            </a:r>
            <a:r>
              <a:rPr lang="zh-CN" altLang="en-US" dirty="0">
                <a:solidFill>
                  <a:srgbClr val="C00000"/>
                </a:solidFill>
              </a:rPr>
              <a:t>、邻居：一个机场的</a:t>
            </a:r>
            <a:r>
              <a:rPr lang="en-US" altLang="zh-CN" dirty="0">
                <a:solidFill>
                  <a:srgbClr val="C00000"/>
                </a:solidFill>
              </a:rPr>
              <a:t> </a:t>
            </a:r>
            <a:r>
              <a:rPr lang="zh-CN" altLang="en-US" dirty="0">
                <a:solidFill>
                  <a:srgbClr val="C00000"/>
                </a:solidFill>
              </a:rPr>
              <a:t>（</a:t>
            </a:r>
            <a:r>
              <a:rPr lang="en-US" altLang="zh-CN" dirty="0">
                <a:solidFill>
                  <a:srgbClr val="C00000"/>
                </a:solidFill>
              </a:rPr>
              <a:t>x </a:t>
            </a:r>
            <a:r>
              <a:rPr lang="zh-CN" altLang="en-US" dirty="0">
                <a:solidFill>
                  <a:srgbClr val="C00000"/>
                </a:solidFill>
              </a:rPr>
              <a:t>或者</a:t>
            </a:r>
            <a:r>
              <a:rPr lang="en-US" altLang="zh-CN" dirty="0">
                <a:solidFill>
                  <a:srgbClr val="C00000"/>
                </a:solidFill>
              </a:rPr>
              <a:t> y</a:t>
            </a:r>
            <a:r>
              <a:rPr lang="zh-CN" altLang="en-US" dirty="0">
                <a:solidFill>
                  <a:srgbClr val="C00000"/>
                </a:solidFill>
              </a:rPr>
              <a:t>） </a:t>
            </a:r>
            <a:r>
              <a:rPr lang="en-US" altLang="zh-CN" dirty="0">
                <a:solidFill>
                  <a:srgbClr val="C00000"/>
                </a:solidFill>
              </a:rPr>
              <a:t>±</a:t>
            </a:r>
            <a:r>
              <a:rPr lang="el-GR" altLang="zh-CN" dirty="0">
                <a:solidFill>
                  <a:srgbClr val="C00000"/>
                </a:solidFill>
              </a:rPr>
              <a:t>δ</a:t>
            </a:r>
            <a:r>
              <a:rPr lang="zh-CN" altLang="en-US" dirty="0">
                <a:solidFill>
                  <a:srgbClr val="C00000"/>
                </a:solidFill>
              </a:rPr>
              <a:t> </a:t>
            </a:r>
            <a:endParaRPr lang="en-US" altLang="zh-CN" dirty="0">
              <a:solidFill>
                <a:srgbClr val="C00000"/>
              </a:solidFill>
            </a:endParaRPr>
          </a:p>
          <a:p>
            <a:pPr marL="457200" indent="-457200">
              <a:lnSpc>
                <a:spcPct val="150000"/>
              </a:lnSpc>
              <a:spcBef>
                <a:spcPts val="0"/>
              </a:spcBef>
              <a:buFont typeface="+mj-lt"/>
              <a:buAutoNum type="arabicPeriod"/>
            </a:pPr>
            <a:r>
              <a:rPr lang="zh-CN" altLang="en-US" sz="2400" dirty="0"/>
              <a:t>初始状态</a:t>
            </a:r>
            <a:r>
              <a:rPr lang="zh-CN" altLang="en-US" sz="2400" b="1" dirty="0"/>
              <a:t> </a:t>
            </a:r>
            <a:r>
              <a:rPr lang="en-US" altLang="zh-CN" sz="2400" b="1" dirty="0"/>
              <a:t>S</a:t>
            </a:r>
            <a:r>
              <a:rPr lang="en-US" altLang="zh-CN" sz="2400" b="1" baseline="-25000" dirty="0"/>
              <a:t>0</a:t>
            </a:r>
            <a:r>
              <a:rPr lang="en-US" altLang="zh-CN" sz="2400" b="1" dirty="0"/>
              <a:t> </a:t>
            </a:r>
            <a:r>
              <a:rPr lang="en-US" altLang="zh-CN" sz="2400" dirty="0"/>
              <a:t>-</a:t>
            </a:r>
            <a:r>
              <a:rPr lang="zh-CN" altLang="en-US" sz="2400" dirty="0"/>
              <a:t> </a:t>
            </a:r>
            <a:r>
              <a:rPr lang="en-US" altLang="zh-CN" sz="2400" dirty="0"/>
              <a:t>(x1,y1,x2,y2,x3,y3) </a:t>
            </a:r>
            <a:r>
              <a:rPr lang="zh-CN" altLang="en-US" sz="2400" dirty="0"/>
              <a:t>任意位置</a:t>
            </a:r>
            <a:endParaRPr lang="en-US" altLang="zh-CN" sz="2400" dirty="0"/>
          </a:p>
          <a:p>
            <a:pPr marL="457200" indent="-457200">
              <a:lnSpc>
                <a:spcPct val="150000"/>
              </a:lnSpc>
              <a:spcBef>
                <a:spcPts val="0"/>
              </a:spcBef>
              <a:buFont typeface="+mj-lt"/>
              <a:buAutoNum type="arabicPeriod"/>
            </a:pPr>
            <a:r>
              <a:rPr lang="zh-CN" altLang="en-US" sz="2400" dirty="0"/>
              <a:t>动作</a:t>
            </a:r>
            <a:r>
              <a:rPr lang="en-US" altLang="zh-CN" sz="2400" dirty="0"/>
              <a:t> – </a:t>
            </a:r>
            <a:r>
              <a:rPr lang="zh-CN" altLang="en-US" sz="2400" dirty="0"/>
              <a:t> 任何一个 </a:t>
            </a:r>
            <a:r>
              <a:rPr lang="en-US" altLang="zh-CN" sz="2400" dirty="0"/>
              <a:t>x </a:t>
            </a:r>
            <a:r>
              <a:rPr lang="zh-CN" altLang="en-US" sz="2400" dirty="0"/>
              <a:t>或者</a:t>
            </a:r>
            <a:r>
              <a:rPr lang="en-US" altLang="zh-CN" sz="2400" dirty="0"/>
              <a:t> y</a:t>
            </a:r>
            <a:r>
              <a:rPr lang="zh-CN" altLang="en-US" sz="2400" dirty="0"/>
              <a:t>，</a:t>
            </a:r>
            <a:r>
              <a:rPr lang="en-US" altLang="zh-CN" sz="2400" dirty="0"/>
              <a:t> ±</a:t>
            </a:r>
            <a:r>
              <a:rPr lang="el-GR" altLang="zh-CN" sz="2400" dirty="0"/>
              <a:t>δ</a:t>
            </a:r>
            <a:r>
              <a:rPr lang="zh-CN" altLang="en-US" sz="2400" dirty="0"/>
              <a:t>  （</a:t>
            </a:r>
            <a:r>
              <a:rPr lang="en-US" altLang="zh-CN" sz="2400" dirty="0">
                <a:solidFill>
                  <a:srgbClr val="931000"/>
                </a:solidFill>
              </a:rPr>
              <a:t>12</a:t>
            </a:r>
            <a:r>
              <a:rPr lang="zh-CN" altLang="en-US" sz="2400" dirty="0">
                <a:solidFill>
                  <a:srgbClr val="931000"/>
                </a:solidFill>
              </a:rPr>
              <a:t>个合法动作</a:t>
            </a:r>
            <a:r>
              <a:rPr lang="zh-CN" altLang="en-US" sz="2400" dirty="0"/>
              <a:t>）</a:t>
            </a:r>
            <a:endParaRPr lang="en-US" altLang="zh-CN" sz="2400" dirty="0"/>
          </a:p>
          <a:p>
            <a:pPr marL="457200" indent="-457200">
              <a:lnSpc>
                <a:spcPct val="150000"/>
              </a:lnSpc>
              <a:spcBef>
                <a:spcPts val="0"/>
              </a:spcBef>
              <a:buFont typeface="+mj-lt"/>
              <a:buAutoNum type="arabicPeriod"/>
            </a:pPr>
            <a:r>
              <a:rPr lang="zh-CN" altLang="en-US" sz="2400" dirty="0"/>
              <a:t>状态转移 </a:t>
            </a:r>
            <a:r>
              <a:rPr lang="en-US" altLang="zh-CN" sz="2400" dirty="0"/>
              <a:t>–</a:t>
            </a:r>
            <a:r>
              <a:rPr lang="zh-CN" altLang="en-US" sz="2400" dirty="0"/>
              <a:t> 采取动作后的位置（</a:t>
            </a:r>
            <a:r>
              <a:rPr lang="zh-CN" altLang="en-US" sz="2400" dirty="0">
                <a:solidFill>
                  <a:srgbClr val="931000"/>
                </a:solidFill>
              </a:rPr>
              <a:t>邻居状态，</a:t>
            </a:r>
            <a:r>
              <a:rPr lang="en-US" altLang="zh-CN" sz="2400" dirty="0">
                <a:solidFill>
                  <a:srgbClr val="931000"/>
                </a:solidFill>
              </a:rPr>
              <a:t>12</a:t>
            </a:r>
            <a:r>
              <a:rPr lang="zh-CN" altLang="en-US" sz="2400" dirty="0">
                <a:solidFill>
                  <a:srgbClr val="931000"/>
                </a:solidFill>
              </a:rPr>
              <a:t>个</a:t>
            </a:r>
            <a:r>
              <a:rPr lang="zh-CN" altLang="en-US" sz="2400" dirty="0"/>
              <a:t>）</a:t>
            </a:r>
            <a:endParaRPr lang="en-US" altLang="zh-CN" sz="2400" dirty="0"/>
          </a:p>
          <a:p>
            <a:pPr marL="457200" indent="-457200">
              <a:lnSpc>
                <a:spcPct val="150000"/>
              </a:lnSpc>
              <a:spcBef>
                <a:spcPts val="0"/>
              </a:spcBef>
              <a:buFont typeface="+mj-lt"/>
              <a:buAutoNum type="arabicPeriod"/>
            </a:pPr>
            <a:r>
              <a:rPr lang="zh-CN" altLang="en-US" sz="2400" dirty="0"/>
              <a:t>目标状态 </a:t>
            </a:r>
            <a:r>
              <a:rPr lang="en-US" altLang="zh-CN" sz="2400" b="1" dirty="0"/>
              <a:t>Goal</a:t>
            </a:r>
            <a:r>
              <a:rPr lang="zh-CN" altLang="en-US" sz="2400" dirty="0"/>
              <a:t> </a:t>
            </a:r>
            <a:r>
              <a:rPr lang="en-US" altLang="zh-CN" sz="2400" dirty="0"/>
              <a:t>–</a:t>
            </a:r>
            <a:r>
              <a:rPr lang="en-US" altLang="zh-CN" sz="2400" dirty="0">
                <a:solidFill>
                  <a:srgbClr val="931000"/>
                </a:solidFill>
              </a:rPr>
              <a:t>f(x</a:t>
            </a:r>
            <a:r>
              <a:rPr lang="en-US" altLang="zh-CN" sz="2400" baseline="-25000" dirty="0">
                <a:solidFill>
                  <a:srgbClr val="931000"/>
                </a:solidFill>
              </a:rPr>
              <a:t>1</a:t>
            </a:r>
            <a:r>
              <a:rPr lang="en-US" altLang="zh-CN" sz="2400" dirty="0">
                <a:solidFill>
                  <a:srgbClr val="931000"/>
                </a:solidFill>
              </a:rPr>
              <a:t>,y</a:t>
            </a:r>
            <a:r>
              <a:rPr lang="en-US" altLang="zh-CN" sz="2400" baseline="-25000" dirty="0">
                <a:solidFill>
                  <a:srgbClr val="931000"/>
                </a:solidFill>
              </a:rPr>
              <a:t>1</a:t>
            </a:r>
            <a:r>
              <a:rPr lang="en-US" altLang="zh-CN" sz="2400" dirty="0">
                <a:solidFill>
                  <a:srgbClr val="931000"/>
                </a:solidFill>
              </a:rPr>
              <a:t>,x</a:t>
            </a:r>
            <a:r>
              <a:rPr lang="en-US" altLang="zh-CN" sz="2400" baseline="-25000" dirty="0">
                <a:solidFill>
                  <a:srgbClr val="931000"/>
                </a:solidFill>
              </a:rPr>
              <a:t>2</a:t>
            </a:r>
            <a:r>
              <a:rPr lang="en-US" altLang="zh-CN" sz="2400" dirty="0">
                <a:solidFill>
                  <a:srgbClr val="931000"/>
                </a:solidFill>
              </a:rPr>
              <a:t>,y</a:t>
            </a:r>
            <a:r>
              <a:rPr lang="en-US" altLang="zh-CN" sz="2400" baseline="-25000" dirty="0">
                <a:solidFill>
                  <a:srgbClr val="931000"/>
                </a:solidFill>
              </a:rPr>
              <a:t>2</a:t>
            </a:r>
            <a:r>
              <a:rPr lang="en-US" altLang="zh-CN" sz="2400" dirty="0">
                <a:solidFill>
                  <a:srgbClr val="931000"/>
                </a:solidFill>
              </a:rPr>
              <a:t>,x</a:t>
            </a:r>
            <a:r>
              <a:rPr lang="en-US" altLang="zh-CN" sz="2400" baseline="-25000" dirty="0">
                <a:solidFill>
                  <a:srgbClr val="931000"/>
                </a:solidFill>
              </a:rPr>
              <a:t>3</a:t>
            </a:r>
            <a:r>
              <a:rPr lang="en-US" altLang="zh-CN" sz="2400" dirty="0">
                <a:solidFill>
                  <a:srgbClr val="931000"/>
                </a:solidFill>
              </a:rPr>
              <a:t>,y</a:t>
            </a:r>
            <a:r>
              <a:rPr lang="en-US" altLang="zh-CN" sz="2400" baseline="-25000" dirty="0">
                <a:solidFill>
                  <a:srgbClr val="931000"/>
                </a:solidFill>
              </a:rPr>
              <a:t>3</a:t>
            </a:r>
            <a:r>
              <a:rPr lang="en-US" altLang="zh-CN" sz="2400" dirty="0">
                <a:solidFill>
                  <a:srgbClr val="931000"/>
                </a:solidFill>
              </a:rPr>
              <a:t>) </a:t>
            </a:r>
            <a:r>
              <a:rPr lang="zh-CN" altLang="en-US" sz="2400" dirty="0">
                <a:solidFill>
                  <a:srgbClr val="931000"/>
                </a:solidFill>
              </a:rPr>
              <a:t>最小的</a:t>
            </a:r>
            <a:r>
              <a:rPr lang="en-US" altLang="zh-CN" sz="2400" dirty="0" err="1">
                <a:solidFill>
                  <a:srgbClr val="931000"/>
                </a:solidFill>
              </a:rPr>
              <a:t>x,y</a:t>
            </a:r>
            <a:r>
              <a:rPr lang="zh-CN" altLang="en-US" sz="2400" dirty="0">
                <a:solidFill>
                  <a:srgbClr val="931000"/>
                </a:solidFill>
              </a:rPr>
              <a:t>取值</a:t>
            </a:r>
            <a:endParaRPr lang="en-US" altLang="zh-CN" sz="2400" dirty="0"/>
          </a:p>
          <a:p>
            <a:pPr marL="457200" indent="-457200">
              <a:lnSpc>
                <a:spcPct val="150000"/>
              </a:lnSpc>
              <a:spcBef>
                <a:spcPts val="0"/>
              </a:spcBef>
              <a:buFont typeface="+mj-lt"/>
              <a:buAutoNum type="arabicPeriod"/>
            </a:pPr>
            <a:r>
              <a:rPr lang="zh-CN" altLang="en-US" sz="2400" dirty="0">
                <a:solidFill>
                  <a:srgbClr val="931000"/>
                </a:solidFill>
              </a:rPr>
              <a:t>状态估值函数 </a:t>
            </a:r>
            <a:r>
              <a:rPr lang="en-US" altLang="zh-CN" sz="2400" dirty="0">
                <a:solidFill>
                  <a:srgbClr val="931000"/>
                </a:solidFill>
              </a:rPr>
              <a:t>h</a:t>
            </a:r>
            <a:r>
              <a:rPr lang="zh-CN" altLang="en-US" sz="2400" dirty="0">
                <a:solidFill>
                  <a:srgbClr val="931000"/>
                </a:solidFill>
              </a:rPr>
              <a:t> </a:t>
            </a:r>
            <a:r>
              <a:rPr lang="en-US" altLang="zh-CN" sz="2400" dirty="0">
                <a:solidFill>
                  <a:srgbClr val="931000"/>
                </a:solidFill>
              </a:rPr>
              <a:t>-</a:t>
            </a:r>
            <a:r>
              <a:rPr lang="zh-CN" altLang="en-US" sz="2400" dirty="0">
                <a:solidFill>
                  <a:srgbClr val="931000"/>
                </a:solidFill>
              </a:rPr>
              <a:t> </a:t>
            </a:r>
            <a:r>
              <a:rPr lang="en-US" altLang="zh-CN" sz="2400" dirty="0">
                <a:solidFill>
                  <a:srgbClr val="931000"/>
                </a:solidFill>
              </a:rPr>
              <a:t>f(x</a:t>
            </a:r>
            <a:r>
              <a:rPr lang="en-US" altLang="zh-CN" sz="2400" baseline="-25000" dirty="0">
                <a:solidFill>
                  <a:srgbClr val="931000"/>
                </a:solidFill>
              </a:rPr>
              <a:t>1</a:t>
            </a:r>
            <a:r>
              <a:rPr lang="en-US" altLang="zh-CN" sz="2400" dirty="0">
                <a:solidFill>
                  <a:srgbClr val="931000"/>
                </a:solidFill>
              </a:rPr>
              <a:t>,y</a:t>
            </a:r>
            <a:r>
              <a:rPr lang="en-US" altLang="zh-CN" sz="2400" baseline="-25000" dirty="0">
                <a:solidFill>
                  <a:srgbClr val="931000"/>
                </a:solidFill>
              </a:rPr>
              <a:t>1</a:t>
            </a:r>
            <a:r>
              <a:rPr lang="en-US" altLang="zh-CN" sz="2400" dirty="0">
                <a:solidFill>
                  <a:srgbClr val="931000"/>
                </a:solidFill>
              </a:rPr>
              <a:t>,x</a:t>
            </a:r>
            <a:r>
              <a:rPr lang="en-US" altLang="zh-CN" sz="2400" baseline="-25000" dirty="0">
                <a:solidFill>
                  <a:srgbClr val="931000"/>
                </a:solidFill>
              </a:rPr>
              <a:t>2</a:t>
            </a:r>
            <a:r>
              <a:rPr lang="en-US" altLang="zh-CN" sz="2400" dirty="0">
                <a:solidFill>
                  <a:srgbClr val="931000"/>
                </a:solidFill>
              </a:rPr>
              <a:t>,y</a:t>
            </a:r>
            <a:r>
              <a:rPr lang="en-US" altLang="zh-CN" sz="2400" baseline="-25000" dirty="0">
                <a:solidFill>
                  <a:srgbClr val="931000"/>
                </a:solidFill>
              </a:rPr>
              <a:t>2</a:t>
            </a:r>
            <a:r>
              <a:rPr lang="en-US" altLang="zh-CN" sz="2400" dirty="0">
                <a:solidFill>
                  <a:srgbClr val="931000"/>
                </a:solidFill>
              </a:rPr>
              <a:t>,x</a:t>
            </a:r>
            <a:r>
              <a:rPr lang="en-US" altLang="zh-CN" sz="2400" baseline="-25000" dirty="0">
                <a:solidFill>
                  <a:srgbClr val="931000"/>
                </a:solidFill>
              </a:rPr>
              <a:t>3</a:t>
            </a:r>
            <a:r>
              <a:rPr lang="en-US" altLang="zh-CN" sz="2400" dirty="0">
                <a:solidFill>
                  <a:srgbClr val="931000"/>
                </a:solidFill>
              </a:rPr>
              <a:t>,y</a:t>
            </a:r>
            <a:r>
              <a:rPr lang="en-US" altLang="zh-CN" sz="2400" baseline="-25000" dirty="0">
                <a:solidFill>
                  <a:srgbClr val="931000"/>
                </a:solidFill>
              </a:rPr>
              <a:t>3</a:t>
            </a:r>
            <a:r>
              <a:rPr lang="en-US" altLang="zh-CN" sz="2400" dirty="0">
                <a:solidFill>
                  <a:srgbClr val="931000"/>
                </a:solidFill>
              </a:rPr>
              <a:t>) </a:t>
            </a:r>
            <a:endParaRPr kumimoji="1" lang="zh-CN" altLang="en-US" dirty="0">
              <a:solidFill>
                <a:srgbClr val="931000"/>
              </a:solidFill>
            </a:endParaRPr>
          </a:p>
        </p:txBody>
      </p:sp>
      <p:sp>
        <p:nvSpPr>
          <p:cNvPr id="4" name="Slide Number Placeholder 3">
            <a:extLst>
              <a:ext uri="{FF2B5EF4-FFF2-40B4-BE49-F238E27FC236}">
                <a16:creationId xmlns:a16="http://schemas.microsoft.com/office/drawing/2014/main" id="{F203D603-6FF4-4544-C303-5852AA3B186D}"/>
              </a:ext>
            </a:extLst>
          </p:cNvPr>
          <p:cNvSpPr>
            <a:spLocks noGrp="1"/>
          </p:cNvSpPr>
          <p:nvPr>
            <p:ph type="sldNum" sz="quarter" idx="2"/>
          </p:nvPr>
        </p:nvSpPr>
        <p:spPr/>
        <p:txBody>
          <a:bodyPr/>
          <a:lstStyle/>
          <a:p>
            <a:fld id="{86CB4B4D-7CA3-9044-876B-883B54F8677D}" type="slidenum">
              <a:rPr lang="en-US" altLang="zh-CN" smtClean="0"/>
              <a:pPr/>
              <a:t>122</a:t>
            </a:fld>
            <a:endParaRPr lang="zh-CN" altLang="en-US" dirty="0"/>
          </a:p>
        </p:txBody>
      </p:sp>
    </p:spTree>
    <p:extLst>
      <p:ext uri="{BB962C8B-B14F-4D97-AF65-F5344CB8AC3E}">
        <p14:creationId xmlns:p14="http://schemas.microsoft.com/office/powerpoint/2010/main" val="155937984"/>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D915E1-32B7-6E48-999C-6945893319F8}"/>
              </a:ext>
            </a:extLst>
          </p:cNvPr>
          <p:cNvSpPr>
            <a:spLocks noGrp="1"/>
          </p:cNvSpPr>
          <p:nvPr>
            <p:ph type="title"/>
          </p:nvPr>
        </p:nvSpPr>
        <p:spPr/>
        <p:txBody>
          <a:bodyPr/>
          <a:lstStyle/>
          <a:p>
            <a:r>
              <a:rPr lang="zh-CN" altLang="en-US" dirty="0"/>
              <a:t>连续空间中的局部搜索</a:t>
            </a:r>
            <a:endParaRPr kumimoji="1" lang="zh-CN" altLang="en-US" dirty="0"/>
          </a:p>
        </p:txBody>
      </p:sp>
      <p:sp>
        <p:nvSpPr>
          <p:cNvPr id="3" name="文本占位符 2">
            <a:extLst>
              <a:ext uri="{FF2B5EF4-FFF2-40B4-BE49-F238E27FC236}">
                <a16:creationId xmlns:a16="http://schemas.microsoft.com/office/drawing/2014/main" id="{24F21D83-AB6B-1141-88E4-F78B11366390}"/>
              </a:ext>
            </a:extLst>
          </p:cNvPr>
          <p:cNvSpPr>
            <a:spLocks noGrp="1"/>
          </p:cNvSpPr>
          <p:nvPr>
            <p:ph type="body" idx="1"/>
          </p:nvPr>
        </p:nvSpPr>
        <p:spPr>
          <a:xfrm>
            <a:off x="73536" y="715557"/>
            <a:ext cx="4572001" cy="4103939"/>
          </a:xfrm>
        </p:spPr>
        <p:txBody>
          <a:bodyPr>
            <a:normAutofit fontScale="92500" lnSpcReduction="10000"/>
          </a:bodyPr>
          <a:lstStyle/>
          <a:p>
            <a:pPr>
              <a:lnSpc>
                <a:spcPct val="150000"/>
              </a:lnSpc>
            </a:pPr>
            <a:r>
              <a:rPr lang="zh-CN" altLang="en-US" sz="1800" dirty="0"/>
              <a:t>也可以直接使用随机爬山和模拟退火算法。</a:t>
            </a:r>
            <a:endParaRPr lang="en-US" altLang="zh-CN" sz="1800" dirty="0"/>
          </a:p>
          <a:p>
            <a:pPr>
              <a:lnSpc>
                <a:spcPct val="150000"/>
              </a:lnSpc>
            </a:pPr>
            <a:r>
              <a:rPr lang="zh-CN" altLang="en-US" sz="1800" dirty="0">
                <a:solidFill>
                  <a:srgbClr val="931000"/>
                </a:solidFill>
              </a:rPr>
              <a:t>先以一维的情况为例</a:t>
            </a:r>
            <a:endParaRPr lang="en-US" altLang="zh-CN" sz="1800" dirty="0">
              <a:solidFill>
                <a:srgbClr val="931000"/>
              </a:solidFill>
            </a:endParaRPr>
          </a:p>
          <a:p>
            <a:pPr>
              <a:lnSpc>
                <a:spcPct val="150000"/>
              </a:lnSpc>
            </a:pPr>
            <a:r>
              <a:rPr lang="zh-CN" altLang="en-US" sz="1800" dirty="0"/>
              <a:t>前提</a:t>
            </a:r>
            <a:endParaRPr lang="en-US" altLang="zh-CN" sz="1800" dirty="0"/>
          </a:p>
          <a:p>
            <a:pPr lvl="1">
              <a:lnSpc>
                <a:spcPct val="150000"/>
              </a:lnSpc>
            </a:pPr>
            <a:r>
              <a:rPr lang="zh-CN" altLang="en-US" sz="1800" b="0" dirty="0"/>
              <a:t>我们有一个状态估值函数</a:t>
            </a:r>
            <a:endParaRPr lang="en-US" altLang="zh-CN" sz="1800" b="0" dirty="0"/>
          </a:p>
          <a:p>
            <a:pPr lvl="1">
              <a:lnSpc>
                <a:spcPct val="150000"/>
              </a:lnSpc>
            </a:pPr>
            <a:r>
              <a:rPr lang="zh-CN" altLang="en-US" sz="1800" b="0" dirty="0"/>
              <a:t>有两个方向可以调整 </a:t>
            </a:r>
            <a:r>
              <a:rPr lang="en-US" altLang="zh-CN" sz="1800" b="0" dirty="0"/>
              <a:t>x</a:t>
            </a:r>
            <a:r>
              <a:rPr lang="zh-CN" altLang="en-US" sz="1800" b="0" dirty="0"/>
              <a:t> 的取值</a:t>
            </a:r>
            <a:endParaRPr lang="en-US" altLang="zh-CN" sz="1800" b="0" dirty="0"/>
          </a:p>
          <a:p>
            <a:pPr>
              <a:lnSpc>
                <a:spcPct val="150000"/>
              </a:lnSpc>
            </a:pPr>
            <a:r>
              <a:rPr lang="zh-CN" altLang="en-US" sz="1800" dirty="0">
                <a:highlight>
                  <a:srgbClr val="FFFF00"/>
                </a:highlight>
              </a:rPr>
              <a:t>方法一：经验梯度的值</a:t>
            </a:r>
            <a:endParaRPr lang="en-US" altLang="zh-CN" sz="1800" dirty="0">
              <a:highlight>
                <a:srgbClr val="FFFF00"/>
              </a:highlight>
            </a:endParaRPr>
          </a:p>
          <a:p>
            <a:pPr lvl="1">
              <a:lnSpc>
                <a:spcPct val="150000"/>
              </a:lnSpc>
            </a:pPr>
            <a:r>
              <a:rPr lang="zh-CN" altLang="en-US" sz="1800" b="0" dirty="0"/>
              <a:t>左右各取一个点 </a:t>
            </a:r>
            <a:r>
              <a:rPr lang="en-US" altLang="zh-CN" sz="1800" b="0" dirty="0"/>
              <a:t>x+</a:t>
            </a:r>
            <a:r>
              <a:rPr lang="el-GR" altLang="zh-CN" sz="1800" b="0" dirty="0"/>
              <a:t>δ</a:t>
            </a:r>
            <a:r>
              <a:rPr lang="en-US" altLang="zh-CN" sz="1800" b="0" dirty="0"/>
              <a:t> ,  x-</a:t>
            </a:r>
            <a:r>
              <a:rPr lang="el-GR" altLang="zh-CN" sz="1800" b="0" dirty="0"/>
              <a:t>δ</a:t>
            </a:r>
            <a:r>
              <a:rPr lang="zh-CN" altLang="en-US" sz="1800" b="0" dirty="0"/>
              <a:t>， </a:t>
            </a:r>
            <a:endParaRPr lang="en-US" altLang="zh-CN" sz="1800" b="0" dirty="0"/>
          </a:p>
          <a:p>
            <a:pPr lvl="1">
              <a:lnSpc>
                <a:spcPct val="150000"/>
              </a:lnSpc>
            </a:pPr>
            <a:r>
              <a:rPr lang="zh-CN" altLang="en-US" sz="1800" b="0" dirty="0">
                <a:highlight>
                  <a:srgbClr val="FFFF00"/>
                </a:highlight>
              </a:rPr>
              <a:t>比较 </a:t>
            </a:r>
            <a:r>
              <a:rPr lang="en-US" altLang="zh-CN" sz="1800" b="0" dirty="0">
                <a:highlight>
                  <a:srgbClr val="FFFF00"/>
                </a:highlight>
              </a:rPr>
              <a:t>f(x),</a:t>
            </a:r>
            <a:r>
              <a:rPr lang="zh-CN" altLang="en-US" sz="1800" b="0" dirty="0">
                <a:highlight>
                  <a:srgbClr val="FFFF00"/>
                </a:highlight>
              </a:rPr>
              <a:t> </a:t>
            </a:r>
            <a:r>
              <a:rPr lang="en-US" altLang="zh-CN" sz="1800" b="0" dirty="0">
                <a:highlight>
                  <a:srgbClr val="FFFF00"/>
                </a:highlight>
              </a:rPr>
              <a:t>f(x+</a:t>
            </a:r>
            <a:r>
              <a:rPr lang="el-GR" altLang="zh-CN" sz="1800" b="0" dirty="0">
                <a:highlight>
                  <a:srgbClr val="FFFF00"/>
                </a:highlight>
              </a:rPr>
              <a:t> δ</a:t>
            </a:r>
            <a:r>
              <a:rPr lang="en-US" altLang="zh-CN" sz="1800" b="0" dirty="0">
                <a:highlight>
                  <a:srgbClr val="FFFF00"/>
                </a:highlight>
              </a:rPr>
              <a:t>),</a:t>
            </a:r>
            <a:r>
              <a:rPr lang="zh-CN" altLang="en-US" sz="1800" b="0" dirty="0">
                <a:highlight>
                  <a:srgbClr val="FFFF00"/>
                </a:highlight>
              </a:rPr>
              <a:t> </a:t>
            </a:r>
            <a:r>
              <a:rPr lang="en-US" altLang="zh-CN" sz="1800" b="0" dirty="0">
                <a:highlight>
                  <a:srgbClr val="FFFF00"/>
                </a:highlight>
              </a:rPr>
              <a:t>f(x-</a:t>
            </a:r>
            <a:r>
              <a:rPr lang="el-GR" altLang="zh-CN" sz="1800" b="0" dirty="0">
                <a:highlight>
                  <a:srgbClr val="FFFF00"/>
                </a:highlight>
              </a:rPr>
              <a:t> δ</a:t>
            </a:r>
            <a:r>
              <a:rPr lang="en-US" altLang="zh-CN" sz="1800" b="0" dirty="0">
                <a:highlight>
                  <a:srgbClr val="FFFF00"/>
                </a:highlight>
              </a:rPr>
              <a:t>)</a:t>
            </a:r>
            <a:r>
              <a:rPr lang="zh-CN" altLang="en-US" sz="1800" b="0" dirty="0">
                <a:highlight>
                  <a:srgbClr val="FFFF00"/>
                </a:highlight>
              </a:rPr>
              <a:t> 的值</a:t>
            </a:r>
            <a:endParaRPr lang="en-US" altLang="zh-CN" sz="1800" b="0" dirty="0">
              <a:highlight>
                <a:srgbClr val="FFFF00"/>
              </a:highlight>
            </a:endParaRPr>
          </a:p>
          <a:p>
            <a:pPr lvl="1">
              <a:lnSpc>
                <a:spcPct val="150000"/>
              </a:lnSpc>
            </a:pPr>
            <a:r>
              <a:rPr lang="zh-CN" altLang="en-US" sz="1800" b="0" dirty="0"/>
              <a:t>向好的方向移动</a:t>
            </a:r>
            <a:endParaRPr lang="en-US" altLang="zh-CN" sz="1800" b="0" dirty="0">
              <a:solidFill>
                <a:srgbClr val="C00000"/>
              </a:solidFill>
            </a:endParaRPr>
          </a:p>
          <a:p>
            <a:pPr>
              <a:lnSpc>
                <a:spcPct val="150000"/>
              </a:lnSpc>
            </a:pPr>
            <a:endParaRPr lang="el-GR" altLang="zh-CN" sz="1800" dirty="0"/>
          </a:p>
          <a:p>
            <a:endParaRPr kumimoji="1" lang="zh-CN" altLang="en-US" dirty="0"/>
          </a:p>
        </p:txBody>
      </p:sp>
      <p:sp>
        <p:nvSpPr>
          <p:cNvPr id="4" name="文本框 3">
            <a:extLst>
              <a:ext uri="{FF2B5EF4-FFF2-40B4-BE49-F238E27FC236}">
                <a16:creationId xmlns:a16="http://schemas.microsoft.com/office/drawing/2014/main" id="{B6A5F983-926B-F8F0-85D8-83E5566CB6BB}"/>
              </a:ext>
            </a:extLst>
          </p:cNvPr>
          <p:cNvSpPr txBox="1"/>
          <p:nvPr/>
        </p:nvSpPr>
        <p:spPr>
          <a:xfrm>
            <a:off x="3511025" y="2486245"/>
            <a:ext cx="5676900" cy="2560637"/>
          </a:xfrm>
          <a:prstGeom prst="rect">
            <a:avLst/>
          </a:prstGeom>
          <a:noFill/>
        </p:spPr>
        <p:txBody>
          <a:bodyPr wrap="square" rtlCol="0">
            <a:spAutoFit/>
          </a:bodyPr>
          <a:lstStyle/>
          <a:p>
            <a:pPr>
              <a:lnSpc>
                <a:spcPct val="150000"/>
              </a:lnSpc>
            </a:pPr>
            <a:r>
              <a:rPr lang="zh-CN" altLang="en-US" sz="1700" b="1" dirty="0">
                <a:highlight>
                  <a:srgbClr val="00FFFF"/>
                </a:highlight>
                <a:latin typeface="STKaiti" panose="02010600040101010101" pitchFamily="2" charset="-122"/>
                <a:ea typeface="STKaiti" panose="02010600040101010101" pitchFamily="2" charset="-122"/>
              </a:rPr>
              <a:t>方法二：梯度下降</a:t>
            </a:r>
            <a:r>
              <a:rPr lang="zh-CN" altLang="en-US" sz="1700" b="1" dirty="0">
                <a:latin typeface="STKaiti" panose="02010600040101010101" pitchFamily="2" charset="-122"/>
                <a:ea typeface="STKaiti" panose="02010600040101010101" pitchFamily="2" charset="-122"/>
              </a:rPr>
              <a:t>（</a:t>
            </a:r>
            <a:r>
              <a:rPr lang="en-US" altLang="zh-CN" sz="1700" b="1" dirty="0">
                <a:latin typeface="STKaiti" panose="02010600040101010101" pitchFamily="2" charset="-122"/>
                <a:ea typeface="STKaiti" panose="02010600040101010101" pitchFamily="2" charset="-122"/>
              </a:rPr>
              <a:t>gradient descent</a:t>
            </a:r>
            <a:r>
              <a:rPr lang="zh-CN" altLang="en-US" sz="1700" b="1" dirty="0">
                <a:latin typeface="STKaiti" panose="02010600040101010101" pitchFamily="2" charset="-122"/>
                <a:ea typeface="STKaiti" panose="02010600040101010101" pitchFamily="2" charset="-122"/>
              </a:rPr>
              <a:t>）</a:t>
            </a:r>
            <a:r>
              <a:rPr lang="en-US" altLang="zh-CN" sz="1700" b="1" dirty="0">
                <a:latin typeface="STKaiti" panose="02010600040101010101" pitchFamily="2" charset="-122"/>
                <a:ea typeface="STKaiti" panose="02010600040101010101" pitchFamily="2" charset="-122"/>
              </a:rPr>
              <a:t>or</a:t>
            </a:r>
            <a:r>
              <a:rPr lang="zh-CN" altLang="en-US" sz="1700" b="1" dirty="0">
                <a:highlight>
                  <a:srgbClr val="00FFFF"/>
                </a:highlight>
                <a:latin typeface="STKaiti" panose="02010600040101010101" pitchFamily="2" charset="-122"/>
                <a:ea typeface="STKaiti" panose="02010600040101010101" pitchFamily="2" charset="-122"/>
              </a:rPr>
              <a:t>上升</a:t>
            </a:r>
            <a:r>
              <a:rPr lang="zh-CN" altLang="en-US" sz="1700" b="1" dirty="0">
                <a:latin typeface="STKaiti" panose="02010600040101010101" pitchFamily="2" charset="-122"/>
                <a:ea typeface="STKaiti" panose="02010600040101010101" pitchFamily="2" charset="-122"/>
              </a:rPr>
              <a:t>（</a:t>
            </a:r>
            <a:r>
              <a:rPr lang="en-US" altLang="zh-CN" sz="1700" b="1" dirty="0">
                <a:latin typeface="STKaiti" panose="02010600040101010101" pitchFamily="2" charset="-122"/>
                <a:ea typeface="STKaiti" panose="02010600040101010101" pitchFamily="2" charset="-122"/>
              </a:rPr>
              <a:t>ascend</a:t>
            </a:r>
            <a:r>
              <a:rPr lang="zh-CN" altLang="en-US" sz="1700" b="1" dirty="0">
                <a:latin typeface="STKaiti" panose="02010600040101010101" pitchFamily="2" charset="-122"/>
                <a:ea typeface="STKaiti" panose="02010600040101010101" pitchFamily="2" charset="-122"/>
              </a:rPr>
              <a:t>）</a:t>
            </a:r>
            <a:endParaRPr lang="en-GB" altLang="zh-CN" sz="1700" b="1" dirty="0">
              <a:latin typeface="STKaiti" panose="02010600040101010101" pitchFamily="2" charset="-122"/>
              <a:ea typeface="STKaiti" panose="02010600040101010101" pitchFamily="2" charset="-122"/>
            </a:endParaRPr>
          </a:p>
          <a:p>
            <a:pPr marL="57150" indent="-171450" defTabSz="685800">
              <a:lnSpc>
                <a:spcPct val="140000"/>
              </a:lnSpc>
              <a:spcBef>
                <a:spcPts val="375"/>
              </a:spcBef>
              <a:buFont typeface="Arial" panose="020B0604020202020204" pitchFamily="34" charset="0"/>
              <a:buChar char="•"/>
            </a:pPr>
            <a:r>
              <a:rPr lang="zh-CN" altLang="en-US" sz="1600" dirty="0">
                <a:highlight>
                  <a:srgbClr val="00FFFF"/>
                </a:highlight>
                <a:latin typeface="KaiTi" panose="02010609060101010101" pitchFamily="49" charset="-122"/>
                <a:ea typeface="KaiTi" panose="02010609060101010101" pitchFamily="49" charset="-122"/>
              </a:rPr>
              <a:t>前提是</a:t>
            </a:r>
            <a:r>
              <a:rPr lang="zh-CN" altLang="en-US" sz="1700" dirty="0">
                <a:highlight>
                  <a:srgbClr val="00FFFF"/>
                </a:highlight>
                <a:latin typeface="STKaiti" panose="02010600040101010101" pitchFamily="2" charset="-122"/>
                <a:ea typeface="STKaiti" panose="02010600040101010101" pitchFamily="2" charset="-122"/>
              </a:rPr>
              <a:t>函数 </a:t>
            </a:r>
            <a:r>
              <a:rPr lang="en-US" altLang="zh-CN" sz="1700" dirty="0">
                <a:highlight>
                  <a:srgbClr val="00FFFF"/>
                </a:highlight>
                <a:latin typeface="STKaiti" panose="02010600040101010101" pitchFamily="2" charset="-122"/>
                <a:ea typeface="STKaiti" panose="02010600040101010101" pitchFamily="2" charset="-122"/>
              </a:rPr>
              <a:t>f </a:t>
            </a:r>
            <a:r>
              <a:rPr lang="zh-CN" altLang="en-US" sz="1700" dirty="0">
                <a:highlight>
                  <a:srgbClr val="00FFFF"/>
                </a:highlight>
                <a:latin typeface="STKaiti" panose="02010600040101010101" pitchFamily="2" charset="-122"/>
                <a:ea typeface="STKaiti" panose="02010600040101010101" pitchFamily="2" charset="-122"/>
              </a:rPr>
              <a:t>可求导，不需要求</a:t>
            </a:r>
            <a:r>
              <a:rPr lang="en-US" altLang="zh-CN" sz="1700" dirty="0">
                <a:highlight>
                  <a:srgbClr val="00FFFF"/>
                </a:highlight>
                <a:latin typeface="STKaiti" panose="02010600040101010101" pitchFamily="2" charset="-122"/>
                <a:ea typeface="STKaiti" panose="02010600040101010101" pitchFamily="2" charset="-122"/>
              </a:rPr>
              <a:t>f(x</a:t>
            </a:r>
            <a:r>
              <a:rPr lang="el-GR" altLang="zh-CN" sz="1700" dirty="0">
                <a:highlight>
                  <a:srgbClr val="00FFFF"/>
                </a:highlight>
                <a:latin typeface="STKaiti" panose="02010600040101010101" pitchFamily="2" charset="-122"/>
                <a:ea typeface="STKaiti" panose="02010600040101010101" pitchFamily="2" charset="-122"/>
              </a:rPr>
              <a:t> </a:t>
            </a:r>
            <a:r>
              <a:rPr lang="en-US" altLang="zh-CN" sz="1700" dirty="0">
                <a:highlight>
                  <a:srgbClr val="00FFFF"/>
                </a:highlight>
                <a:latin typeface="STKaiti" panose="02010600040101010101" pitchFamily="2" charset="-122"/>
                <a:ea typeface="STKaiti" panose="02010600040101010101" pitchFamily="2" charset="-122"/>
              </a:rPr>
              <a:t>± </a:t>
            </a:r>
            <a:r>
              <a:rPr lang="el-GR" altLang="zh-CN" sz="1700" dirty="0">
                <a:highlight>
                  <a:srgbClr val="00FFFF"/>
                </a:highlight>
                <a:latin typeface="STKaiti" panose="02010600040101010101" pitchFamily="2" charset="-122"/>
                <a:ea typeface="STKaiti" panose="02010600040101010101" pitchFamily="2" charset="-122"/>
              </a:rPr>
              <a:t>δ</a:t>
            </a:r>
            <a:r>
              <a:rPr lang="en-US" altLang="zh-CN" sz="1700" dirty="0">
                <a:highlight>
                  <a:srgbClr val="00FFFF"/>
                </a:highlight>
                <a:latin typeface="STKaiti" panose="02010600040101010101" pitchFamily="2" charset="-122"/>
                <a:ea typeface="STKaiti" panose="02010600040101010101" pitchFamily="2" charset="-122"/>
              </a:rPr>
              <a:t>)</a:t>
            </a:r>
            <a:r>
              <a:rPr lang="zh-CN" altLang="en-US" sz="1700" dirty="0">
                <a:highlight>
                  <a:srgbClr val="00FFFF"/>
                </a:highlight>
                <a:latin typeface="STKaiti" panose="02010600040101010101" pitchFamily="2" charset="-122"/>
                <a:ea typeface="STKaiti" panose="02010600040101010101" pitchFamily="2" charset="-122"/>
              </a:rPr>
              <a:t>都可以知道方向</a:t>
            </a:r>
            <a:endParaRPr lang="en-US" altLang="zh-CN" sz="1700" dirty="0">
              <a:highlight>
                <a:srgbClr val="00FFFF"/>
              </a:highlight>
              <a:latin typeface="STKaiti" panose="02010600040101010101" pitchFamily="2" charset="-122"/>
              <a:ea typeface="STKaiti" panose="02010600040101010101" pitchFamily="2" charset="-122"/>
            </a:endParaRPr>
          </a:p>
          <a:p>
            <a:pPr marL="57150" indent="-171450" defTabSz="685800">
              <a:lnSpc>
                <a:spcPct val="140000"/>
              </a:lnSpc>
              <a:spcBef>
                <a:spcPts val="375"/>
              </a:spcBef>
              <a:buFont typeface="Arial" panose="020B0604020202020204" pitchFamily="34" charset="0"/>
              <a:buChar char="•"/>
            </a:pPr>
            <a:r>
              <a:rPr lang="zh-CN" altLang="en-US" sz="1700" dirty="0">
                <a:latin typeface="STKaiti" panose="02010600040101010101" pitchFamily="2" charset="-122"/>
                <a:ea typeface="STKaiti" panose="02010600040101010101" pitchFamily="2" charset="-122"/>
              </a:rPr>
              <a:t>目标是</a:t>
            </a:r>
            <a:r>
              <a:rPr lang="zh-CN" altLang="en-US" sz="1700" dirty="0">
                <a:highlight>
                  <a:srgbClr val="00FFFF"/>
                </a:highlight>
                <a:latin typeface="STKaiti" panose="02010600040101010101" pitchFamily="2" charset="-122"/>
                <a:ea typeface="STKaiti" panose="02010600040101010101" pitchFamily="2" charset="-122"/>
              </a:rPr>
              <a:t>最大化则上升 </a:t>
            </a:r>
            <a:r>
              <a:rPr lang="en-US" altLang="zh-CN" sz="1700" dirty="0">
                <a:highlight>
                  <a:srgbClr val="00FFFF"/>
                </a:highlight>
                <a:latin typeface="STKaiti" panose="02010600040101010101" pitchFamily="2" charset="-122"/>
                <a:ea typeface="STKaiti" panose="02010600040101010101" pitchFamily="2" charset="-122"/>
              </a:rPr>
              <a:t>x+</a:t>
            </a:r>
            <a:r>
              <a:rPr lang="el-GR" altLang="zh-CN" sz="1700" dirty="0">
                <a:highlight>
                  <a:srgbClr val="00FFFF"/>
                </a:highlight>
                <a:latin typeface="STKaiti" panose="02010600040101010101" pitchFamily="2" charset="-122"/>
                <a:ea typeface="STKaiti" panose="02010600040101010101" pitchFamily="2" charset="-122"/>
              </a:rPr>
              <a:t>α</a:t>
            </a:r>
            <a:r>
              <a:rPr lang="en-US" altLang="zh-CN" sz="1700" dirty="0">
                <a:highlight>
                  <a:srgbClr val="00FFFF"/>
                </a:highlight>
                <a:latin typeface="STKaiti" panose="02010600040101010101" pitchFamily="2" charset="-122"/>
                <a:ea typeface="STKaiti" panose="02010600040101010101" pitchFamily="2" charset="-122"/>
              </a:rPr>
              <a:t>f’(x)</a:t>
            </a:r>
            <a:r>
              <a:rPr lang="zh-CN" altLang="en-US" sz="1700" dirty="0">
                <a:highlight>
                  <a:srgbClr val="00FFFF"/>
                </a:highlight>
                <a:latin typeface="STKaiti" panose="02010600040101010101" pitchFamily="2" charset="-122"/>
                <a:ea typeface="STKaiti" panose="02010600040101010101" pitchFamily="2" charset="-122"/>
              </a:rPr>
              <a:t>，或最小化则下降 </a:t>
            </a:r>
            <a:r>
              <a:rPr lang="en-US" altLang="zh-CN" sz="1700" dirty="0">
                <a:highlight>
                  <a:srgbClr val="00FFFF"/>
                </a:highlight>
                <a:latin typeface="STKaiti" panose="02010600040101010101" pitchFamily="2" charset="-122"/>
                <a:ea typeface="STKaiti" panose="02010600040101010101" pitchFamily="2" charset="-122"/>
              </a:rPr>
              <a:t>x</a:t>
            </a:r>
            <a:r>
              <a:rPr lang="zh-CN" altLang="en-US" sz="1700" dirty="0">
                <a:highlight>
                  <a:srgbClr val="00FFFF"/>
                </a:highlight>
                <a:latin typeface="STKaiti" panose="02010600040101010101" pitchFamily="2" charset="-122"/>
                <a:ea typeface="STKaiti" panose="02010600040101010101" pitchFamily="2" charset="-122"/>
              </a:rPr>
              <a:t> </a:t>
            </a:r>
            <a:r>
              <a:rPr lang="en-US" altLang="zh-CN" sz="1700" dirty="0">
                <a:highlight>
                  <a:srgbClr val="00FFFF"/>
                </a:highlight>
                <a:latin typeface="STKaiti" panose="02010600040101010101" pitchFamily="2" charset="-122"/>
                <a:ea typeface="STKaiti" panose="02010600040101010101" pitchFamily="2" charset="-122"/>
              </a:rPr>
              <a:t>-</a:t>
            </a:r>
            <a:r>
              <a:rPr lang="zh-CN" altLang="en-US" sz="1700" dirty="0">
                <a:highlight>
                  <a:srgbClr val="00FFFF"/>
                </a:highlight>
                <a:latin typeface="STKaiti" panose="02010600040101010101" pitchFamily="2" charset="-122"/>
                <a:ea typeface="STKaiti" panose="02010600040101010101" pitchFamily="2" charset="-122"/>
              </a:rPr>
              <a:t> </a:t>
            </a:r>
            <a:r>
              <a:rPr lang="el-GR" altLang="zh-CN" sz="1800" dirty="0">
                <a:highlight>
                  <a:srgbClr val="00FFFF"/>
                </a:highlight>
                <a:latin typeface="STKaiti" panose="02010600040101010101" pitchFamily="2" charset="-122"/>
                <a:ea typeface="STKaiti" panose="02010600040101010101" pitchFamily="2" charset="-122"/>
              </a:rPr>
              <a:t>α</a:t>
            </a:r>
            <a:r>
              <a:rPr lang="en-US" altLang="zh-CN" sz="1700" dirty="0">
                <a:highlight>
                  <a:srgbClr val="00FFFF"/>
                </a:highlight>
                <a:latin typeface="STKaiti" panose="02010600040101010101" pitchFamily="2" charset="-122"/>
                <a:ea typeface="STKaiti" panose="02010600040101010101" pitchFamily="2" charset="-122"/>
              </a:rPr>
              <a:t>f’(x)</a:t>
            </a:r>
          </a:p>
          <a:p>
            <a:pPr marL="57150" indent="-171450" defTabSz="685800">
              <a:lnSpc>
                <a:spcPct val="140000"/>
              </a:lnSpc>
              <a:spcBef>
                <a:spcPts val="375"/>
              </a:spcBef>
              <a:buFont typeface="Arial" panose="020B0604020202020204" pitchFamily="34" charset="0"/>
              <a:buChar char="•"/>
            </a:pPr>
            <a:r>
              <a:rPr lang="zh-CN" altLang="en-US" sz="1700" dirty="0">
                <a:latin typeface="STKaiti" panose="02010600040101010101" pitchFamily="2" charset="-122"/>
                <a:ea typeface="STKaiti" panose="02010600040101010101" pitchFamily="2" charset="-122"/>
              </a:rPr>
              <a:t>导数绝对值越大则越陡，更新幅度越大</a:t>
            </a:r>
            <a:endParaRPr lang="en-GB" altLang="zh-CN" sz="1700" dirty="0">
              <a:latin typeface="STKaiti" panose="02010600040101010101" pitchFamily="2" charset="-122"/>
              <a:ea typeface="STKaiti" panose="02010600040101010101" pitchFamily="2" charset="-122"/>
            </a:endParaRPr>
          </a:p>
          <a:p>
            <a:pPr marL="57150" indent="-171450" defTabSz="685800">
              <a:lnSpc>
                <a:spcPct val="140000"/>
              </a:lnSpc>
              <a:spcBef>
                <a:spcPts val="375"/>
              </a:spcBef>
              <a:buFont typeface="Arial" panose="020B0604020202020204" pitchFamily="34" charset="0"/>
              <a:buChar char="•"/>
            </a:pPr>
            <a:r>
              <a:rPr lang="el-GR" altLang="zh-CN" sz="1800" dirty="0">
                <a:latin typeface="STKaiti" panose="02010600040101010101" pitchFamily="2" charset="-122"/>
                <a:ea typeface="STKaiti" panose="02010600040101010101" pitchFamily="2" charset="-122"/>
              </a:rPr>
              <a:t>α</a:t>
            </a:r>
            <a:r>
              <a:rPr lang="zh-CN" altLang="el-GR" sz="1700" dirty="0">
                <a:latin typeface="STKaiti" panose="02010600040101010101" pitchFamily="2" charset="-122"/>
                <a:ea typeface="STKaiti" panose="02010600040101010101" pitchFamily="2" charset="-122"/>
              </a:rPr>
              <a:t>控制</a:t>
            </a:r>
            <a:r>
              <a:rPr lang="zh-CN" altLang="en-US" sz="1700" dirty="0">
                <a:latin typeface="STKaiti" panose="02010600040101010101" pitchFamily="2" charset="-122"/>
                <a:ea typeface="STKaiti" panose="02010600040101010101" pitchFamily="2" charset="-122"/>
              </a:rPr>
              <a:t>基础的幅度，称为学习率</a:t>
            </a:r>
            <a:endParaRPr lang="en-US" altLang="zh-CN" sz="1700" dirty="0">
              <a:latin typeface="STKaiti" panose="02010600040101010101" pitchFamily="2" charset="-122"/>
              <a:ea typeface="STKaiti" panose="02010600040101010101" pitchFamily="2" charset="-122"/>
            </a:endParaRPr>
          </a:p>
          <a:p>
            <a:pPr defTabSz="685800">
              <a:lnSpc>
                <a:spcPct val="140000"/>
              </a:lnSpc>
              <a:spcBef>
                <a:spcPts val="375"/>
              </a:spcBef>
            </a:pPr>
            <a:r>
              <a:rPr lang="zh-CN" altLang="en-US" sz="1700" dirty="0">
                <a:highlight>
                  <a:srgbClr val="00FF00"/>
                </a:highlight>
                <a:latin typeface="STKaiti" panose="02010600040101010101" pitchFamily="2" charset="-122"/>
                <a:ea typeface="STKaiti" panose="02010600040101010101" pitchFamily="2" charset="-122"/>
              </a:rPr>
              <a:t>若估值函数不可微 </a:t>
            </a:r>
            <a:r>
              <a:rPr lang="en-US" altLang="zh-CN" sz="1700" dirty="0">
                <a:highlight>
                  <a:srgbClr val="00FF00"/>
                </a:highlight>
                <a:latin typeface="STKaiti" panose="02010600040101010101" pitchFamily="2" charset="-122"/>
                <a:ea typeface="STKaiti" panose="02010600040101010101" pitchFamily="2" charset="-122"/>
              </a:rPr>
              <a:t>–</a:t>
            </a:r>
            <a:r>
              <a:rPr lang="zh-CN" altLang="en-US" sz="1700" dirty="0">
                <a:highlight>
                  <a:srgbClr val="00FF00"/>
                </a:highlight>
                <a:latin typeface="STKaiti" panose="02010600040101010101" pitchFamily="2" charset="-122"/>
                <a:ea typeface="STKaiti" panose="02010600040101010101" pitchFamily="2" charset="-122"/>
              </a:rPr>
              <a:t> 则使用</a:t>
            </a:r>
            <a:r>
              <a:rPr lang="zh-CN" altLang="en-US" sz="1700" b="1" dirty="0">
                <a:highlight>
                  <a:srgbClr val="00FF00"/>
                </a:highlight>
                <a:latin typeface="STKaiti" panose="02010600040101010101" pitchFamily="2" charset="-122"/>
                <a:ea typeface="STKaiti" panose="02010600040101010101" pitchFamily="2" charset="-122"/>
              </a:rPr>
              <a:t>经验梯度的值</a:t>
            </a:r>
            <a:r>
              <a:rPr kumimoji="1" lang="zh-CN" altLang="en-US" sz="1700" b="1" dirty="0">
                <a:highlight>
                  <a:srgbClr val="00FF00"/>
                </a:highlight>
                <a:latin typeface="STKaiti" panose="02010600040101010101" pitchFamily="2" charset="-122"/>
                <a:ea typeface="STKaiti" panose="02010600040101010101" pitchFamily="2" charset="-122"/>
              </a:rPr>
              <a:t>法</a:t>
            </a:r>
            <a:endParaRPr lang="en-US" altLang="zh-CN" sz="1700" b="1" dirty="0">
              <a:highlight>
                <a:srgbClr val="00FF00"/>
              </a:highlight>
              <a:latin typeface="STKaiti" panose="02010600040101010101" pitchFamily="2" charset="-122"/>
              <a:ea typeface="STKaiti" panose="02010600040101010101" pitchFamily="2" charset="-122"/>
            </a:endParaRPr>
          </a:p>
        </p:txBody>
      </p:sp>
      <p:sp>
        <p:nvSpPr>
          <p:cNvPr id="5" name="Slide Number Placeholder 4">
            <a:extLst>
              <a:ext uri="{FF2B5EF4-FFF2-40B4-BE49-F238E27FC236}">
                <a16:creationId xmlns:a16="http://schemas.microsoft.com/office/drawing/2014/main" id="{BEE3924E-4677-7E56-12B8-88E7AC2F50E5}"/>
              </a:ext>
            </a:extLst>
          </p:cNvPr>
          <p:cNvSpPr>
            <a:spLocks noGrp="1"/>
          </p:cNvSpPr>
          <p:nvPr>
            <p:ph type="sldNum" sz="quarter" idx="2"/>
          </p:nvPr>
        </p:nvSpPr>
        <p:spPr/>
        <p:txBody>
          <a:bodyPr/>
          <a:lstStyle/>
          <a:p>
            <a:fld id="{86CB4B4D-7CA3-9044-876B-883B54F8677D}" type="slidenum">
              <a:rPr lang="en-US" altLang="zh-CN" smtClean="0"/>
              <a:pPr/>
              <a:t>123</a:t>
            </a:fld>
            <a:endParaRPr lang="zh-CN" altLang="en-US" dirty="0"/>
          </a:p>
        </p:txBody>
      </p:sp>
      <p:cxnSp>
        <p:nvCxnSpPr>
          <p:cNvPr id="8" name="Straight Arrow Connector 7">
            <a:extLst>
              <a:ext uri="{FF2B5EF4-FFF2-40B4-BE49-F238E27FC236}">
                <a16:creationId xmlns:a16="http://schemas.microsoft.com/office/drawing/2014/main" id="{15B189DD-BD75-23D0-20B4-06D8E82E756D}"/>
              </a:ext>
            </a:extLst>
          </p:cNvPr>
          <p:cNvCxnSpPr>
            <a:cxnSpLocks/>
          </p:cNvCxnSpPr>
          <p:nvPr/>
        </p:nvCxnSpPr>
        <p:spPr>
          <a:xfrm>
            <a:off x="5357180" y="1486690"/>
            <a:ext cx="195321" cy="518380"/>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4657C92-EB84-03C7-4F52-31F852063921}"/>
              </a:ext>
            </a:extLst>
          </p:cNvPr>
          <p:cNvCxnSpPr>
            <a:cxnSpLocks/>
          </p:cNvCxnSpPr>
          <p:nvPr/>
        </p:nvCxnSpPr>
        <p:spPr>
          <a:xfrm>
            <a:off x="5570840" y="2048922"/>
            <a:ext cx="80747" cy="251092"/>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893DF532-F465-F6DF-65B4-76FCA9710EF1}"/>
              </a:ext>
            </a:extLst>
          </p:cNvPr>
          <p:cNvSpPr/>
          <p:nvPr/>
        </p:nvSpPr>
        <p:spPr>
          <a:xfrm>
            <a:off x="4605051" y="1049106"/>
            <a:ext cx="1641513" cy="1496333"/>
          </a:xfrm>
          <a:custGeom>
            <a:avLst/>
            <a:gdLst>
              <a:gd name="connsiteX0" fmla="*/ 0 w 1641513"/>
              <a:gd name="connsiteY0" fmla="*/ 768677 h 1496333"/>
              <a:gd name="connsiteX1" fmla="*/ 462708 w 1641513"/>
              <a:gd name="connsiteY1" fmla="*/ 19530 h 1496333"/>
              <a:gd name="connsiteX2" fmla="*/ 1112703 w 1641513"/>
              <a:gd name="connsiteY2" fmla="*/ 1473757 h 1496333"/>
              <a:gd name="connsiteX3" fmla="*/ 1641513 w 1641513"/>
              <a:gd name="connsiteY3" fmla="*/ 768677 h 1496333"/>
            </a:gdLst>
            <a:ahLst/>
            <a:cxnLst>
              <a:cxn ang="0">
                <a:pos x="connsiteX0" y="connsiteY0"/>
              </a:cxn>
              <a:cxn ang="0">
                <a:pos x="connsiteX1" y="connsiteY1"/>
              </a:cxn>
              <a:cxn ang="0">
                <a:pos x="connsiteX2" y="connsiteY2"/>
              </a:cxn>
              <a:cxn ang="0">
                <a:pos x="connsiteX3" y="connsiteY3"/>
              </a:cxn>
            </a:cxnLst>
            <a:rect l="l" t="t" r="r" b="b"/>
            <a:pathLst>
              <a:path w="1641513" h="1496333">
                <a:moveTo>
                  <a:pt x="0" y="768677"/>
                </a:moveTo>
                <a:cubicBezTo>
                  <a:pt x="138629" y="335347"/>
                  <a:pt x="277258" y="-97983"/>
                  <a:pt x="462708" y="19530"/>
                </a:cubicBezTo>
                <a:cubicBezTo>
                  <a:pt x="648159" y="137043"/>
                  <a:pt x="916236" y="1348899"/>
                  <a:pt x="1112703" y="1473757"/>
                </a:cubicBezTo>
                <a:cubicBezTo>
                  <a:pt x="1309171" y="1598615"/>
                  <a:pt x="1475342" y="1183646"/>
                  <a:pt x="1641513" y="7686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AD4F0D9B-116F-AC17-43B5-958AFDB4355D}"/>
              </a:ext>
            </a:extLst>
          </p:cNvPr>
          <p:cNvSpPr/>
          <p:nvPr/>
        </p:nvSpPr>
        <p:spPr>
          <a:xfrm>
            <a:off x="6938790" y="1043389"/>
            <a:ext cx="1641513" cy="1496333"/>
          </a:xfrm>
          <a:custGeom>
            <a:avLst/>
            <a:gdLst>
              <a:gd name="connsiteX0" fmla="*/ 0 w 1641513"/>
              <a:gd name="connsiteY0" fmla="*/ 768677 h 1496333"/>
              <a:gd name="connsiteX1" fmla="*/ 462708 w 1641513"/>
              <a:gd name="connsiteY1" fmla="*/ 19530 h 1496333"/>
              <a:gd name="connsiteX2" fmla="*/ 1112703 w 1641513"/>
              <a:gd name="connsiteY2" fmla="*/ 1473757 h 1496333"/>
              <a:gd name="connsiteX3" fmla="*/ 1641513 w 1641513"/>
              <a:gd name="connsiteY3" fmla="*/ 768677 h 1496333"/>
            </a:gdLst>
            <a:ahLst/>
            <a:cxnLst>
              <a:cxn ang="0">
                <a:pos x="connsiteX0" y="connsiteY0"/>
              </a:cxn>
              <a:cxn ang="0">
                <a:pos x="connsiteX1" y="connsiteY1"/>
              </a:cxn>
              <a:cxn ang="0">
                <a:pos x="connsiteX2" y="connsiteY2"/>
              </a:cxn>
              <a:cxn ang="0">
                <a:pos x="connsiteX3" y="connsiteY3"/>
              </a:cxn>
            </a:cxnLst>
            <a:rect l="l" t="t" r="r" b="b"/>
            <a:pathLst>
              <a:path w="1641513" h="1496333">
                <a:moveTo>
                  <a:pt x="0" y="768677"/>
                </a:moveTo>
                <a:cubicBezTo>
                  <a:pt x="138629" y="335347"/>
                  <a:pt x="277258" y="-97983"/>
                  <a:pt x="462708" y="19530"/>
                </a:cubicBezTo>
                <a:cubicBezTo>
                  <a:pt x="648159" y="137043"/>
                  <a:pt x="916236" y="1348899"/>
                  <a:pt x="1112703" y="1473757"/>
                </a:cubicBezTo>
                <a:cubicBezTo>
                  <a:pt x="1309171" y="1598615"/>
                  <a:pt x="1475342" y="1183646"/>
                  <a:pt x="1641513" y="7686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58152130-DA54-057F-DACA-B700D82A69FF}"/>
              </a:ext>
            </a:extLst>
          </p:cNvPr>
          <p:cNvCxnSpPr>
            <a:cxnSpLocks/>
          </p:cNvCxnSpPr>
          <p:nvPr/>
        </p:nvCxnSpPr>
        <p:spPr>
          <a:xfrm>
            <a:off x="5684638" y="2326868"/>
            <a:ext cx="94652" cy="191624"/>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AB08F2-8D7D-62F0-439B-7275984BD518}"/>
              </a:ext>
            </a:extLst>
          </p:cNvPr>
          <p:cNvCxnSpPr>
            <a:cxnSpLocks/>
          </p:cNvCxnSpPr>
          <p:nvPr/>
        </p:nvCxnSpPr>
        <p:spPr>
          <a:xfrm flipH="1" flipV="1">
            <a:off x="7836413" y="1809405"/>
            <a:ext cx="153885" cy="450524"/>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FBBADF3-2B65-B854-CF9F-1B1C6934B23B}"/>
              </a:ext>
            </a:extLst>
          </p:cNvPr>
          <p:cNvCxnSpPr>
            <a:cxnSpLocks/>
          </p:cNvCxnSpPr>
          <p:nvPr/>
        </p:nvCxnSpPr>
        <p:spPr>
          <a:xfrm flipH="1" flipV="1">
            <a:off x="7680610" y="1421182"/>
            <a:ext cx="155803" cy="325501"/>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1286960-1566-33A5-0DD7-357D763AF31C}"/>
              </a:ext>
            </a:extLst>
          </p:cNvPr>
          <p:cNvCxnSpPr>
            <a:cxnSpLocks/>
          </p:cNvCxnSpPr>
          <p:nvPr/>
        </p:nvCxnSpPr>
        <p:spPr>
          <a:xfrm flipH="1" flipV="1">
            <a:off x="7579605" y="1200839"/>
            <a:ext cx="93232" cy="174873"/>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CF71FB5-9D94-1460-85EE-EE205F445D91}"/>
              </a:ext>
            </a:extLst>
          </p:cNvPr>
          <p:cNvSpPr txBox="1"/>
          <p:nvPr/>
        </p:nvSpPr>
        <p:spPr>
          <a:xfrm>
            <a:off x="4801565" y="705360"/>
            <a:ext cx="1056700" cy="353943"/>
          </a:xfrm>
          <a:prstGeom prst="rect">
            <a:avLst/>
          </a:prstGeom>
          <a:noFill/>
        </p:spPr>
        <p:txBody>
          <a:bodyPr wrap="none" rtlCol="0">
            <a:spAutoFit/>
          </a:bodyPr>
          <a:lstStyle/>
          <a:p>
            <a:r>
              <a:rPr lang="en-US" sz="1700" b="1" dirty="0" err="1">
                <a:latin typeface="STKaiti" panose="02010600040101010101" pitchFamily="2" charset="-122"/>
                <a:ea typeface="STKaiti" panose="02010600040101010101" pitchFamily="2" charset="-122"/>
              </a:rPr>
              <a:t>梯度下降</a:t>
            </a:r>
            <a:endParaRPr lang="en-US" sz="1700" b="1" dirty="0">
              <a:latin typeface="STKaiti" panose="02010600040101010101" pitchFamily="2" charset="-122"/>
              <a:ea typeface="STKaiti" panose="02010600040101010101" pitchFamily="2" charset="-122"/>
            </a:endParaRPr>
          </a:p>
        </p:txBody>
      </p:sp>
      <p:sp>
        <p:nvSpPr>
          <p:cNvPr id="31" name="TextBox 30">
            <a:extLst>
              <a:ext uri="{FF2B5EF4-FFF2-40B4-BE49-F238E27FC236}">
                <a16:creationId xmlns:a16="http://schemas.microsoft.com/office/drawing/2014/main" id="{CEB8FB49-DF0F-BC16-FB2D-86DCFB7881B9}"/>
              </a:ext>
            </a:extLst>
          </p:cNvPr>
          <p:cNvSpPr txBox="1"/>
          <p:nvPr/>
        </p:nvSpPr>
        <p:spPr>
          <a:xfrm>
            <a:off x="7152260" y="675060"/>
            <a:ext cx="1056700" cy="353943"/>
          </a:xfrm>
          <a:prstGeom prst="rect">
            <a:avLst/>
          </a:prstGeom>
          <a:noFill/>
        </p:spPr>
        <p:txBody>
          <a:bodyPr wrap="none" rtlCol="0">
            <a:spAutoFit/>
          </a:bodyPr>
          <a:lstStyle/>
          <a:p>
            <a:r>
              <a:rPr lang="en-US" sz="1700" b="1" dirty="0" err="1">
                <a:latin typeface="STKaiti" panose="02010600040101010101" pitchFamily="2" charset="-122"/>
                <a:ea typeface="STKaiti" panose="02010600040101010101" pitchFamily="2" charset="-122"/>
              </a:rPr>
              <a:t>梯度上升</a:t>
            </a:r>
            <a:endParaRPr lang="en-US" sz="1700" b="1" dirty="0">
              <a:latin typeface="STKaiti" panose="02010600040101010101" pitchFamily="2" charset="-122"/>
              <a:ea typeface="STKaiti" panose="02010600040101010101" pitchFamily="2" charset="-122"/>
            </a:endParaRPr>
          </a:p>
        </p:txBody>
      </p:sp>
      <p:sp>
        <p:nvSpPr>
          <p:cNvPr id="32" name="TextBox 31">
            <a:extLst>
              <a:ext uri="{FF2B5EF4-FFF2-40B4-BE49-F238E27FC236}">
                <a16:creationId xmlns:a16="http://schemas.microsoft.com/office/drawing/2014/main" id="{EBE06FA5-A047-F9A9-0FB8-02B3B816D201}"/>
              </a:ext>
            </a:extLst>
          </p:cNvPr>
          <p:cNvSpPr txBox="1"/>
          <p:nvPr/>
        </p:nvSpPr>
        <p:spPr>
          <a:xfrm>
            <a:off x="5779290" y="1077228"/>
            <a:ext cx="1771639" cy="338554"/>
          </a:xfrm>
          <a:prstGeom prst="rect">
            <a:avLst/>
          </a:prstGeom>
          <a:noFill/>
        </p:spPr>
        <p:txBody>
          <a:bodyPr wrap="none" rtlCol="0">
            <a:spAutoFit/>
          </a:bodyPr>
          <a:lstStyle/>
          <a:p>
            <a:r>
              <a:rPr lang="el-GR" altLang="zh-CN" sz="1600" dirty="0">
                <a:latin typeface="STKaiti" panose="02010600040101010101" pitchFamily="2" charset="-122"/>
                <a:ea typeface="STKaiti" panose="02010600040101010101" pitchFamily="2" charset="-122"/>
              </a:rPr>
              <a:t>α</a:t>
            </a:r>
            <a:r>
              <a:rPr lang="en-US" altLang="zh-CN" sz="1600" dirty="0">
                <a:latin typeface="STKaiti" panose="02010600040101010101" pitchFamily="2" charset="-122"/>
                <a:ea typeface="STKaiti" panose="02010600040101010101" pitchFamily="2" charset="-122"/>
              </a:rPr>
              <a:t>f’(x) </a:t>
            </a:r>
            <a:r>
              <a:rPr lang="en-US" sz="1600" dirty="0" err="1">
                <a:latin typeface="STKaiti" panose="02010600040101010101" pitchFamily="2" charset="-122"/>
                <a:ea typeface="STKaiti" panose="02010600040101010101" pitchFamily="2" charset="-122"/>
              </a:rPr>
              <a:t>陡则幅度大</a:t>
            </a:r>
            <a:endParaRPr lang="en-US" sz="1600" dirty="0">
              <a:latin typeface="STKaiti" panose="02010600040101010101" pitchFamily="2" charset="-122"/>
              <a:ea typeface="STKaiti" panose="02010600040101010101" pitchFamily="2" charset="-122"/>
            </a:endParaRPr>
          </a:p>
        </p:txBody>
      </p:sp>
      <p:sp>
        <p:nvSpPr>
          <p:cNvPr id="33" name="TextBox 32">
            <a:extLst>
              <a:ext uri="{FF2B5EF4-FFF2-40B4-BE49-F238E27FC236}">
                <a16:creationId xmlns:a16="http://schemas.microsoft.com/office/drawing/2014/main" id="{3B2EDEF2-FFFA-1132-D272-11833F97ABCE}"/>
              </a:ext>
            </a:extLst>
          </p:cNvPr>
          <p:cNvSpPr txBox="1"/>
          <p:nvPr/>
        </p:nvSpPr>
        <p:spPr>
          <a:xfrm>
            <a:off x="6122777" y="1974876"/>
            <a:ext cx="1976823" cy="338554"/>
          </a:xfrm>
          <a:prstGeom prst="rect">
            <a:avLst/>
          </a:prstGeom>
          <a:noFill/>
        </p:spPr>
        <p:txBody>
          <a:bodyPr wrap="none" rtlCol="0">
            <a:spAutoFit/>
          </a:bodyPr>
          <a:lstStyle/>
          <a:p>
            <a:r>
              <a:rPr lang="el-GR" altLang="zh-CN" sz="1600" dirty="0">
                <a:latin typeface="STKaiti" panose="02010600040101010101" pitchFamily="2" charset="-122"/>
                <a:ea typeface="STKaiti" panose="02010600040101010101" pitchFamily="2" charset="-122"/>
              </a:rPr>
              <a:t>α</a:t>
            </a:r>
            <a:r>
              <a:rPr lang="en-US" altLang="zh-CN" sz="1600" dirty="0">
                <a:latin typeface="STKaiti" panose="02010600040101010101" pitchFamily="2" charset="-122"/>
                <a:ea typeface="STKaiti" panose="02010600040101010101" pitchFamily="2" charset="-122"/>
              </a:rPr>
              <a:t>f’(x) </a:t>
            </a:r>
            <a:r>
              <a:rPr lang="en-US" sz="1600" dirty="0" err="1">
                <a:latin typeface="STKaiti" panose="02010600040101010101" pitchFamily="2" charset="-122"/>
                <a:ea typeface="STKaiti" panose="02010600040101010101" pitchFamily="2" charset="-122"/>
              </a:rPr>
              <a:t>不陡则幅度小</a:t>
            </a:r>
            <a:endParaRPr lang="en-US" sz="1600" dirty="0">
              <a:latin typeface="STKaiti" panose="02010600040101010101" pitchFamily="2" charset="-122"/>
              <a:ea typeface="STKaiti" panose="02010600040101010101" pitchFamily="2" charset="-122"/>
            </a:endParaRPr>
          </a:p>
        </p:txBody>
      </p:sp>
      <p:cxnSp>
        <p:nvCxnSpPr>
          <p:cNvPr id="35" name="Straight Arrow Connector 34">
            <a:extLst>
              <a:ext uri="{FF2B5EF4-FFF2-40B4-BE49-F238E27FC236}">
                <a16:creationId xmlns:a16="http://schemas.microsoft.com/office/drawing/2014/main" id="{CB8F88E7-CDCE-FB72-A25A-8CFF04E05AC1}"/>
              </a:ext>
            </a:extLst>
          </p:cNvPr>
          <p:cNvCxnSpPr/>
          <p:nvPr/>
        </p:nvCxnSpPr>
        <p:spPr>
          <a:xfrm flipH="1">
            <a:off x="5469967" y="1350662"/>
            <a:ext cx="388298" cy="273434"/>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EF953E3-2D61-D3CC-DAC7-3A7BE7C7AB5F}"/>
              </a:ext>
            </a:extLst>
          </p:cNvPr>
          <p:cNvCxnSpPr/>
          <p:nvPr/>
        </p:nvCxnSpPr>
        <p:spPr>
          <a:xfrm flipH="1">
            <a:off x="5765935" y="2163204"/>
            <a:ext cx="388298" cy="273434"/>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55905"/>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DC074-2D67-A247-8532-834D553AE58F}"/>
              </a:ext>
            </a:extLst>
          </p:cNvPr>
          <p:cNvSpPr>
            <a:spLocks noGrp="1"/>
          </p:cNvSpPr>
          <p:nvPr>
            <p:ph type="title"/>
          </p:nvPr>
        </p:nvSpPr>
        <p:spPr/>
        <p:txBody>
          <a:bodyPr/>
          <a:lstStyle/>
          <a:p>
            <a:r>
              <a:rPr lang="zh-CN" altLang="en-US" dirty="0"/>
              <a:t>连续空间中的局部搜索</a:t>
            </a:r>
            <a:endParaRPr kumimoji="1" lang="zh-CN" altLang="en-US" dirty="0"/>
          </a:p>
        </p:txBody>
      </p:sp>
      <p:sp>
        <p:nvSpPr>
          <p:cNvPr id="3" name="文本占位符 2">
            <a:extLst>
              <a:ext uri="{FF2B5EF4-FFF2-40B4-BE49-F238E27FC236}">
                <a16:creationId xmlns:a16="http://schemas.microsoft.com/office/drawing/2014/main" id="{32299BBE-BAB0-E846-AF44-2F4A3C76912B}"/>
              </a:ext>
            </a:extLst>
          </p:cNvPr>
          <p:cNvSpPr>
            <a:spLocks noGrp="1"/>
          </p:cNvSpPr>
          <p:nvPr>
            <p:ph type="body" idx="1"/>
          </p:nvPr>
        </p:nvSpPr>
        <p:spPr>
          <a:xfrm>
            <a:off x="110169" y="769985"/>
            <a:ext cx="9033831" cy="4101165"/>
          </a:xfrm>
        </p:spPr>
        <p:txBody>
          <a:bodyPr>
            <a:normAutofit fontScale="62500" lnSpcReduction="20000"/>
          </a:bodyPr>
          <a:lstStyle/>
          <a:p>
            <a:pPr>
              <a:lnSpc>
                <a:spcPct val="150000"/>
              </a:lnSpc>
            </a:pPr>
            <a:r>
              <a:rPr lang="zh-CN" altLang="en-US" sz="2600" dirty="0"/>
              <a:t>若能计算局部梯度，我们可以用梯度法来实现最陡爬山法，依据下面的公式修改当前状态</a:t>
            </a:r>
            <a:endParaRPr lang="en-US" altLang="zh-CN" sz="2600" dirty="0"/>
          </a:p>
          <a:p>
            <a:pPr>
              <a:lnSpc>
                <a:spcPct val="150000"/>
              </a:lnSpc>
            </a:pPr>
            <a:endParaRPr lang="en-US" altLang="zh-CN" sz="2600" dirty="0"/>
          </a:p>
          <a:p>
            <a:pPr>
              <a:lnSpc>
                <a:spcPct val="150000"/>
              </a:lnSpc>
            </a:pPr>
            <a:endParaRPr lang="en-US" altLang="zh-CN" sz="2600" dirty="0"/>
          </a:p>
          <a:p>
            <a:pPr>
              <a:lnSpc>
                <a:spcPct val="150000"/>
              </a:lnSpc>
            </a:pPr>
            <a:r>
              <a:rPr lang="zh-CN" altLang="en-US" sz="2600" dirty="0"/>
              <a:t>这里</a:t>
            </a:r>
            <a:r>
              <a:rPr lang="en-US" altLang="zh-CN" sz="2600" dirty="0"/>
              <a:t> </a:t>
            </a:r>
            <a:r>
              <a:rPr lang="el-GR" altLang="zh-CN" sz="2600" dirty="0"/>
              <a:t>α </a:t>
            </a:r>
            <a:r>
              <a:rPr lang="zh-CN" altLang="en-US" sz="2600" dirty="0"/>
              <a:t>是一个小的常数，通常称为学习率或步长。</a:t>
            </a:r>
            <a:r>
              <a:rPr lang="en-US" altLang="zh-CN" sz="2600" dirty="0"/>
              <a:t>“</a:t>
            </a:r>
            <a:r>
              <a:rPr lang="el-GR" altLang="zh-CN" sz="2600" dirty="0"/>
              <a:t>α </a:t>
            </a:r>
            <a:r>
              <a:rPr lang="zh-CN" altLang="el-GR" sz="2600" dirty="0"/>
              <a:t>是一个</a:t>
            </a:r>
            <a:r>
              <a:rPr lang="zh-CN" altLang="en-US" sz="2600" dirty="0"/>
              <a:t>小的常数</a:t>
            </a:r>
            <a:r>
              <a:rPr lang="en-US" altLang="zh-CN" sz="2600" dirty="0"/>
              <a:t>”</a:t>
            </a:r>
            <a:r>
              <a:rPr lang="zh-CN" altLang="en-US" sz="2600" dirty="0"/>
              <a:t>引发了一大类调整</a:t>
            </a:r>
            <a:r>
              <a:rPr lang="en-US" altLang="zh-CN" sz="2600" dirty="0"/>
              <a:t> </a:t>
            </a:r>
            <a:r>
              <a:rPr lang="el-GR" altLang="zh-CN" sz="2600" dirty="0"/>
              <a:t>α</a:t>
            </a:r>
            <a:r>
              <a:rPr lang="zh-CN" altLang="en-US" sz="2600" dirty="0"/>
              <a:t> 的方法</a:t>
            </a:r>
            <a:r>
              <a:rPr lang="el-GR" altLang="zh-CN" sz="2600" dirty="0"/>
              <a:t>. </a:t>
            </a:r>
            <a:endParaRPr lang="en-US" altLang="zh-CN" sz="2600" dirty="0"/>
          </a:p>
          <a:p>
            <a:pPr>
              <a:lnSpc>
                <a:spcPct val="150000"/>
              </a:lnSpc>
            </a:pPr>
            <a:r>
              <a:rPr lang="zh-CN" altLang="en-US" sz="2600" dirty="0"/>
              <a:t>基本的问题是</a:t>
            </a:r>
            <a:r>
              <a:rPr lang="en-US" altLang="zh-CN" sz="2600" dirty="0"/>
              <a:t>, </a:t>
            </a:r>
            <a:r>
              <a:rPr lang="zh-CN" altLang="en-US" sz="2600" dirty="0"/>
              <a:t>如果</a:t>
            </a:r>
            <a:r>
              <a:rPr lang="en-US" altLang="zh-CN" sz="2600" dirty="0"/>
              <a:t> </a:t>
            </a:r>
            <a:r>
              <a:rPr lang="el-GR" altLang="zh-CN" sz="2600" dirty="0"/>
              <a:t>α </a:t>
            </a:r>
            <a:r>
              <a:rPr lang="zh-CN" altLang="en-US" sz="2600" dirty="0"/>
              <a:t>太小</a:t>
            </a:r>
            <a:r>
              <a:rPr lang="en-US" altLang="zh-CN" sz="2600" dirty="0"/>
              <a:t>, </a:t>
            </a:r>
            <a:r>
              <a:rPr lang="zh-CN" altLang="en-US" sz="2600" dirty="0"/>
              <a:t>需要太多的步骤、更新慢</a:t>
            </a:r>
            <a:r>
              <a:rPr lang="en-US" altLang="zh-CN" sz="2600" dirty="0"/>
              <a:t>; </a:t>
            </a:r>
            <a:r>
              <a:rPr lang="zh-CN" altLang="en-US" sz="2600" dirty="0"/>
              <a:t>如果</a:t>
            </a:r>
            <a:r>
              <a:rPr lang="en-US" altLang="zh-CN" sz="2600" dirty="0"/>
              <a:t> </a:t>
            </a:r>
            <a:r>
              <a:rPr lang="el-GR" altLang="zh-CN" sz="2600" dirty="0"/>
              <a:t>α </a:t>
            </a:r>
            <a:r>
              <a:rPr lang="zh-CN" altLang="en-US" sz="2600" dirty="0"/>
              <a:t>太大</a:t>
            </a:r>
            <a:r>
              <a:rPr lang="en-US" altLang="zh-CN" sz="2600" dirty="0"/>
              <a:t>, </a:t>
            </a:r>
            <a:r>
              <a:rPr lang="zh-CN" altLang="en-US" sz="2600" dirty="0"/>
              <a:t>搜索可能会越过极值点。</a:t>
            </a:r>
            <a:endParaRPr lang="en-US" altLang="zh-CN" sz="2600" dirty="0"/>
          </a:p>
          <a:p>
            <a:pPr>
              <a:lnSpc>
                <a:spcPct val="150000"/>
              </a:lnSpc>
            </a:pPr>
            <a:r>
              <a:rPr lang="zh-CN" altLang="en-US" sz="2600" dirty="0"/>
              <a:t>线性搜索（</a:t>
            </a:r>
            <a:r>
              <a:rPr lang="en-US" altLang="zh-CN" sz="2600" b="1" dirty="0"/>
              <a:t>line search</a:t>
            </a:r>
            <a:r>
              <a:rPr lang="zh-CN" altLang="en-US" sz="2600" b="1" dirty="0"/>
              <a:t>）</a:t>
            </a:r>
            <a:r>
              <a:rPr lang="zh-CN" altLang="en-US" sz="2600" dirty="0"/>
              <a:t>技术试图沿着当前对的梯度方向延展：动态修改</a:t>
            </a:r>
            <a:r>
              <a:rPr lang="el-GR" altLang="zh-CN" sz="2600" dirty="0"/>
              <a:t>α </a:t>
            </a:r>
            <a:endParaRPr lang="en-US" altLang="zh-CN" sz="2600" dirty="0"/>
          </a:p>
          <a:p>
            <a:pPr>
              <a:lnSpc>
                <a:spcPct val="150000"/>
              </a:lnSpc>
            </a:pPr>
            <a:r>
              <a:rPr lang="zh-CN" altLang="en-US" sz="2600" dirty="0">
                <a:solidFill>
                  <a:srgbClr val="C00000"/>
                </a:solidFill>
              </a:rPr>
              <a:t>和在离散空间一样，在连续空间里，局部搜索算法的最大难题仍是局部极值和平台</a:t>
            </a:r>
            <a:r>
              <a:rPr lang="zh-CN" altLang="en-US" sz="2600" dirty="0"/>
              <a:t>。</a:t>
            </a:r>
            <a:endParaRPr lang="en-US" altLang="zh-CN" sz="2600" dirty="0"/>
          </a:p>
          <a:p>
            <a:pPr>
              <a:lnSpc>
                <a:spcPct val="150000"/>
              </a:lnSpc>
            </a:pPr>
            <a:r>
              <a:rPr lang="zh-CN" altLang="en-US" sz="2600" dirty="0"/>
              <a:t>随机重启和模拟退火经常是有效的。</a:t>
            </a:r>
            <a:endParaRPr lang="en-US" altLang="zh-CN" sz="2600" dirty="0"/>
          </a:p>
          <a:p>
            <a:endParaRPr kumimoji="1" lang="zh-CN" altLang="en-US" dirty="0"/>
          </a:p>
        </p:txBody>
      </p:sp>
      <p:pic>
        <p:nvPicPr>
          <p:cNvPr id="4" name="图片 3">
            <a:extLst>
              <a:ext uri="{FF2B5EF4-FFF2-40B4-BE49-F238E27FC236}">
                <a16:creationId xmlns:a16="http://schemas.microsoft.com/office/drawing/2014/main" id="{B5C59197-F978-694C-893E-91B034992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765" y="1484710"/>
            <a:ext cx="1936807" cy="426097"/>
          </a:xfrm>
          <a:prstGeom prst="rect">
            <a:avLst/>
          </a:prstGeom>
        </p:spPr>
      </p:pic>
      <p:sp>
        <p:nvSpPr>
          <p:cNvPr id="5" name="Slide Number Placeholder 4">
            <a:extLst>
              <a:ext uri="{FF2B5EF4-FFF2-40B4-BE49-F238E27FC236}">
                <a16:creationId xmlns:a16="http://schemas.microsoft.com/office/drawing/2014/main" id="{2A00798B-E06E-B436-D3FF-1D5AC9075C2C}"/>
              </a:ext>
            </a:extLst>
          </p:cNvPr>
          <p:cNvSpPr>
            <a:spLocks noGrp="1"/>
          </p:cNvSpPr>
          <p:nvPr>
            <p:ph type="sldNum" sz="quarter" idx="2"/>
          </p:nvPr>
        </p:nvSpPr>
        <p:spPr/>
        <p:txBody>
          <a:bodyPr/>
          <a:lstStyle/>
          <a:p>
            <a:fld id="{86CB4B4D-7CA3-9044-876B-883B54F8677D}" type="slidenum">
              <a:rPr lang="en-US" altLang="zh-CN" smtClean="0"/>
              <a:pPr/>
              <a:t>124</a:t>
            </a:fld>
            <a:endParaRPr lang="zh-CN" altLang="en-US" dirty="0"/>
          </a:p>
        </p:txBody>
      </p:sp>
    </p:spTree>
    <p:extLst>
      <p:ext uri="{BB962C8B-B14F-4D97-AF65-F5344CB8AC3E}">
        <p14:creationId xmlns:p14="http://schemas.microsoft.com/office/powerpoint/2010/main" val="582705222"/>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D915E1-32B7-6E48-999C-6945893319F8}"/>
              </a:ext>
            </a:extLst>
          </p:cNvPr>
          <p:cNvSpPr>
            <a:spLocks noGrp="1"/>
          </p:cNvSpPr>
          <p:nvPr>
            <p:ph type="title"/>
          </p:nvPr>
        </p:nvSpPr>
        <p:spPr/>
        <p:txBody>
          <a:bodyPr/>
          <a:lstStyle/>
          <a:p>
            <a:r>
              <a:rPr lang="zh-CN" altLang="en-US" dirty="0"/>
              <a:t>连续空间中的局部搜索</a:t>
            </a:r>
            <a:endParaRPr kumimoji="1" lang="zh-CN" altLang="en-US" dirty="0"/>
          </a:p>
        </p:txBody>
      </p:sp>
      <p:sp>
        <p:nvSpPr>
          <p:cNvPr id="3" name="文本占位符 2">
            <a:extLst>
              <a:ext uri="{FF2B5EF4-FFF2-40B4-BE49-F238E27FC236}">
                <a16:creationId xmlns:a16="http://schemas.microsoft.com/office/drawing/2014/main" id="{24F21D83-AB6B-1141-88E4-F78B11366390}"/>
              </a:ext>
            </a:extLst>
          </p:cNvPr>
          <p:cNvSpPr>
            <a:spLocks noGrp="1"/>
          </p:cNvSpPr>
          <p:nvPr>
            <p:ph type="body" idx="1"/>
          </p:nvPr>
        </p:nvSpPr>
        <p:spPr>
          <a:xfrm>
            <a:off x="414068" y="769986"/>
            <a:ext cx="8324489" cy="3911403"/>
          </a:xfrm>
        </p:spPr>
        <p:txBody>
          <a:bodyPr/>
          <a:lstStyle/>
          <a:p>
            <a:pPr>
              <a:lnSpc>
                <a:spcPct val="150000"/>
              </a:lnSpc>
            </a:pPr>
            <a:r>
              <a:rPr lang="zh-CN" altLang="en-US" sz="1800" dirty="0">
                <a:highlight>
                  <a:srgbClr val="FFFF00"/>
                </a:highlight>
              </a:rPr>
              <a:t>对于多维的情况</a:t>
            </a:r>
            <a:r>
              <a:rPr lang="zh-CN" altLang="en-US" sz="1800" dirty="0"/>
              <a:t>，例如我们的机场问题有</a:t>
            </a:r>
            <a:r>
              <a:rPr lang="en-US" altLang="zh-CN" sz="1800" dirty="0"/>
              <a:t> </a:t>
            </a:r>
          </a:p>
          <a:p>
            <a:pPr>
              <a:lnSpc>
                <a:spcPct val="150000"/>
              </a:lnSpc>
            </a:pPr>
            <a:endParaRPr lang="en-US" altLang="zh-CN" sz="1800" dirty="0"/>
          </a:p>
          <a:p>
            <a:pPr>
              <a:lnSpc>
                <a:spcPct val="150000"/>
              </a:lnSpc>
            </a:pPr>
            <a:endParaRPr lang="en-US" altLang="zh-CN" sz="1800" dirty="0"/>
          </a:p>
          <a:p>
            <a:pPr>
              <a:lnSpc>
                <a:spcPct val="150000"/>
              </a:lnSpc>
            </a:pPr>
            <a:r>
              <a:rPr lang="zh-CN" altLang="en-US" sz="1800" dirty="0">
                <a:highlight>
                  <a:srgbClr val="FFFF00"/>
                </a:highlight>
              </a:rPr>
              <a:t>每一维都是彼此独立的</a:t>
            </a:r>
            <a:r>
              <a:rPr lang="zh-CN" altLang="en-US" sz="1800" dirty="0"/>
              <a:t>，可以分别求方向，以获得多维的方向</a:t>
            </a:r>
            <a:endParaRPr lang="en-US" altLang="zh-CN" sz="1800" dirty="0"/>
          </a:p>
          <a:p>
            <a:pPr>
              <a:lnSpc>
                <a:spcPct val="150000"/>
              </a:lnSpc>
            </a:pPr>
            <a:r>
              <a:rPr lang="zh-CN" altLang="en-US" sz="1800" dirty="0"/>
              <a:t>目标函数的梯度向量</a:t>
            </a:r>
            <a:r>
              <a:rPr lang="en-US" altLang="zh-CN" sz="1800" dirty="0"/>
              <a:t> ∇f </a:t>
            </a:r>
            <a:r>
              <a:rPr lang="zh-CN" altLang="en-US" sz="1800" dirty="0"/>
              <a:t>，给出了优化方向和陡峭度</a:t>
            </a:r>
            <a:endParaRPr lang="en-US" altLang="zh-CN" sz="1800" dirty="0"/>
          </a:p>
          <a:p>
            <a:endParaRPr kumimoji="1" lang="zh-CN" altLang="en-US" dirty="0"/>
          </a:p>
        </p:txBody>
      </p:sp>
      <p:pic>
        <p:nvPicPr>
          <p:cNvPr id="5" name="图片 4">
            <a:extLst>
              <a:ext uri="{FF2B5EF4-FFF2-40B4-BE49-F238E27FC236}">
                <a16:creationId xmlns:a16="http://schemas.microsoft.com/office/drawing/2014/main" id="{11A99D01-25A3-944A-AB70-F91A7C88E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718" y="3611166"/>
            <a:ext cx="4096048" cy="772839"/>
          </a:xfrm>
          <a:prstGeom prst="rect">
            <a:avLst/>
          </a:prstGeom>
        </p:spPr>
      </p:pic>
      <p:pic>
        <p:nvPicPr>
          <p:cNvPr id="6" name="图片 5">
            <a:extLst>
              <a:ext uri="{FF2B5EF4-FFF2-40B4-BE49-F238E27FC236}">
                <a16:creationId xmlns:a16="http://schemas.microsoft.com/office/drawing/2014/main" id="{1DF69F7B-806D-1D48-A4C2-CAD5CCD7C5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5401" y="1313664"/>
            <a:ext cx="5153197" cy="810034"/>
          </a:xfrm>
          <a:prstGeom prst="rect">
            <a:avLst/>
          </a:prstGeom>
        </p:spPr>
      </p:pic>
      <p:sp>
        <p:nvSpPr>
          <p:cNvPr id="4" name="Slide Number Placeholder 3">
            <a:extLst>
              <a:ext uri="{FF2B5EF4-FFF2-40B4-BE49-F238E27FC236}">
                <a16:creationId xmlns:a16="http://schemas.microsoft.com/office/drawing/2014/main" id="{930974A6-E531-DE09-91FD-E1160794576D}"/>
              </a:ext>
            </a:extLst>
          </p:cNvPr>
          <p:cNvSpPr>
            <a:spLocks noGrp="1"/>
          </p:cNvSpPr>
          <p:nvPr>
            <p:ph type="sldNum" sz="quarter" idx="2"/>
          </p:nvPr>
        </p:nvSpPr>
        <p:spPr/>
        <p:txBody>
          <a:bodyPr/>
          <a:lstStyle/>
          <a:p>
            <a:fld id="{86CB4B4D-7CA3-9044-876B-883B54F8677D}" type="slidenum">
              <a:rPr lang="en-US" altLang="zh-CN" smtClean="0"/>
              <a:pPr/>
              <a:t>125</a:t>
            </a:fld>
            <a:endParaRPr lang="zh-CN" altLang="en-US" dirty="0"/>
          </a:p>
        </p:txBody>
      </p:sp>
    </p:spTree>
    <p:extLst>
      <p:ext uri="{BB962C8B-B14F-4D97-AF65-F5344CB8AC3E}">
        <p14:creationId xmlns:p14="http://schemas.microsoft.com/office/powerpoint/2010/main" val="642076988"/>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8F7D4-73CB-3F44-B880-E858DF8DFBF0}"/>
              </a:ext>
            </a:extLst>
          </p:cNvPr>
          <p:cNvSpPr>
            <a:spLocks noGrp="1"/>
          </p:cNvSpPr>
          <p:nvPr>
            <p:ph type="title"/>
          </p:nvPr>
        </p:nvSpPr>
        <p:spPr/>
        <p:txBody>
          <a:bodyPr/>
          <a:lstStyle/>
          <a:p>
            <a:r>
              <a:rPr kumimoji="1" lang="zh-CN" altLang="en-US" dirty="0"/>
              <a:t>总结：局部优化算法</a:t>
            </a:r>
          </a:p>
        </p:txBody>
      </p:sp>
      <p:sp>
        <p:nvSpPr>
          <p:cNvPr id="3" name="文本占位符 2">
            <a:extLst>
              <a:ext uri="{FF2B5EF4-FFF2-40B4-BE49-F238E27FC236}">
                <a16:creationId xmlns:a16="http://schemas.microsoft.com/office/drawing/2014/main" id="{ED7B01CB-A709-EB42-81E7-87A8C93FFB4B}"/>
              </a:ext>
            </a:extLst>
          </p:cNvPr>
          <p:cNvSpPr>
            <a:spLocks noGrp="1"/>
          </p:cNvSpPr>
          <p:nvPr>
            <p:ph type="body" idx="1"/>
          </p:nvPr>
        </p:nvSpPr>
        <p:spPr>
          <a:xfrm>
            <a:off x="465827" y="769986"/>
            <a:ext cx="8243458" cy="4121191"/>
          </a:xfrm>
        </p:spPr>
        <p:txBody>
          <a:bodyPr>
            <a:normAutofit lnSpcReduction="10000"/>
          </a:bodyPr>
          <a:lstStyle/>
          <a:p>
            <a:r>
              <a:rPr kumimoji="1" lang="zh-CN" altLang="en-US" dirty="0"/>
              <a:t>全局搜索的问题（以</a:t>
            </a:r>
            <a:r>
              <a:rPr kumimoji="1" lang="en-US" altLang="zh-CN" dirty="0"/>
              <a:t>A</a:t>
            </a:r>
            <a:r>
              <a:rPr kumimoji="1" lang="zh-CN" altLang="en-US" dirty="0"/>
              <a:t>*为例）</a:t>
            </a:r>
            <a:endParaRPr kumimoji="1" lang="en-US" altLang="zh-CN" dirty="0"/>
          </a:p>
          <a:p>
            <a:pPr lvl="1"/>
            <a:r>
              <a:rPr kumimoji="1" lang="zh-CN" altLang="en-US" dirty="0"/>
              <a:t>指数空间代价</a:t>
            </a:r>
            <a:endParaRPr kumimoji="1" lang="en-US" altLang="zh-CN" dirty="0"/>
          </a:p>
          <a:p>
            <a:pPr lvl="1"/>
            <a:r>
              <a:rPr kumimoji="1" lang="zh-CN" altLang="en-US" dirty="0"/>
              <a:t>路径长度的记录也是个限制</a:t>
            </a:r>
            <a:endParaRPr kumimoji="1" lang="en-US" altLang="zh-CN" dirty="0"/>
          </a:p>
          <a:p>
            <a:r>
              <a:rPr kumimoji="1" lang="zh-CN" altLang="en-US" dirty="0"/>
              <a:t>有些问题无需知道搜索路径，只需找到好的解</a:t>
            </a:r>
            <a:endParaRPr kumimoji="1" lang="en-US" altLang="zh-CN" dirty="0"/>
          </a:p>
          <a:p>
            <a:r>
              <a:rPr kumimoji="1" lang="zh-CN" altLang="en-US" dirty="0"/>
              <a:t>局部优化</a:t>
            </a:r>
            <a:endParaRPr kumimoji="1" lang="en-US" altLang="zh-CN" dirty="0"/>
          </a:p>
          <a:p>
            <a:pPr lvl="1"/>
            <a:r>
              <a:rPr kumimoji="1" lang="zh-CN" altLang="en-US" dirty="0"/>
              <a:t>模型：初始状态，动作，状态转移（</a:t>
            </a:r>
            <a:r>
              <a:rPr kumimoji="1" lang="zh-CN" altLang="en-US" dirty="0">
                <a:solidFill>
                  <a:srgbClr val="931000"/>
                </a:solidFill>
              </a:rPr>
              <a:t>到邻居</a:t>
            </a:r>
            <a:r>
              <a:rPr kumimoji="1" lang="zh-CN" altLang="en-US" dirty="0"/>
              <a:t>），目标状态，</a:t>
            </a:r>
            <a:r>
              <a:rPr kumimoji="1" lang="zh-CN" altLang="en-US" dirty="0">
                <a:solidFill>
                  <a:srgbClr val="931000"/>
                </a:solidFill>
              </a:rPr>
              <a:t>状态估值函数</a:t>
            </a:r>
            <a:r>
              <a:rPr kumimoji="1" lang="en-US" altLang="zh-CN" dirty="0">
                <a:solidFill>
                  <a:srgbClr val="931000"/>
                </a:solidFill>
              </a:rPr>
              <a:t> f</a:t>
            </a:r>
            <a:r>
              <a:rPr kumimoji="1" lang="zh-CN" altLang="en-US" dirty="0">
                <a:solidFill>
                  <a:srgbClr val="931000"/>
                </a:solidFill>
              </a:rPr>
              <a:t>  </a:t>
            </a:r>
            <a:endParaRPr kumimoji="1" lang="en-US" altLang="zh-CN" dirty="0">
              <a:solidFill>
                <a:srgbClr val="931000"/>
              </a:solidFill>
            </a:endParaRPr>
          </a:p>
          <a:p>
            <a:pPr lvl="1"/>
            <a:r>
              <a:rPr kumimoji="1" lang="zh-CN" altLang="en-US" dirty="0"/>
              <a:t>思想：只保留一个当前状态，每次向好邻居移动</a:t>
            </a:r>
            <a:endParaRPr kumimoji="1" lang="en-US" altLang="zh-CN" dirty="0"/>
          </a:p>
          <a:p>
            <a:pPr lvl="1"/>
            <a:r>
              <a:rPr kumimoji="1" lang="zh-CN" altLang="en-US" dirty="0"/>
              <a:t>问题：局部极值和平台</a:t>
            </a:r>
            <a:endParaRPr kumimoji="1" lang="en-US" altLang="zh-CN" dirty="0"/>
          </a:p>
          <a:p>
            <a:pPr lvl="1"/>
            <a:r>
              <a:rPr kumimoji="1" lang="zh-CN" altLang="en-US" dirty="0"/>
              <a:t>解决方案：随机重启、模拟退火（都只存储一个当前状态）</a:t>
            </a:r>
            <a:endParaRPr kumimoji="1" lang="en-US" altLang="zh-CN" dirty="0"/>
          </a:p>
          <a:p>
            <a:pPr lvl="1"/>
            <a:r>
              <a:rPr kumimoji="1" lang="zh-CN" altLang="en-US" dirty="0"/>
              <a:t>拓展（使用更多空间）：二代种群 </a:t>
            </a:r>
            <a:r>
              <a:rPr kumimoji="1" lang="en-US" altLang="zh-CN" dirty="0"/>
              <a:t>-</a:t>
            </a:r>
            <a:r>
              <a:rPr kumimoji="1" lang="zh-CN" altLang="en-US" dirty="0"/>
              <a:t> 局部束（包括随机束）、遗传算法</a:t>
            </a:r>
            <a:endParaRPr kumimoji="1" lang="en-US" altLang="zh-CN" dirty="0"/>
          </a:p>
          <a:p>
            <a:pPr lvl="1"/>
            <a:r>
              <a:rPr kumimoji="1" lang="zh-CN" altLang="en-US" dirty="0"/>
              <a:t>连续空间：</a:t>
            </a:r>
            <a:endParaRPr kumimoji="1" lang="en-US" altLang="zh-CN" dirty="0"/>
          </a:p>
          <a:p>
            <a:pPr lvl="2"/>
            <a:r>
              <a:rPr kumimoji="1" lang="zh-CN" altLang="en-US" sz="1800" dirty="0"/>
              <a:t>离散化、梯度法（下降</a:t>
            </a:r>
            <a:r>
              <a:rPr kumimoji="1" lang="en-US" altLang="zh-CN" sz="1800" dirty="0"/>
              <a:t>/</a:t>
            </a:r>
            <a:r>
              <a:rPr kumimoji="1" lang="zh-CN" altLang="en-US" sz="1800" dirty="0"/>
              <a:t>上升，</a:t>
            </a:r>
            <a:r>
              <a:rPr kumimoji="1" lang="en-US" altLang="zh-CN" sz="1800" dirty="0"/>
              <a:t>f </a:t>
            </a:r>
            <a:r>
              <a:rPr kumimoji="1" lang="zh-CN" altLang="en-US" sz="1800" dirty="0"/>
              <a:t>不可求导</a:t>
            </a:r>
            <a:r>
              <a:rPr kumimoji="1" lang="en-US" altLang="zh-CN" sz="1800" dirty="0"/>
              <a:t>vs</a:t>
            </a:r>
            <a:r>
              <a:rPr kumimoji="1" lang="zh-CN" altLang="en-US" sz="1800" dirty="0"/>
              <a:t>可求导）</a:t>
            </a:r>
            <a:endParaRPr kumimoji="1" lang="en-US" altLang="zh-CN" sz="1800" dirty="0"/>
          </a:p>
          <a:p>
            <a:r>
              <a:rPr kumimoji="1" lang="zh-CN" altLang="en-US" dirty="0">
                <a:solidFill>
                  <a:srgbClr val="C00000"/>
                </a:solidFill>
              </a:rPr>
              <a:t>归根结底：建模还是最重要的                 </a:t>
            </a:r>
            <a:endParaRPr kumimoji="1" lang="en-US" altLang="zh-CN" dirty="0">
              <a:solidFill>
                <a:srgbClr val="C00000"/>
              </a:solidFill>
            </a:endParaRPr>
          </a:p>
          <a:p>
            <a:pPr lvl="1"/>
            <a:endParaRPr kumimoji="1" lang="zh-CN" altLang="en-US" dirty="0"/>
          </a:p>
        </p:txBody>
      </p:sp>
      <p:sp>
        <p:nvSpPr>
          <p:cNvPr id="4" name="Slide Number Placeholder 3">
            <a:extLst>
              <a:ext uri="{FF2B5EF4-FFF2-40B4-BE49-F238E27FC236}">
                <a16:creationId xmlns:a16="http://schemas.microsoft.com/office/drawing/2014/main" id="{EDE6C22E-EFC0-1CF0-C71A-E590210D26E7}"/>
              </a:ext>
            </a:extLst>
          </p:cNvPr>
          <p:cNvSpPr>
            <a:spLocks noGrp="1"/>
          </p:cNvSpPr>
          <p:nvPr>
            <p:ph type="sldNum" sz="quarter" idx="2"/>
          </p:nvPr>
        </p:nvSpPr>
        <p:spPr/>
        <p:txBody>
          <a:bodyPr/>
          <a:lstStyle/>
          <a:p>
            <a:fld id="{86CB4B4D-7CA3-9044-876B-883B54F8677D}" type="slidenum">
              <a:rPr lang="en-US" altLang="zh-CN" smtClean="0"/>
              <a:pPr/>
              <a:t>126</a:t>
            </a:fld>
            <a:endParaRPr lang="zh-CN" altLang="en-US" dirty="0"/>
          </a:p>
        </p:txBody>
      </p:sp>
      <p:sp>
        <p:nvSpPr>
          <p:cNvPr id="5" name="TextBox 4">
            <a:extLst>
              <a:ext uri="{FF2B5EF4-FFF2-40B4-BE49-F238E27FC236}">
                <a16:creationId xmlns:a16="http://schemas.microsoft.com/office/drawing/2014/main" id="{B7F3DE51-0C2B-F557-C383-2C963635778F}"/>
              </a:ext>
            </a:extLst>
          </p:cNvPr>
          <p:cNvSpPr txBox="1"/>
          <p:nvPr/>
        </p:nvSpPr>
        <p:spPr>
          <a:xfrm>
            <a:off x="7701576" y="21169"/>
            <a:ext cx="1415772" cy="584775"/>
          </a:xfrm>
          <a:prstGeom prst="rect">
            <a:avLst/>
          </a:prstGeom>
          <a:noFill/>
        </p:spPr>
        <p:txBody>
          <a:bodyPr wrap="none" rtlCol="0">
            <a:spAutoFit/>
          </a:bodyPr>
          <a:lstStyle/>
          <a:p>
            <a:r>
              <a:rPr kumimoji="1" lang="en-US" sz="3200" dirty="0" err="1">
                <a:highlight>
                  <a:srgbClr val="FFFF00"/>
                </a:highlight>
                <a:latin typeface="STKaiti" panose="02010600040101010101" pitchFamily="2" charset="-122"/>
                <a:ea typeface="STKaiti" panose="02010600040101010101" pitchFamily="2" charset="-122"/>
              </a:rPr>
              <a:t>重点页</a:t>
            </a:r>
            <a:endParaRPr kumimoji="1" lang="en-US" sz="3200" dirty="0">
              <a:highlight>
                <a:srgbClr val="FFFF00"/>
              </a:highlight>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1793162339"/>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zh-CN" altLang="en-US" dirty="0"/>
              <a:t>局部优化算法</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724619" y="917851"/>
            <a:ext cx="7276381" cy="3577950"/>
          </a:xfrm>
        </p:spPr>
        <p:txBody>
          <a:bodyPr>
            <a:normAutofit lnSpcReduction="10000"/>
          </a:bodyPr>
          <a:lstStyle/>
          <a:p>
            <a:pPr lvl="1">
              <a:lnSpc>
                <a:spcPct val="150000"/>
              </a:lnSpc>
            </a:pPr>
            <a:r>
              <a:rPr lang="zh-CN" altLang="en-US" sz="2400" dirty="0"/>
              <a:t>爬山法</a:t>
            </a:r>
            <a:endParaRPr lang="en-US" altLang="zh-CN" sz="2400" dirty="0"/>
          </a:p>
          <a:p>
            <a:pPr lvl="1">
              <a:lnSpc>
                <a:spcPct val="150000"/>
              </a:lnSpc>
            </a:pPr>
            <a:r>
              <a:rPr lang="zh-CN" altLang="en-US" sz="2400" dirty="0"/>
              <a:t>模拟退火算法</a:t>
            </a:r>
            <a:endParaRPr lang="en-US" altLang="zh-CN" sz="2400" dirty="0"/>
          </a:p>
          <a:p>
            <a:pPr lvl="1">
              <a:lnSpc>
                <a:spcPct val="150000"/>
              </a:lnSpc>
            </a:pPr>
            <a:r>
              <a:rPr lang="zh-CN" altLang="en-US" sz="2400" dirty="0"/>
              <a:t>局部束搜索</a:t>
            </a:r>
            <a:endParaRPr lang="en-US" altLang="zh-CN" sz="2400" dirty="0"/>
          </a:p>
          <a:p>
            <a:pPr lvl="1">
              <a:lnSpc>
                <a:spcPct val="150000"/>
              </a:lnSpc>
            </a:pPr>
            <a:r>
              <a:rPr lang="zh-CN" altLang="en-US" sz="2400" dirty="0"/>
              <a:t>遗传算法</a:t>
            </a:r>
            <a:endParaRPr lang="en-US" altLang="zh-CN" sz="2400" dirty="0"/>
          </a:p>
          <a:p>
            <a:pPr lvl="1">
              <a:lnSpc>
                <a:spcPct val="150000"/>
              </a:lnSpc>
            </a:pPr>
            <a:r>
              <a:rPr lang="zh-CN" altLang="en-US" sz="2400" dirty="0"/>
              <a:t>连续空间中的局部搜索</a:t>
            </a:r>
            <a:endParaRPr lang="en-US" altLang="zh-CN" sz="2400" dirty="0"/>
          </a:p>
          <a:p>
            <a:pPr lvl="1">
              <a:lnSpc>
                <a:spcPct val="150000"/>
              </a:lnSpc>
            </a:pPr>
            <a:r>
              <a:rPr kumimoji="1" lang="zh-CN" altLang="en-US" sz="2400" b="1" dirty="0">
                <a:solidFill>
                  <a:srgbClr val="931000"/>
                </a:solidFill>
              </a:rPr>
              <a:t>八皇后问题不同的建模和求解方式比较</a:t>
            </a:r>
            <a:endParaRPr lang="en-US" altLang="zh-CN" sz="2400" dirty="0">
              <a:solidFill>
                <a:srgbClr val="931000"/>
              </a:solidFill>
            </a:endParaRPr>
          </a:p>
        </p:txBody>
      </p:sp>
      <p:sp>
        <p:nvSpPr>
          <p:cNvPr id="4" name="文本框 3">
            <a:extLst>
              <a:ext uri="{FF2B5EF4-FFF2-40B4-BE49-F238E27FC236}">
                <a16:creationId xmlns:a16="http://schemas.microsoft.com/office/drawing/2014/main" id="{1B85CF0A-B278-63A8-B3E1-B00BA6D1BB86}"/>
              </a:ext>
            </a:extLst>
          </p:cNvPr>
          <p:cNvSpPr txBox="1"/>
          <p:nvPr/>
        </p:nvSpPr>
        <p:spPr>
          <a:xfrm>
            <a:off x="4922519" y="1817011"/>
            <a:ext cx="3936089" cy="587469"/>
          </a:xfrm>
          <a:prstGeom prst="rect">
            <a:avLst/>
          </a:prstGeom>
          <a:noFill/>
        </p:spPr>
        <p:txBody>
          <a:bodyPr wrap="square">
            <a:spAutoFit/>
          </a:bodyPr>
          <a:lstStyle/>
          <a:p>
            <a:pPr>
              <a:lnSpc>
                <a:spcPct val="160000"/>
              </a:lnSpc>
            </a:pPr>
            <a:r>
              <a:rPr lang="zh-CN" altLang="en-US" sz="2400" b="1" dirty="0">
                <a:solidFill>
                  <a:srgbClr val="931000"/>
                </a:solidFill>
                <a:latin typeface="KaiTi" panose="02010609060101010101" pitchFamily="49" charset="-122"/>
                <a:ea typeface="KaiTi" panose="02010609060101010101" pitchFamily="49" charset="-122"/>
              </a:rPr>
              <a:t>总结八皇后问题的解法</a:t>
            </a:r>
            <a:endParaRPr lang="en-US" altLang="zh-CN" sz="2400" b="1" dirty="0">
              <a:solidFill>
                <a:srgbClr val="931000"/>
              </a:solidFill>
              <a:latin typeface="KaiTi" panose="02010609060101010101" pitchFamily="49" charset="-122"/>
              <a:ea typeface="KaiTi" panose="02010609060101010101" pitchFamily="49" charset="-122"/>
            </a:endParaRPr>
          </a:p>
        </p:txBody>
      </p:sp>
      <p:sp>
        <p:nvSpPr>
          <p:cNvPr id="5" name="Slide Number Placeholder 4">
            <a:extLst>
              <a:ext uri="{FF2B5EF4-FFF2-40B4-BE49-F238E27FC236}">
                <a16:creationId xmlns:a16="http://schemas.microsoft.com/office/drawing/2014/main" id="{2A2273A1-9DF9-81B3-37C1-C326A2D412CA}"/>
              </a:ext>
            </a:extLst>
          </p:cNvPr>
          <p:cNvSpPr>
            <a:spLocks noGrp="1"/>
          </p:cNvSpPr>
          <p:nvPr>
            <p:ph type="sldNum" sz="quarter" idx="2"/>
          </p:nvPr>
        </p:nvSpPr>
        <p:spPr/>
        <p:txBody>
          <a:bodyPr/>
          <a:lstStyle/>
          <a:p>
            <a:fld id="{86CB4B4D-7CA3-9044-876B-883B54F8677D}" type="slidenum">
              <a:rPr lang="en-US" altLang="zh-CN" smtClean="0"/>
              <a:pPr/>
              <a:t>127</a:t>
            </a:fld>
            <a:endParaRPr lang="zh-CN" altLang="en-US" dirty="0"/>
          </a:p>
        </p:txBody>
      </p:sp>
    </p:spTree>
    <p:extLst>
      <p:ext uri="{BB962C8B-B14F-4D97-AF65-F5344CB8AC3E}">
        <p14:creationId xmlns:p14="http://schemas.microsoft.com/office/powerpoint/2010/main" val="3975427754"/>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145F6-1D2A-A545-92D2-2E5EAC02985B}"/>
              </a:ext>
            </a:extLst>
          </p:cNvPr>
          <p:cNvSpPr>
            <a:spLocks noGrp="1"/>
          </p:cNvSpPr>
          <p:nvPr>
            <p:ph type="title"/>
          </p:nvPr>
        </p:nvSpPr>
        <p:spPr/>
        <p:txBody>
          <a:bodyPr/>
          <a:lstStyle/>
          <a:p>
            <a:r>
              <a:rPr kumimoji="1" lang="zh-CN" altLang="en-US" sz="2000" dirty="0"/>
              <a:t>方法一：全局搜索、搜索树、可以找到全部解</a:t>
            </a:r>
          </a:p>
        </p:txBody>
      </p:sp>
      <p:sp>
        <p:nvSpPr>
          <p:cNvPr id="3" name="文本占位符 2">
            <a:extLst>
              <a:ext uri="{FF2B5EF4-FFF2-40B4-BE49-F238E27FC236}">
                <a16:creationId xmlns:a16="http://schemas.microsoft.com/office/drawing/2014/main" id="{0D1A0297-8E6B-424E-A4DC-83A19562C47C}"/>
              </a:ext>
            </a:extLst>
          </p:cNvPr>
          <p:cNvSpPr>
            <a:spLocks noGrp="1"/>
          </p:cNvSpPr>
          <p:nvPr>
            <p:ph type="body" idx="1"/>
          </p:nvPr>
        </p:nvSpPr>
        <p:spPr>
          <a:xfrm>
            <a:off x="241540" y="1225515"/>
            <a:ext cx="6126362" cy="2652856"/>
          </a:xfrm>
        </p:spPr>
        <p:txBody>
          <a:bodyPr>
            <a:normAutofit lnSpcReduction="10000"/>
          </a:bodyPr>
          <a:lstStyle/>
          <a:p>
            <a:pPr marL="0" indent="0">
              <a:lnSpc>
                <a:spcPct val="150000"/>
              </a:lnSpc>
              <a:spcBef>
                <a:spcPts val="0"/>
              </a:spcBef>
              <a:buNone/>
            </a:pPr>
            <a:r>
              <a:rPr lang="en-US" altLang="zh-CN" sz="2000" dirty="0"/>
              <a:t>• </a:t>
            </a:r>
            <a:r>
              <a:rPr lang="zh-CN" altLang="en-US" sz="2000" dirty="0"/>
              <a:t>问题描述模型一</a:t>
            </a:r>
            <a:endParaRPr lang="en-US" altLang="zh-CN" sz="2000" dirty="0"/>
          </a:p>
          <a:p>
            <a:pPr marL="457200" indent="-457200">
              <a:lnSpc>
                <a:spcPct val="150000"/>
              </a:lnSpc>
              <a:spcBef>
                <a:spcPts val="0"/>
              </a:spcBef>
              <a:buFont typeface="+mj-lt"/>
              <a:buAutoNum type="arabicPeriod"/>
            </a:pPr>
            <a:r>
              <a:rPr lang="zh-CN" altLang="en-US" sz="2000" b="1" dirty="0">
                <a:highlight>
                  <a:srgbClr val="FFFF00"/>
                </a:highlight>
              </a:rPr>
              <a:t>初始状态</a:t>
            </a:r>
            <a:r>
              <a:rPr lang="en-US" altLang="zh-CN" sz="2000" dirty="0">
                <a:highlight>
                  <a:srgbClr val="FFFF00"/>
                </a:highlight>
              </a:rPr>
              <a:t>: </a:t>
            </a:r>
            <a:r>
              <a:rPr lang="zh-CN" altLang="en-US" sz="2000" dirty="0">
                <a:highlight>
                  <a:srgbClr val="FFFF00"/>
                </a:highlight>
              </a:rPr>
              <a:t>棋盘上没有皇后。</a:t>
            </a:r>
            <a:endParaRPr lang="en-US" altLang="zh-CN" sz="2000" dirty="0">
              <a:highlight>
                <a:srgbClr val="FFFF00"/>
              </a:highlight>
            </a:endParaRPr>
          </a:p>
          <a:p>
            <a:pPr marL="457200" indent="-457200">
              <a:lnSpc>
                <a:spcPct val="150000"/>
              </a:lnSpc>
              <a:spcBef>
                <a:spcPts val="0"/>
              </a:spcBef>
              <a:buFont typeface="+mj-lt"/>
              <a:buAutoNum type="arabicPeriod"/>
            </a:pPr>
            <a:r>
              <a:rPr lang="zh-CN" altLang="en-US" sz="2000" b="1" dirty="0">
                <a:highlight>
                  <a:srgbClr val="FFFF00"/>
                </a:highlight>
              </a:rPr>
              <a:t>动作</a:t>
            </a:r>
            <a:r>
              <a:rPr lang="en-US" altLang="zh-CN" sz="2000" dirty="0">
                <a:highlight>
                  <a:srgbClr val="FFFF00"/>
                </a:highlight>
              </a:rPr>
              <a:t>: </a:t>
            </a:r>
            <a:r>
              <a:rPr lang="zh-CN" altLang="en-US" sz="2000" dirty="0">
                <a:highlight>
                  <a:srgbClr val="FFFF00"/>
                </a:highlight>
              </a:rPr>
              <a:t>把一个皇后放置在棋盘上的一个空位置。</a:t>
            </a:r>
            <a:endParaRPr lang="en-US" altLang="zh-CN" sz="2000" dirty="0">
              <a:highlight>
                <a:srgbClr val="FFFF00"/>
              </a:highlight>
            </a:endParaRPr>
          </a:p>
          <a:p>
            <a:pPr marL="457200" indent="-457200">
              <a:lnSpc>
                <a:spcPct val="150000"/>
              </a:lnSpc>
              <a:spcBef>
                <a:spcPts val="0"/>
              </a:spcBef>
              <a:buFont typeface="+mj-lt"/>
              <a:buAutoNum type="arabicPeriod"/>
            </a:pPr>
            <a:r>
              <a:rPr lang="zh-CN" altLang="en-US" sz="2000" b="1" dirty="0"/>
              <a:t>状态转移模型</a:t>
            </a:r>
            <a:r>
              <a:rPr lang="en-US" altLang="zh-CN" sz="2000" dirty="0"/>
              <a:t>: </a:t>
            </a:r>
            <a:r>
              <a:rPr lang="zh-CN" altLang="en-US" sz="2000" dirty="0"/>
              <a:t>放置一个皇后之后棋盘的状态。</a:t>
            </a:r>
            <a:endParaRPr lang="en-US" altLang="zh-CN" sz="2000" dirty="0"/>
          </a:p>
          <a:p>
            <a:pPr marL="457200" indent="-457200">
              <a:lnSpc>
                <a:spcPct val="150000"/>
              </a:lnSpc>
              <a:spcBef>
                <a:spcPts val="0"/>
              </a:spcBef>
              <a:buFont typeface="+mj-lt"/>
              <a:buAutoNum type="arabicPeriod"/>
            </a:pPr>
            <a:r>
              <a:rPr lang="zh-CN" altLang="en-US" sz="2000" b="1" dirty="0"/>
              <a:t>目标</a:t>
            </a:r>
            <a:r>
              <a:rPr lang="en-US" altLang="zh-CN" sz="2000" dirty="0"/>
              <a:t>: 8 </a:t>
            </a:r>
            <a:r>
              <a:rPr lang="zh-CN" altLang="en-US" sz="2000" dirty="0"/>
              <a:t>个皇后都在棋盘上，互相之间不能攻击。</a:t>
            </a:r>
            <a:endParaRPr lang="en-US" altLang="zh-CN" sz="2000" dirty="0"/>
          </a:p>
          <a:p>
            <a:pPr marL="457200" indent="-457200">
              <a:lnSpc>
                <a:spcPct val="150000"/>
              </a:lnSpc>
              <a:spcBef>
                <a:spcPts val="0"/>
              </a:spcBef>
              <a:buFont typeface="+mj-lt"/>
              <a:buAutoNum type="arabicPeriod"/>
            </a:pPr>
            <a:r>
              <a:rPr lang="zh-CN" altLang="en-US" sz="2000" dirty="0"/>
              <a:t>路径花费：找到解所需的尝试次数</a:t>
            </a:r>
            <a:endParaRPr lang="en-US" altLang="zh-CN" sz="2000" dirty="0"/>
          </a:p>
          <a:p>
            <a:pPr marL="0" indent="0">
              <a:spcBef>
                <a:spcPts val="1266"/>
              </a:spcBef>
              <a:buNone/>
            </a:pPr>
            <a:endParaRPr lang="en-US" altLang="zh-CN" sz="1687" dirty="0"/>
          </a:p>
        </p:txBody>
      </p:sp>
      <p:pic>
        <p:nvPicPr>
          <p:cNvPr id="5" name="图片 4">
            <a:extLst>
              <a:ext uri="{FF2B5EF4-FFF2-40B4-BE49-F238E27FC236}">
                <a16:creationId xmlns:a16="http://schemas.microsoft.com/office/drawing/2014/main" id="{E65DA3B2-0F25-BD40-913E-455704AB4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143" y="1225515"/>
            <a:ext cx="2397464" cy="2363214"/>
          </a:xfrm>
          <a:prstGeom prst="rect">
            <a:avLst/>
          </a:prstGeom>
        </p:spPr>
      </p:pic>
      <p:sp>
        <p:nvSpPr>
          <p:cNvPr id="6" name="文本框 5">
            <a:extLst>
              <a:ext uri="{FF2B5EF4-FFF2-40B4-BE49-F238E27FC236}">
                <a16:creationId xmlns:a16="http://schemas.microsoft.com/office/drawing/2014/main" id="{AD9E8DEE-B681-E94E-AF7C-AAEF44F148DE}"/>
              </a:ext>
            </a:extLst>
          </p:cNvPr>
          <p:cNvSpPr txBox="1"/>
          <p:nvPr/>
        </p:nvSpPr>
        <p:spPr>
          <a:xfrm>
            <a:off x="6367902" y="3624990"/>
            <a:ext cx="2105945" cy="361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r>
              <a:rPr lang="zh-CN" altLang="en-US" sz="2000" b="1" dirty="0">
                <a:latin typeface="STKaiti" panose="02010600040101010101" pitchFamily="2" charset="-122"/>
                <a:ea typeface="STKaiti" panose="02010600040101010101" pitchFamily="2" charset="-122"/>
              </a:rPr>
              <a:t>一个接近解的状态</a:t>
            </a:r>
          </a:p>
        </p:txBody>
      </p:sp>
      <p:sp>
        <p:nvSpPr>
          <p:cNvPr id="4" name="文本框 3">
            <a:extLst>
              <a:ext uri="{FF2B5EF4-FFF2-40B4-BE49-F238E27FC236}">
                <a16:creationId xmlns:a16="http://schemas.microsoft.com/office/drawing/2014/main" id="{4492E391-542E-1D4C-8460-99F1E73F8C68}"/>
              </a:ext>
            </a:extLst>
          </p:cNvPr>
          <p:cNvSpPr txBox="1"/>
          <p:nvPr/>
        </p:nvSpPr>
        <p:spPr>
          <a:xfrm>
            <a:off x="241540" y="4306952"/>
            <a:ext cx="8520075" cy="361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r>
              <a:rPr lang="zh-CN" altLang="en-US" sz="2000" b="1" dirty="0">
                <a:latin typeface="STKaiti" panose="02010600040101010101" pitchFamily="2" charset="-122"/>
                <a:ea typeface="STKaiti" panose="02010600040101010101" pitchFamily="2" charset="-122"/>
              </a:rPr>
              <a:t>在这个问题描述下，我们有</a:t>
            </a:r>
            <a:r>
              <a:rPr lang="en-US" altLang="zh-CN" sz="2000" b="1" dirty="0">
                <a:latin typeface="STKaiti" panose="02010600040101010101" pitchFamily="2" charset="-122"/>
                <a:ea typeface="STKaiti" panose="02010600040101010101" pitchFamily="2" charset="-122"/>
              </a:rPr>
              <a:t> </a:t>
            </a:r>
            <a:r>
              <a:rPr lang="en-US" altLang="zh-CN" sz="2000" dirty="0"/>
              <a:t>64 · 63 · · · 57 ≈ </a:t>
            </a:r>
            <a:r>
              <a:rPr lang="en-US" altLang="zh-CN" sz="2000" dirty="0">
                <a:highlight>
                  <a:srgbClr val="FFFF00"/>
                </a:highlight>
              </a:rPr>
              <a:t>1.8 × 10</a:t>
            </a:r>
            <a:r>
              <a:rPr lang="en-US" altLang="zh-CN" sz="2000" baseline="30000" dirty="0">
                <a:highlight>
                  <a:srgbClr val="FFFF00"/>
                </a:highlight>
              </a:rPr>
              <a:t>14</a:t>
            </a:r>
            <a:r>
              <a:rPr lang="en-US" altLang="zh-CN" sz="2000" dirty="0">
                <a:highlight>
                  <a:srgbClr val="FFFF00"/>
                </a:highlight>
              </a:rPr>
              <a:t> </a:t>
            </a:r>
            <a:r>
              <a:rPr lang="zh-CN" altLang="en-US" sz="2000" b="1" dirty="0">
                <a:latin typeface="STKaiti" panose="02010600040101010101" pitchFamily="2" charset="-122"/>
                <a:ea typeface="STKaiti" panose="02010600040101010101" pitchFamily="2" charset="-122"/>
              </a:rPr>
              <a:t>可能的动作序列待探索。</a:t>
            </a:r>
            <a:endParaRPr lang="en-US" altLang="zh-CN" sz="2000" b="1" dirty="0">
              <a:latin typeface="STKaiti" panose="02010600040101010101" pitchFamily="2" charset="-122"/>
              <a:ea typeface="STKaiti" panose="02010600040101010101" pitchFamily="2" charset="-122"/>
            </a:endParaRPr>
          </a:p>
        </p:txBody>
      </p:sp>
      <p:sp>
        <p:nvSpPr>
          <p:cNvPr id="7" name="文本框 6">
            <a:extLst>
              <a:ext uri="{FF2B5EF4-FFF2-40B4-BE49-F238E27FC236}">
                <a16:creationId xmlns:a16="http://schemas.microsoft.com/office/drawing/2014/main" id="{C46169E9-4289-1466-4A3D-4E7E508E9299}"/>
              </a:ext>
            </a:extLst>
          </p:cNvPr>
          <p:cNvSpPr txBox="1"/>
          <p:nvPr/>
        </p:nvSpPr>
        <p:spPr>
          <a:xfrm>
            <a:off x="665430" y="756522"/>
            <a:ext cx="7672293" cy="400110"/>
          </a:xfrm>
          <a:prstGeom prst="rect">
            <a:avLst/>
          </a:prstGeom>
          <a:noFill/>
        </p:spPr>
        <p:txBody>
          <a:bodyPr wrap="none" rtlCol="0">
            <a:spAutoFit/>
          </a:bodyPr>
          <a:lstStyle/>
          <a:p>
            <a:r>
              <a:rPr kumimoji="1" lang="zh-CN" altLang="en-US" sz="2000" b="1" dirty="0">
                <a:latin typeface="KaiTi" panose="02010609060101010101" pitchFamily="49" charset="-122"/>
                <a:ea typeface="KaiTi" panose="02010609060101010101" pitchFamily="49" charset="-122"/>
              </a:rPr>
              <a:t>问题：</a:t>
            </a:r>
            <a:r>
              <a:rPr kumimoji="1" lang="en-US" altLang="zh-CN" sz="2000" b="1" dirty="0">
                <a:latin typeface="KaiTi" panose="02010609060101010101" pitchFamily="49" charset="-122"/>
                <a:ea typeface="KaiTi" panose="02010609060101010101" pitchFamily="49" charset="-122"/>
              </a:rPr>
              <a:t>8</a:t>
            </a:r>
            <a:r>
              <a:rPr kumimoji="1" lang="zh-CN" altLang="en-US" sz="2000" b="1" dirty="0">
                <a:latin typeface="KaiTi" panose="02010609060101010101" pitchFamily="49" charset="-122"/>
                <a:ea typeface="KaiTi" panose="02010609060101010101" pitchFamily="49" charset="-122"/>
              </a:rPr>
              <a:t>*</a:t>
            </a:r>
            <a:r>
              <a:rPr kumimoji="1" lang="en-US" altLang="zh-CN" sz="2000" b="1" dirty="0">
                <a:latin typeface="KaiTi" panose="02010609060101010101" pitchFamily="49" charset="-122"/>
                <a:ea typeface="KaiTi" panose="02010609060101010101" pitchFamily="49" charset="-122"/>
              </a:rPr>
              <a:t>8</a:t>
            </a:r>
            <a:r>
              <a:rPr kumimoji="1" lang="zh-CN" altLang="en-US" sz="2000" b="1" dirty="0">
                <a:latin typeface="KaiTi" panose="02010609060101010101" pitchFamily="49" charset="-122"/>
                <a:ea typeface="KaiTi" panose="02010609060101010101" pitchFamily="49" charset="-122"/>
              </a:rPr>
              <a:t>的网格上，摆放</a:t>
            </a:r>
            <a:r>
              <a:rPr kumimoji="1" lang="en-US" altLang="zh-CN" sz="2000" b="1" dirty="0">
                <a:latin typeface="KaiTi" panose="02010609060101010101" pitchFamily="49" charset="-122"/>
                <a:ea typeface="KaiTi" panose="02010609060101010101" pitchFamily="49" charset="-122"/>
              </a:rPr>
              <a:t>8</a:t>
            </a:r>
            <a:r>
              <a:rPr kumimoji="1" lang="zh-CN" altLang="en-US" sz="2000" b="1" dirty="0">
                <a:latin typeface="KaiTi" panose="02010609060101010101" pitchFamily="49" charset="-122"/>
                <a:ea typeface="KaiTi" panose="02010609060101010101" pitchFamily="49" charset="-122"/>
              </a:rPr>
              <a:t>个皇后，不能彼此攻击，给出摆放方案</a:t>
            </a:r>
          </a:p>
        </p:txBody>
      </p:sp>
      <p:sp>
        <p:nvSpPr>
          <p:cNvPr id="8" name="Slide Number Placeholder 7">
            <a:extLst>
              <a:ext uri="{FF2B5EF4-FFF2-40B4-BE49-F238E27FC236}">
                <a16:creationId xmlns:a16="http://schemas.microsoft.com/office/drawing/2014/main" id="{BB5D62A0-E44D-B27F-C9AB-D47441683374}"/>
              </a:ext>
            </a:extLst>
          </p:cNvPr>
          <p:cNvSpPr>
            <a:spLocks noGrp="1"/>
          </p:cNvSpPr>
          <p:nvPr>
            <p:ph type="sldNum" sz="quarter" idx="2"/>
          </p:nvPr>
        </p:nvSpPr>
        <p:spPr/>
        <p:txBody>
          <a:bodyPr/>
          <a:lstStyle/>
          <a:p>
            <a:fld id="{86CB4B4D-7CA3-9044-876B-883B54F8677D}" type="slidenum">
              <a:rPr lang="en-US" altLang="zh-CN" smtClean="0"/>
              <a:pPr/>
              <a:t>128</a:t>
            </a:fld>
            <a:endParaRPr lang="zh-CN" altLang="en-US" dirty="0"/>
          </a:p>
        </p:txBody>
      </p:sp>
    </p:spTree>
    <p:extLst>
      <p:ext uri="{BB962C8B-B14F-4D97-AF65-F5344CB8AC3E}">
        <p14:creationId xmlns:p14="http://schemas.microsoft.com/office/powerpoint/2010/main" val="4055082086"/>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145F6-1D2A-A545-92D2-2E5EAC02985B}"/>
              </a:ext>
            </a:extLst>
          </p:cNvPr>
          <p:cNvSpPr>
            <a:spLocks noGrp="1"/>
          </p:cNvSpPr>
          <p:nvPr>
            <p:ph type="title"/>
          </p:nvPr>
        </p:nvSpPr>
        <p:spPr/>
        <p:txBody>
          <a:bodyPr/>
          <a:lstStyle/>
          <a:p>
            <a:r>
              <a:rPr kumimoji="1" lang="zh-CN" altLang="en-US" sz="2000" dirty="0"/>
              <a:t>方法二：全局搜索、搜索树、可以找到全部解</a:t>
            </a:r>
          </a:p>
        </p:txBody>
      </p:sp>
      <p:sp>
        <p:nvSpPr>
          <p:cNvPr id="8" name="文本占位符 2">
            <a:extLst>
              <a:ext uri="{FF2B5EF4-FFF2-40B4-BE49-F238E27FC236}">
                <a16:creationId xmlns:a16="http://schemas.microsoft.com/office/drawing/2014/main" id="{883A4D5C-F403-D94A-A6DE-C30B9ABAB2EB}"/>
              </a:ext>
            </a:extLst>
          </p:cNvPr>
          <p:cNvSpPr txBox="1">
            <a:spLocks/>
          </p:cNvSpPr>
          <p:nvPr/>
        </p:nvSpPr>
        <p:spPr>
          <a:xfrm>
            <a:off x="182880" y="655609"/>
            <a:ext cx="8831725" cy="4114799"/>
          </a:xfrm>
          <a:prstGeom prst="rect">
            <a:avLst/>
          </a:prstGeom>
        </p:spPr>
        <p:txBody>
          <a:bodyPr vert="horz" lIns="91440" tIns="45720" rIns="91440" bIns="45720" rtlCol="0" anchor="t">
            <a:normAutofit lnSpcReduction="10000"/>
          </a:bodyPr>
          <a:lstStyle>
            <a:lvl1pPr marL="171450" indent="-171450" algn="l" defTabSz="685800" rtl="0" eaLnBrk="1" latinLnBrk="0" hangingPunct="1">
              <a:lnSpc>
                <a:spcPct val="90000"/>
              </a:lnSpc>
              <a:spcBef>
                <a:spcPts val="750"/>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60000"/>
              </a:lnSpc>
              <a:buFont typeface="+mj-lt"/>
              <a:buAutoNum type="arabicPeriod"/>
            </a:pPr>
            <a:r>
              <a:rPr lang="zh-CN" altLang="en-US" sz="1687" b="1" dirty="0">
                <a:highlight>
                  <a:srgbClr val="FFFF00"/>
                </a:highlight>
                <a:latin typeface="KaiTi" panose="02010609060101010101" pitchFamily="49" charset="-122"/>
                <a:ea typeface="KaiTi" panose="02010609060101010101" pitchFamily="49" charset="-122"/>
              </a:rPr>
              <a:t>初始状态</a:t>
            </a:r>
            <a:r>
              <a:rPr lang="en-US" altLang="zh-CN" sz="1687" b="1" dirty="0">
                <a:highlight>
                  <a:srgbClr val="FFFF00"/>
                </a:highlight>
                <a:latin typeface="KaiTi" panose="02010609060101010101" pitchFamily="49" charset="-122"/>
                <a:ea typeface="KaiTi" panose="02010609060101010101" pitchFamily="49" charset="-122"/>
              </a:rPr>
              <a:t>:</a:t>
            </a:r>
            <a:r>
              <a:rPr lang="zh-CN" altLang="en-US" sz="1687" b="1" dirty="0">
                <a:highlight>
                  <a:srgbClr val="FFFF00"/>
                </a:highlight>
                <a:latin typeface="KaiTi" panose="02010609060101010101" pitchFamily="49" charset="-122"/>
                <a:ea typeface="KaiTi" panose="02010609060101010101" pitchFamily="49" charset="-122"/>
              </a:rPr>
              <a:t>空棋盘</a:t>
            </a:r>
            <a:r>
              <a:rPr lang="zh-CN" altLang="en-US" sz="1687" b="1" dirty="0">
                <a:latin typeface="KaiTi" panose="02010609060101010101" pitchFamily="49" charset="-122"/>
                <a:ea typeface="KaiTi" panose="02010609060101010101" pitchFamily="49" charset="-122"/>
              </a:rPr>
              <a:t>。</a:t>
            </a:r>
            <a:endParaRPr lang="en-US" altLang="zh-CN" sz="1687" b="1" dirty="0">
              <a:latin typeface="KaiTi" panose="02010609060101010101" pitchFamily="49" charset="-122"/>
              <a:ea typeface="KaiTi" panose="02010609060101010101" pitchFamily="49" charset="-122"/>
            </a:endParaRPr>
          </a:p>
          <a:p>
            <a:pPr marL="342900" indent="-342900">
              <a:lnSpc>
                <a:spcPct val="160000"/>
              </a:lnSpc>
              <a:buFont typeface="+mj-lt"/>
              <a:buAutoNum type="arabicPeriod"/>
            </a:pPr>
            <a:r>
              <a:rPr lang="zh-CN" altLang="en-US" sz="1687" b="1" dirty="0">
                <a:highlight>
                  <a:srgbClr val="FFFF00"/>
                </a:highlight>
                <a:latin typeface="KaiTi" panose="02010609060101010101" pitchFamily="49" charset="-122"/>
                <a:ea typeface="KaiTi" panose="02010609060101010101" pitchFamily="49" charset="-122"/>
              </a:rPr>
              <a:t>动作：在棋盘的最左一个空列上增加一个皇后，使她不被已有的皇后攻击。</a:t>
            </a:r>
            <a:endParaRPr lang="en-US" altLang="zh-CN" sz="1687" b="1" dirty="0">
              <a:highlight>
                <a:srgbClr val="FFFF00"/>
              </a:highlight>
              <a:latin typeface="KaiTi" panose="02010609060101010101" pitchFamily="49" charset="-122"/>
              <a:ea typeface="KaiTi" panose="02010609060101010101" pitchFamily="49" charset="-122"/>
            </a:endParaRPr>
          </a:p>
          <a:p>
            <a:pPr marL="342900" indent="-342900">
              <a:lnSpc>
                <a:spcPct val="160000"/>
              </a:lnSpc>
              <a:buFont typeface="+mj-lt"/>
              <a:buAutoNum type="arabicPeriod"/>
            </a:pPr>
            <a:r>
              <a:rPr lang="zh-CN" altLang="en-US" sz="1687" b="1" dirty="0">
                <a:latin typeface="KaiTi" panose="02010609060101010101" pitchFamily="49" charset="-122"/>
                <a:ea typeface="KaiTi" panose="02010609060101010101" pitchFamily="49" charset="-122"/>
              </a:rPr>
              <a:t>状态转移：放完新棋子后的棋盘状态。状态空间包括，棋盘上有</a:t>
            </a:r>
            <a:r>
              <a:rPr lang="en-US" altLang="zh-CN" sz="1687" b="1" dirty="0">
                <a:latin typeface="KaiTi" panose="02010609060101010101" pitchFamily="49" charset="-122"/>
                <a:ea typeface="KaiTi" panose="02010609060101010101" pitchFamily="49" charset="-122"/>
              </a:rPr>
              <a:t> n </a:t>
            </a:r>
            <a:r>
              <a:rPr lang="zh-CN" altLang="en-US" sz="1687" b="1" dirty="0">
                <a:latin typeface="KaiTi" panose="02010609060101010101" pitchFamily="49" charset="-122"/>
                <a:ea typeface="KaiTi" panose="02010609060101010101" pitchFamily="49" charset="-122"/>
              </a:rPr>
              <a:t>个皇后</a:t>
            </a:r>
            <a:r>
              <a:rPr lang="en-US" altLang="zh-CN" sz="1687" b="1" dirty="0">
                <a:latin typeface="KaiTi" panose="02010609060101010101" pitchFamily="49" charset="-122"/>
                <a:ea typeface="KaiTi" panose="02010609060101010101" pitchFamily="49" charset="-122"/>
              </a:rPr>
              <a:t> (0 ≤ n ≤ 8), </a:t>
            </a:r>
            <a:r>
              <a:rPr lang="zh-CN" altLang="en-US" sz="1687" b="1" dirty="0">
                <a:latin typeface="KaiTi" panose="02010609060101010101" pitchFamily="49" charset="-122"/>
                <a:ea typeface="KaiTi" panose="02010609060101010101" pitchFamily="49" charset="-122"/>
              </a:rPr>
              <a:t>排放在棋盘左边 </a:t>
            </a:r>
            <a:r>
              <a:rPr lang="en-US" altLang="zh-CN" sz="1687" b="1" dirty="0">
                <a:latin typeface="KaiTi" panose="02010609060101010101" pitchFamily="49" charset="-122"/>
                <a:ea typeface="KaiTi" panose="02010609060101010101" pitchFamily="49" charset="-122"/>
              </a:rPr>
              <a:t>n </a:t>
            </a:r>
            <a:r>
              <a:rPr lang="zh-CN" altLang="en-US" sz="1687" b="1" dirty="0">
                <a:latin typeface="KaiTi" panose="02010609060101010101" pitchFamily="49" charset="-122"/>
                <a:ea typeface="KaiTi" panose="02010609060101010101" pitchFamily="49" charset="-122"/>
              </a:rPr>
              <a:t>列，没有皇后能够互相攻击。</a:t>
            </a:r>
            <a:endParaRPr lang="en-US" altLang="zh-CN" sz="1687" b="1" dirty="0">
              <a:latin typeface="KaiTi" panose="02010609060101010101" pitchFamily="49" charset="-122"/>
              <a:ea typeface="KaiTi" panose="02010609060101010101" pitchFamily="49" charset="-122"/>
            </a:endParaRPr>
          </a:p>
          <a:p>
            <a:pPr marL="342900" indent="-342900">
              <a:lnSpc>
                <a:spcPct val="160000"/>
              </a:lnSpc>
              <a:buFont typeface="+mj-lt"/>
              <a:buAutoNum type="arabicPeriod"/>
            </a:pPr>
            <a:r>
              <a:rPr lang="zh-CN" altLang="en-US" sz="1687" b="1" dirty="0">
                <a:latin typeface="KaiTi" panose="02010609060101010101" pitchFamily="49" charset="-122"/>
                <a:ea typeface="KaiTi" panose="02010609060101010101" pitchFamily="49" charset="-122"/>
              </a:rPr>
              <a:t>目标状态：</a:t>
            </a:r>
            <a:r>
              <a:rPr lang="en-US" altLang="zh-CN" sz="1687" b="1" dirty="0">
                <a:latin typeface="KaiTi" panose="02010609060101010101" pitchFamily="49" charset="-122"/>
                <a:ea typeface="KaiTi" panose="02010609060101010101" pitchFamily="49" charset="-122"/>
              </a:rPr>
              <a:t>8</a:t>
            </a:r>
            <a:r>
              <a:rPr lang="zh-CN" altLang="en-US" sz="1687" b="1" dirty="0">
                <a:latin typeface="KaiTi" panose="02010609060101010101" pitchFamily="49" charset="-122"/>
                <a:ea typeface="KaiTi" panose="02010609060101010101" pitchFamily="49" charset="-122"/>
              </a:rPr>
              <a:t>个皇后不能互相攻击。</a:t>
            </a:r>
            <a:endParaRPr lang="en-US" altLang="zh-CN" sz="1687" b="1" dirty="0">
              <a:latin typeface="KaiTi" panose="02010609060101010101" pitchFamily="49" charset="-122"/>
              <a:ea typeface="KaiTi" panose="02010609060101010101" pitchFamily="49" charset="-122"/>
            </a:endParaRPr>
          </a:p>
          <a:p>
            <a:pPr marL="342900" indent="-342900">
              <a:lnSpc>
                <a:spcPct val="160000"/>
              </a:lnSpc>
              <a:buFont typeface="+mj-lt"/>
              <a:buAutoNum type="arabicPeriod"/>
            </a:pPr>
            <a:r>
              <a:rPr lang="zh-CN" altLang="en-US" sz="1687" b="1" dirty="0">
                <a:latin typeface="KaiTi" panose="02010609060101010101" pitchFamily="49" charset="-122"/>
                <a:ea typeface="KaiTi" panose="02010609060101010101" pitchFamily="49" charset="-122"/>
              </a:rPr>
              <a:t>花费：每一步比上面的方案多些判断的计算花费。</a:t>
            </a:r>
            <a:endParaRPr lang="en-US" altLang="zh-CN" sz="1687" b="1" dirty="0">
              <a:latin typeface="KaiTi" panose="02010609060101010101" pitchFamily="49" charset="-122"/>
              <a:ea typeface="KaiTi" panose="02010609060101010101" pitchFamily="49" charset="-122"/>
            </a:endParaRPr>
          </a:p>
          <a:p>
            <a:pPr>
              <a:lnSpc>
                <a:spcPct val="160000"/>
              </a:lnSpc>
            </a:pPr>
            <a:r>
              <a:rPr lang="zh-CN" altLang="en-US" sz="1687" b="1" dirty="0">
                <a:latin typeface="KaiTi" panose="02010609060101010101" pitchFamily="49" charset="-122"/>
                <a:ea typeface="KaiTi" panose="02010609060101010101" pitchFamily="49" charset="-122"/>
              </a:rPr>
              <a:t>这种表述把可能的动作序列空间从</a:t>
            </a:r>
            <a:r>
              <a:rPr lang="en-US" altLang="zh-CN" sz="1687" b="1" dirty="0">
                <a:latin typeface="KaiTi" panose="02010609060101010101" pitchFamily="49" charset="-122"/>
                <a:ea typeface="KaiTi" panose="02010609060101010101" pitchFamily="49" charset="-122"/>
              </a:rPr>
              <a:t> </a:t>
            </a:r>
            <a:r>
              <a:rPr lang="en-US" altLang="zh-CN" sz="1687" b="1" dirty="0">
                <a:highlight>
                  <a:srgbClr val="FFFF00"/>
                </a:highlight>
                <a:latin typeface="KaiTi" panose="02010609060101010101" pitchFamily="49" charset="-122"/>
                <a:ea typeface="KaiTi" panose="02010609060101010101" pitchFamily="49" charset="-122"/>
              </a:rPr>
              <a:t>1.8 × 10</a:t>
            </a:r>
            <a:r>
              <a:rPr lang="en-US" altLang="zh-CN" sz="1687" b="1" baseline="30000" dirty="0">
                <a:highlight>
                  <a:srgbClr val="FFFF00"/>
                </a:highlight>
                <a:latin typeface="KaiTi" panose="02010609060101010101" pitchFamily="49" charset="-122"/>
                <a:ea typeface="KaiTi" panose="02010609060101010101" pitchFamily="49" charset="-122"/>
              </a:rPr>
              <a:t>14 </a:t>
            </a:r>
            <a:r>
              <a:rPr lang="zh-CN" altLang="en-US" sz="1687" b="1" dirty="0">
                <a:highlight>
                  <a:srgbClr val="FFFF00"/>
                </a:highlight>
                <a:latin typeface="KaiTi" panose="02010609060101010101" pitchFamily="49" charset="-122"/>
                <a:ea typeface="KaiTi" panose="02010609060101010101" pitchFamily="49" charset="-122"/>
              </a:rPr>
              <a:t>降到</a:t>
            </a:r>
            <a:r>
              <a:rPr lang="en-US" altLang="zh-CN" sz="1687" b="1" dirty="0">
                <a:highlight>
                  <a:srgbClr val="FFFF00"/>
                </a:highlight>
                <a:latin typeface="KaiTi" panose="02010609060101010101" pitchFamily="49" charset="-122"/>
                <a:ea typeface="KaiTi" panose="02010609060101010101" pitchFamily="49" charset="-122"/>
              </a:rPr>
              <a:t> </a:t>
            </a:r>
            <a:r>
              <a:rPr lang="en-US" altLang="zh-CN" sz="1687" b="1" dirty="0">
                <a:solidFill>
                  <a:srgbClr val="FF0000"/>
                </a:solidFill>
                <a:highlight>
                  <a:srgbClr val="FFFF00"/>
                </a:highlight>
                <a:latin typeface="KaiTi" panose="02010609060101010101" pitchFamily="49" charset="-122"/>
                <a:ea typeface="KaiTi" panose="02010609060101010101" pitchFamily="49" charset="-122"/>
              </a:rPr>
              <a:t>2,057</a:t>
            </a:r>
            <a:r>
              <a:rPr lang="en-US" altLang="zh-CN" sz="1687" b="1" dirty="0">
                <a:latin typeface="KaiTi" panose="02010609060101010101" pitchFamily="49" charset="-122"/>
                <a:ea typeface="KaiTi" panose="02010609060101010101" pitchFamily="49" charset="-122"/>
              </a:rPr>
              <a:t>, </a:t>
            </a:r>
            <a:r>
              <a:rPr lang="zh-CN" altLang="en-US" sz="1687" b="1" dirty="0">
                <a:latin typeface="KaiTi" panose="02010609060101010101" pitchFamily="49" charset="-122"/>
                <a:ea typeface="KaiTi" panose="02010609060101010101" pitchFamily="49" charset="-122"/>
              </a:rPr>
              <a:t>因而更容易找到解。另外，对于</a:t>
            </a:r>
            <a:r>
              <a:rPr lang="en-US" altLang="zh-CN" sz="1687" b="1" dirty="0">
                <a:latin typeface="KaiTi" panose="02010609060101010101" pitchFamily="49" charset="-122"/>
                <a:ea typeface="KaiTi" panose="02010609060101010101" pitchFamily="49" charset="-122"/>
              </a:rPr>
              <a:t> 100 </a:t>
            </a:r>
            <a:r>
              <a:rPr lang="zh-CN" altLang="en-US" sz="1687" b="1" dirty="0">
                <a:latin typeface="KaiTi" panose="02010609060101010101" pitchFamily="49" charset="-122"/>
                <a:ea typeface="KaiTi" panose="02010609060101010101" pitchFamily="49" charset="-122"/>
              </a:rPr>
              <a:t>皇后问题，可能动作序列空间从</a:t>
            </a:r>
            <a:r>
              <a:rPr lang="en-US" altLang="zh-CN" sz="1687" b="1" dirty="0">
                <a:latin typeface="KaiTi" panose="02010609060101010101" pitchFamily="49" charset="-122"/>
                <a:ea typeface="KaiTi" panose="02010609060101010101" pitchFamily="49" charset="-122"/>
              </a:rPr>
              <a:t> 10</a:t>
            </a:r>
            <a:r>
              <a:rPr lang="en-US" altLang="zh-CN" sz="1687" b="1" baseline="30000" dirty="0">
                <a:latin typeface="KaiTi" panose="02010609060101010101" pitchFamily="49" charset="-122"/>
                <a:ea typeface="KaiTi" panose="02010609060101010101" pitchFamily="49" charset="-122"/>
              </a:rPr>
              <a:t>400</a:t>
            </a:r>
            <a:r>
              <a:rPr lang="en-US" altLang="zh-CN" sz="1687" b="1" dirty="0">
                <a:latin typeface="KaiTi" panose="02010609060101010101" pitchFamily="49" charset="-122"/>
                <a:ea typeface="KaiTi" panose="02010609060101010101" pitchFamily="49" charset="-122"/>
              </a:rPr>
              <a:t> </a:t>
            </a:r>
            <a:r>
              <a:rPr lang="zh-CN" altLang="en-US" sz="1687" b="1" dirty="0">
                <a:latin typeface="KaiTi" panose="02010609060101010101" pitchFamily="49" charset="-122"/>
                <a:ea typeface="KaiTi" panose="02010609060101010101" pitchFamily="49" charset="-122"/>
              </a:rPr>
              <a:t>个降到大约</a:t>
            </a:r>
            <a:r>
              <a:rPr lang="en-US" altLang="zh-CN" sz="1687" b="1" dirty="0">
                <a:latin typeface="KaiTi" panose="02010609060101010101" pitchFamily="49" charset="-122"/>
                <a:ea typeface="KaiTi" panose="02010609060101010101" pitchFamily="49" charset="-122"/>
              </a:rPr>
              <a:t> 10</a:t>
            </a:r>
            <a:r>
              <a:rPr lang="en-US" altLang="zh-CN" sz="1687" b="1" baseline="30000" dirty="0">
                <a:latin typeface="KaiTi" panose="02010609060101010101" pitchFamily="49" charset="-122"/>
                <a:ea typeface="KaiTi" panose="02010609060101010101" pitchFamily="49" charset="-122"/>
              </a:rPr>
              <a:t>52</a:t>
            </a:r>
            <a:r>
              <a:rPr lang="en-US" altLang="zh-CN" sz="1687" b="1" dirty="0">
                <a:latin typeface="KaiTi" panose="02010609060101010101" pitchFamily="49" charset="-122"/>
                <a:ea typeface="KaiTi" panose="02010609060101010101" pitchFamily="49" charset="-122"/>
              </a:rPr>
              <a:t> </a:t>
            </a:r>
            <a:r>
              <a:rPr lang="zh-CN" altLang="en-US" sz="1687" b="1" dirty="0">
                <a:latin typeface="KaiTi" panose="02010609060101010101" pitchFamily="49" charset="-122"/>
                <a:ea typeface="KaiTi" panose="02010609060101010101" pitchFamily="49" charset="-122"/>
              </a:rPr>
              <a:t>个 </a:t>
            </a:r>
            <a:r>
              <a:rPr lang="en-US" altLang="zh-CN" sz="1687" b="1" dirty="0">
                <a:latin typeface="KaiTi" panose="02010609060101010101" pitchFamily="49" charset="-122"/>
                <a:ea typeface="KaiTi" panose="02010609060101010101" pitchFamily="49" charset="-122"/>
              </a:rPr>
              <a:t>—</a:t>
            </a:r>
            <a:r>
              <a:rPr lang="zh-CN" altLang="en-US" sz="1687" b="1" dirty="0">
                <a:latin typeface="KaiTi" panose="02010609060101010101" pitchFamily="49" charset="-122"/>
                <a:ea typeface="KaiTi" panose="02010609060101010101" pitchFamily="49" charset="-122"/>
              </a:rPr>
              <a:t> </a:t>
            </a:r>
            <a:r>
              <a:rPr lang="zh-CN" altLang="en-US" sz="1687" b="1" dirty="0">
                <a:solidFill>
                  <a:srgbClr val="C00000"/>
                </a:solidFill>
                <a:latin typeface="KaiTi" panose="02010609060101010101" pitchFamily="49" charset="-122"/>
                <a:ea typeface="KaiTi" panose="02010609060101010101" pitchFamily="49" charset="-122"/>
              </a:rPr>
              <a:t>一个很大的改进</a:t>
            </a:r>
            <a:r>
              <a:rPr lang="en-US" altLang="zh-CN" sz="1687" b="1" dirty="0">
                <a:solidFill>
                  <a:srgbClr val="C00000"/>
                </a:solidFill>
                <a:latin typeface="KaiTi" panose="02010609060101010101" pitchFamily="49" charset="-122"/>
                <a:ea typeface="KaiTi" panose="02010609060101010101" pitchFamily="49" charset="-122"/>
              </a:rPr>
              <a:t>, </a:t>
            </a:r>
            <a:r>
              <a:rPr lang="zh-CN" altLang="en-US" sz="1687" b="1" dirty="0">
                <a:solidFill>
                  <a:srgbClr val="C00000"/>
                </a:solidFill>
                <a:latin typeface="KaiTi" panose="02010609060101010101" pitchFamily="49" charset="-122"/>
                <a:ea typeface="KaiTi" panose="02010609060101010101" pitchFamily="49" charset="-122"/>
              </a:rPr>
              <a:t>但是仍然不足以使问题变得可以解决。</a:t>
            </a:r>
            <a:r>
              <a:rPr lang="zh-CN" altLang="en-US" sz="1687" b="1" dirty="0">
                <a:solidFill>
                  <a:srgbClr val="931000"/>
                </a:solidFill>
                <a:latin typeface="KaiTi" panose="02010609060101010101" pitchFamily="49" charset="-122"/>
                <a:ea typeface="KaiTi" panose="02010609060101010101" pitchFamily="49" charset="-122"/>
              </a:rPr>
              <a:t>由此可见：</a:t>
            </a:r>
            <a:r>
              <a:rPr lang="zh-CN" altLang="en-US" sz="1800" b="1" dirty="0">
                <a:solidFill>
                  <a:srgbClr val="931000"/>
                </a:solidFill>
                <a:latin typeface="STKaiti" panose="02010600040101010101" pitchFamily="2" charset="-122"/>
                <a:ea typeface="STKaiti" panose="02010600040101010101" pitchFamily="2" charset="-122"/>
              </a:rPr>
              <a:t>问题建模比如何搜索更重要！</a:t>
            </a:r>
          </a:p>
        </p:txBody>
      </p:sp>
      <p:sp>
        <p:nvSpPr>
          <p:cNvPr id="3" name="文本框 2">
            <a:extLst>
              <a:ext uri="{FF2B5EF4-FFF2-40B4-BE49-F238E27FC236}">
                <a16:creationId xmlns:a16="http://schemas.microsoft.com/office/drawing/2014/main" id="{1D294E78-468C-5354-AE25-8CC4562AF89E}"/>
              </a:ext>
            </a:extLst>
          </p:cNvPr>
          <p:cNvSpPr txBox="1"/>
          <p:nvPr/>
        </p:nvSpPr>
        <p:spPr>
          <a:xfrm>
            <a:off x="5297716" y="701873"/>
            <a:ext cx="3367314" cy="461665"/>
          </a:xfrm>
          <a:prstGeom prst="rect">
            <a:avLst/>
          </a:prstGeom>
          <a:noFill/>
        </p:spPr>
        <p:txBody>
          <a:bodyPr wrap="square" rtlCol="0">
            <a:spAutoFit/>
          </a:bodyPr>
          <a:lstStyle/>
          <a:p>
            <a:r>
              <a:rPr kumimoji="1" lang="zh-CN" altLang="en-US" sz="2400" b="1" dirty="0">
                <a:solidFill>
                  <a:srgbClr val="931000"/>
                </a:solidFill>
                <a:latin typeface="KaiTi" panose="02010609060101010101" pitchFamily="49" charset="-122"/>
                <a:ea typeface="KaiTi" panose="02010609060101010101" pitchFamily="49" charset="-122"/>
              </a:rPr>
              <a:t>搜索动作序列空间更小</a:t>
            </a:r>
          </a:p>
        </p:txBody>
      </p:sp>
      <p:sp>
        <p:nvSpPr>
          <p:cNvPr id="4" name="Slide Number Placeholder 3">
            <a:extLst>
              <a:ext uri="{FF2B5EF4-FFF2-40B4-BE49-F238E27FC236}">
                <a16:creationId xmlns:a16="http://schemas.microsoft.com/office/drawing/2014/main" id="{95D97145-1C9A-BC5F-24F5-01149FCA682E}"/>
              </a:ext>
            </a:extLst>
          </p:cNvPr>
          <p:cNvSpPr>
            <a:spLocks noGrp="1"/>
          </p:cNvSpPr>
          <p:nvPr>
            <p:ph type="sldNum" sz="quarter" idx="2"/>
          </p:nvPr>
        </p:nvSpPr>
        <p:spPr/>
        <p:txBody>
          <a:bodyPr/>
          <a:lstStyle/>
          <a:p>
            <a:fld id="{86CB4B4D-7CA3-9044-876B-883B54F8677D}" type="slidenum">
              <a:rPr lang="en-US" altLang="zh-CN" smtClean="0"/>
              <a:pPr/>
              <a:t>129</a:t>
            </a:fld>
            <a:endParaRPr lang="zh-CN" altLang="en-US" dirty="0"/>
          </a:p>
        </p:txBody>
      </p:sp>
    </p:spTree>
    <p:extLst>
      <p:ext uri="{BB962C8B-B14F-4D97-AF65-F5344CB8AC3E}">
        <p14:creationId xmlns:p14="http://schemas.microsoft.com/office/powerpoint/2010/main" val="198228787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zh-CN" altLang="en-US" b="1" dirty="0"/>
              <a:t>内容提要</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508958" y="786059"/>
            <a:ext cx="8220973" cy="3911403"/>
          </a:xfrm>
        </p:spPr>
        <p:txBody>
          <a:bodyPr>
            <a:normAutofit fontScale="92500"/>
          </a:bodyPr>
          <a:lstStyle/>
          <a:p>
            <a:pPr marL="342900" indent="-342900">
              <a:lnSpc>
                <a:spcPct val="150000"/>
              </a:lnSpc>
              <a:buFont typeface="+mj-lt"/>
              <a:buAutoNum type="arabicPeriod"/>
            </a:pPr>
            <a:r>
              <a:rPr lang="zh-CN" altLang="en-US" dirty="0"/>
              <a:t>问题的定义及问题的解</a:t>
            </a:r>
            <a:endParaRPr lang="en-US" altLang="zh-CN" dirty="0"/>
          </a:p>
          <a:p>
            <a:pPr lvl="1">
              <a:lnSpc>
                <a:spcPct val="150000"/>
              </a:lnSpc>
            </a:pPr>
            <a:r>
              <a:rPr lang="zh-CN" altLang="en-US" dirty="0"/>
              <a:t>   问题描述模型</a:t>
            </a:r>
            <a:endParaRPr lang="en-US" altLang="zh-CN" dirty="0"/>
          </a:p>
          <a:p>
            <a:pPr marL="342900" indent="-342900">
              <a:lnSpc>
                <a:spcPct val="150000"/>
              </a:lnSpc>
              <a:buFont typeface="+mj-lt"/>
              <a:buAutoNum type="arabicPeriod"/>
            </a:pPr>
            <a:r>
              <a:rPr lang="zh-CN" altLang="en-US" dirty="0">
                <a:solidFill>
                  <a:srgbClr val="931000"/>
                </a:solidFill>
              </a:rPr>
              <a:t>通过搜索对问题求解</a:t>
            </a:r>
            <a:endParaRPr lang="en-US" altLang="zh-CN" dirty="0">
              <a:solidFill>
                <a:srgbClr val="931000"/>
              </a:solidFill>
            </a:endParaRPr>
          </a:p>
          <a:p>
            <a:pPr lvl="1">
              <a:lnSpc>
                <a:spcPct val="150000"/>
              </a:lnSpc>
            </a:pPr>
            <a:r>
              <a:rPr lang="zh-CN" altLang="en-US" dirty="0">
                <a:solidFill>
                  <a:srgbClr val="931000"/>
                </a:solidFill>
              </a:rPr>
              <a:t>搜索树、搜索算法框架、搜索算法的性能评价</a:t>
            </a:r>
            <a:endParaRPr lang="en-US" altLang="zh-CN" dirty="0">
              <a:solidFill>
                <a:srgbClr val="931000"/>
              </a:solidFill>
            </a:endParaRPr>
          </a:p>
          <a:p>
            <a:pPr marL="342900" indent="-342900">
              <a:lnSpc>
                <a:spcPct val="150000"/>
              </a:lnSpc>
              <a:buFont typeface="+mj-lt"/>
              <a:buAutoNum type="arabicPeriod"/>
            </a:pPr>
            <a:r>
              <a:rPr lang="zh-CN" altLang="en-US" dirty="0"/>
              <a:t>无信息搜索（盲目搜索）</a:t>
            </a:r>
            <a:endParaRPr lang="en-US" altLang="zh-CN" dirty="0"/>
          </a:p>
          <a:p>
            <a:pPr lvl="1">
              <a:lnSpc>
                <a:spcPct val="150000"/>
              </a:lnSpc>
            </a:pPr>
            <a:r>
              <a:rPr lang="zh-CN" altLang="en-US" dirty="0"/>
              <a:t>宽度优先、深度优先、效率比较、一致代价</a:t>
            </a:r>
            <a:endParaRPr lang="en-US" altLang="zh-CN" dirty="0"/>
          </a:p>
          <a:p>
            <a:pPr marL="342900" indent="-342900">
              <a:lnSpc>
                <a:spcPct val="150000"/>
              </a:lnSpc>
              <a:buFont typeface="+mj-lt"/>
              <a:buAutoNum type="arabicPeriod"/>
            </a:pPr>
            <a:r>
              <a:rPr lang="zh-CN" altLang="en-US" dirty="0"/>
              <a:t>有信息搜索（启发式搜索）</a:t>
            </a:r>
            <a:endParaRPr lang="en-US" altLang="zh-CN" dirty="0"/>
          </a:p>
          <a:p>
            <a:pPr lvl="1">
              <a:lnSpc>
                <a:spcPct val="150000"/>
              </a:lnSpc>
            </a:pPr>
            <a:r>
              <a:rPr lang="zh-CN" altLang="en-US" dirty="0"/>
              <a:t>贪婪最佳优先搜索、</a:t>
            </a:r>
            <a:r>
              <a:rPr lang="en-US" altLang="zh-CN" dirty="0"/>
              <a:t>A</a:t>
            </a:r>
            <a:r>
              <a:rPr lang="zh-CN" altLang="en-US" dirty="0"/>
              <a:t>* 搜索、启发式函数</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650134489"/>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C7708-4822-4D43-9B24-073DABF52D88}"/>
              </a:ext>
            </a:extLst>
          </p:cNvPr>
          <p:cNvSpPr>
            <a:spLocks noGrp="1"/>
          </p:cNvSpPr>
          <p:nvPr>
            <p:ph type="title"/>
          </p:nvPr>
        </p:nvSpPr>
        <p:spPr>
          <a:xfrm>
            <a:off x="1945624" y="119823"/>
            <a:ext cx="6853601" cy="387469"/>
          </a:xfrm>
        </p:spPr>
        <p:txBody>
          <a:bodyPr/>
          <a:lstStyle/>
          <a:p>
            <a:r>
              <a:rPr lang="zh-CN" altLang="en-US" sz="2000" dirty="0"/>
              <a:t>方法三： 局部优化、全局估值函数、整个棋盘为一个状态</a:t>
            </a:r>
            <a:endParaRPr kumimoji="1" lang="zh-CN" altLang="en-US" sz="2000" b="1" dirty="0"/>
          </a:p>
        </p:txBody>
      </p:sp>
      <p:sp>
        <p:nvSpPr>
          <p:cNvPr id="3" name="文本占位符 2">
            <a:extLst>
              <a:ext uri="{FF2B5EF4-FFF2-40B4-BE49-F238E27FC236}">
                <a16:creationId xmlns:a16="http://schemas.microsoft.com/office/drawing/2014/main" id="{391937AE-F9C5-1B4E-B692-54126FC37447}"/>
              </a:ext>
            </a:extLst>
          </p:cNvPr>
          <p:cNvSpPr>
            <a:spLocks noGrp="1"/>
          </p:cNvSpPr>
          <p:nvPr>
            <p:ph type="body" idx="1"/>
          </p:nvPr>
        </p:nvSpPr>
        <p:spPr>
          <a:xfrm>
            <a:off x="324740" y="698387"/>
            <a:ext cx="6474476" cy="2945397"/>
          </a:xfrm>
        </p:spPr>
        <p:txBody>
          <a:bodyPr>
            <a:normAutofit lnSpcReduction="10000"/>
          </a:bodyPr>
          <a:lstStyle/>
          <a:p>
            <a:pPr marL="0" indent="0">
              <a:lnSpc>
                <a:spcPct val="150000"/>
              </a:lnSpc>
              <a:spcBef>
                <a:spcPts val="0"/>
              </a:spcBef>
              <a:buNone/>
            </a:pPr>
            <a:r>
              <a:rPr lang="zh-CN" altLang="en-US" sz="1898" dirty="0"/>
              <a:t>问题描述模型</a:t>
            </a:r>
            <a:endParaRPr lang="en-US" altLang="zh-CN" sz="1898" dirty="0"/>
          </a:p>
          <a:p>
            <a:pPr marL="457200" indent="-457200">
              <a:lnSpc>
                <a:spcPct val="150000"/>
              </a:lnSpc>
              <a:spcBef>
                <a:spcPts val="0"/>
              </a:spcBef>
              <a:buFont typeface="+mj-lt"/>
              <a:buAutoNum type="arabicPeriod"/>
            </a:pPr>
            <a:r>
              <a:rPr lang="zh-CN" altLang="en-US" sz="1898" dirty="0">
                <a:highlight>
                  <a:srgbClr val="FFFF00"/>
                </a:highlight>
              </a:rPr>
              <a:t>初始状态</a:t>
            </a:r>
            <a:r>
              <a:rPr lang="zh-CN" altLang="en-US" sz="1898" b="1" dirty="0">
                <a:highlight>
                  <a:srgbClr val="FFFF00"/>
                </a:highlight>
              </a:rPr>
              <a:t> </a:t>
            </a:r>
            <a:r>
              <a:rPr lang="en-US" altLang="zh-CN" sz="1898" b="1" dirty="0">
                <a:highlight>
                  <a:srgbClr val="FFFF00"/>
                </a:highlight>
              </a:rPr>
              <a:t>S</a:t>
            </a:r>
            <a:r>
              <a:rPr lang="en-US" altLang="zh-CN" sz="1898" b="1" baseline="-25000" dirty="0">
                <a:highlight>
                  <a:srgbClr val="FFFF00"/>
                </a:highlight>
              </a:rPr>
              <a:t>0</a:t>
            </a:r>
            <a:r>
              <a:rPr lang="en-US" altLang="zh-CN" sz="1898" b="1" dirty="0">
                <a:highlight>
                  <a:srgbClr val="FFFF00"/>
                </a:highlight>
              </a:rPr>
              <a:t> </a:t>
            </a:r>
            <a:r>
              <a:rPr lang="en-US" altLang="zh-CN" sz="1898" dirty="0">
                <a:highlight>
                  <a:srgbClr val="FFFF00"/>
                </a:highlight>
              </a:rPr>
              <a:t>-</a:t>
            </a:r>
            <a:r>
              <a:rPr lang="zh-CN" altLang="en-US" sz="1898" dirty="0">
                <a:highlight>
                  <a:srgbClr val="FFFF00"/>
                </a:highlight>
              </a:rPr>
              <a:t> 八个皇后在棋盘上，每列有一个皇后</a:t>
            </a:r>
            <a:endParaRPr lang="en-US" altLang="zh-CN" sz="1898" dirty="0">
              <a:highlight>
                <a:srgbClr val="FFFF00"/>
              </a:highlight>
            </a:endParaRPr>
          </a:p>
          <a:p>
            <a:pPr marL="457200" indent="-457200">
              <a:lnSpc>
                <a:spcPct val="150000"/>
              </a:lnSpc>
              <a:spcBef>
                <a:spcPts val="0"/>
              </a:spcBef>
              <a:buFont typeface="+mj-lt"/>
              <a:buAutoNum type="arabicPeriod"/>
            </a:pPr>
            <a:r>
              <a:rPr lang="zh-CN" altLang="en-US" sz="1898" dirty="0">
                <a:highlight>
                  <a:srgbClr val="FFFF00"/>
                </a:highlight>
              </a:rPr>
              <a:t>动作</a:t>
            </a:r>
            <a:r>
              <a:rPr lang="en-US" altLang="zh-CN" sz="1898" dirty="0">
                <a:highlight>
                  <a:srgbClr val="FFFF00"/>
                </a:highlight>
              </a:rPr>
              <a:t> – </a:t>
            </a:r>
            <a:r>
              <a:rPr lang="zh-CN" altLang="en-US" sz="1898" dirty="0">
                <a:highlight>
                  <a:srgbClr val="FFFF00"/>
                </a:highlight>
              </a:rPr>
              <a:t>移动任意列上的皇后到同列其他行</a:t>
            </a:r>
            <a:endParaRPr lang="en-US" altLang="zh-CN" sz="1898" dirty="0">
              <a:highlight>
                <a:srgbClr val="FFFF00"/>
              </a:highlight>
            </a:endParaRPr>
          </a:p>
          <a:p>
            <a:pPr marL="457200" indent="-457200">
              <a:lnSpc>
                <a:spcPct val="150000"/>
              </a:lnSpc>
              <a:spcBef>
                <a:spcPts val="0"/>
              </a:spcBef>
              <a:buFont typeface="+mj-lt"/>
              <a:buAutoNum type="arabicPeriod"/>
            </a:pPr>
            <a:r>
              <a:rPr lang="zh-CN" altLang="en-US" sz="1898" dirty="0"/>
              <a:t>状态转移 </a:t>
            </a:r>
            <a:r>
              <a:rPr lang="en-US" altLang="zh-CN" sz="1898" dirty="0"/>
              <a:t>–</a:t>
            </a:r>
            <a:r>
              <a:rPr lang="zh-CN" altLang="en-US" sz="1898" dirty="0"/>
              <a:t> 移动后棋盘的样子（</a:t>
            </a:r>
            <a:r>
              <a:rPr lang="zh-CN" altLang="en-US" sz="1898" dirty="0">
                <a:solidFill>
                  <a:srgbClr val="931000"/>
                </a:solidFill>
              </a:rPr>
              <a:t>邻居状态，</a:t>
            </a:r>
            <a:r>
              <a:rPr lang="en-US" altLang="zh-CN" sz="1898" dirty="0">
                <a:solidFill>
                  <a:srgbClr val="931000"/>
                </a:solidFill>
              </a:rPr>
              <a:t>56</a:t>
            </a:r>
            <a:r>
              <a:rPr lang="zh-CN" altLang="en-US" sz="1898" dirty="0">
                <a:solidFill>
                  <a:srgbClr val="931000"/>
                </a:solidFill>
              </a:rPr>
              <a:t>个</a:t>
            </a:r>
            <a:r>
              <a:rPr lang="zh-CN" altLang="en-US" sz="1898" dirty="0"/>
              <a:t>）</a:t>
            </a:r>
            <a:endParaRPr lang="en-US" altLang="zh-CN" sz="1898" dirty="0"/>
          </a:p>
          <a:p>
            <a:pPr marL="457200" indent="-457200">
              <a:lnSpc>
                <a:spcPct val="150000"/>
              </a:lnSpc>
              <a:spcBef>
                <a:spcPts val="0"/>
              </a:spcBef>
              <a:buFont typeface="+mj-lt"/>
              <a:buAutoNum type="arabicPeriod"/>
            </a:pPr>
            <a:r>
              <a:rPr lang="zh-CN" altLang="en-US" sz="1898" dirty="0"/>
              <a:t>目标状态 </a:t>
            </a:r>
            <a:r>
              <a:rPr lang="en-US" altLang="zh-CN" sz="1898" b="1" dirty="0"/>
              <a:t>Goal</a:t>
            </a:r>
            <a:r>
              <a:rPr lang="zh-CN" altLang="en-US" sz="1898" dirty="0"/>
              <a:t> </a:t>
            </a:r>
            <a:r>
              <a:rPr lang="en-US" altLang="zh-CN" sz="1900" dirty="0"/>
              <a:t>–</a:t>
            </a:r>
            <a:r>
              <a:rPr lang="zh-CN" altLang="en-US" sz="1900" dirty="0"/>
              <a:t> 皇后不互相攻击</a:t>
            </a:r>
            <a:endParaRPr lang="en-US" altLang="zh-CN" sz="1900" dirty="0"/>
          </a:p>
          <a:p>
            <a:pPr marL="457200" indent="-457200">
              <a:lnSpc>
                <a:spcPct val="150000"/>
              </a:lnSpc>
              <a:spcBef>
                <a:spcPts val="0"/>
              </a:spcBef>
              <a:buFont typeface="+mj-lt"/>
              <a:buAutoNum type="arabicPeriod"/>
            </a:pPr>
            <a:r>
              <a:rPr lang="zh-CN" altLang="en-US" sz="1898" dirty="0">
                <a:solidFill>
                  <a:srgbClr val="931000"/>
                </a:solidFill>
              </a:rPr>
              <a:t>状态评估函数 </a:t>
            </a:r>
            <a:r>
              <a:rPr lang="en-US" altLang="zh-CN" sz="2000" dirty="0">
                <a:solidFill>
                  <a:srgbClr val="931000"/>
                </a:solidFill>
              </a:rPr>
              <a:t>h</a:t>
            </a:r>
            <a:r>
              <a:rPr lang="zh-CN" altLang="en-US" sz="1898" dirty="0">
                <a:solidFill>
                  <a:srgbClr val="931000"/>
                </a:solidFill>
              </a:rPr>
              <a:t> </a:t>
            </a:r>
            <a:r>
              <a:rPr lang="en-US" altLang="zh-CN" sz="1898" dirty="0"/>
              <a:t>-</a:t>
            </a:r>
            <a:r>
              <a:rPr lang="zh-CN" altLang="en-US" sz="1898" dirty="0"/>
              <a:t> 可能互相攻击的皇后对的数目，可以是直接的，也可以是间接的。</a:t>
            </a:r>
            <a:r>
              <a:rPr lang="zh-CN" altLang="en-US" sz="1898" dirty="0">
                <a:solidFill>
                  <a:srgbClr val="931000"/>
                </a:solidFill>
              </a:rPr>
              <a:t>表明当前状态的好坏。</a:t>
            </a:r>
            <a:endParaRPr lang="en-US" altLang="zh-CN" sz="1898" dirty="0">
              <a:solidFill>
                <a:srgbClr val="931000"/>
              </a:solidFill>
            </a:endParaRPr>
          </a:p>
        </p:txBody>
      </p:sp>
      <p:pic>
        <p:nvPicPr>
          <p:cNvPr id="6" name="图片 5">
            <a:extLst>
              <a:ext uri="{FF2B5EF4-FFF2-40B4-BE49-F238E27FC236}">
                <a16:creationId xmlns:a16="http://schemas.microsoft.com/office/drawing/2014/main" id="{93986F63-551A-CC47-A35E-4E93D2779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4160" y="2332925"/>
            <a:ext cx="2529840" cy="2529840"/>
          </a:xfrm>
          <a:prstGeom prst="rect">
            <a:avLst/>
          </a:prstGeom>
        </p:spPr>
      </p:pic>
      <p:sp>
        <p:nvSpPr>
          <p:cNvPr id="4" name="文本框 3">
            <a:extLst>
              <a:ext uri="{FF2B5EF4-FFF2-40B4-BE49-F238E27FC236}">
                <a16:creationId xmlns:a16="http://schemas.microsoft.com/office/drawing/2014/main" id="{614BDE7B-28AF-9242-A36E-494E9E8581A2}"/>
              </a:ext>
            </a:extLst>
          </p:cNvPr>
          <p:cNvSpPr txBox="1"/>
          <p:nvPr/>
        </p:nvSpPr>
        <p:spPr>
          <a:xfrm>
            <a:off x="4243440" y="4050349"/>
            <a:ext cx="2370720" cy="646331"/>
          </a:xfrm>
          <a:prstGeom prst="rect">
            <a:avLst/>
          </a:prstGeom>
          <a:noFill/>
        </p:spPr>
        <p:txBody>
          <a:bodyPr wrap="square" rtlCol="0">
            <a:spAutoFit/>
          </a:bodyPr>
          <a:lstStyle/>
          <a:p>
            <a:r>
              <a:rPr kumimoji="1" lang="zh-CN" altLang="en-US" dirty="0">
                <a:solidFill>
                  <a:srgbClr val="FF0000"/>
                </a:solidFill>
                <a:latin typeface="KaiTi" panose="02010609060101010101" pitchFamily="49" charset="-122"/>
                <a:ea typeface="KaiTi" panose="02010609060101010101" pitchFamily="49" charset="-122"/>
              </a:rPr>
              <a:t>如果皇后移动到这里得到的新状态的估值</a:t>
            </a:r>
          </a:p>
        </p:txBody>
      </p:sp>
      <p:grpSp>
        <p:nvGrpSpPr>
          <p:cNvPr id="10" name="组合 9">
            <a:extLst>
              <a:ext uri="{FF2B5EF4-FFF2-40B4-BE49-F238E27FC236}">
                <a16:creationId xmlns:a16="http://schemas.microsoft.com/office/drawing/2014/main" id="{9F32F16D-C515-244B-B146-8430DF1C6457}"/>
              </a:ext>
            </a:extLst>
          </p:cNvPr>
          <p:cNvGrpSpPr/>
          <p:nvPr/>
        </p:nvGrpSpPr>
        <p:grpSpPr>
          <a:xfrm>
            <a:off x="6527760" y="3809869"/>
            <a:ext cx="172800" cy="480960"/>
            <a:chOff x="6522034" y="4010194"/>
            <a:chExt cx="172800" cy="480960"/>
          </a:xfrm>
        </p:grpSpPr>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E15071D5-85A7-B743-B430-AFEC28107AA5}"/>
                    </a:ext>
                  </a:extLst>
                </p14:cNvPr>
                <p14:cNvContentPartPr/>
                <p14:nvPr/>
              </p14:nvContentPartPr>
              <p14:xfrm>
                <a:off x="6522034" y="4010194"/>
                <a:ext cx="159120" cy="444600"/>
              </p14:xfrm>
            </p:contentPart>
          </mc:Choice>
          <mc:Fallback xmlns="">
            <p:pic>
              <p:nvPicPr>
                <p:cNvPr id="5" name="墨迹 4">
                  <a:extLst>
                    <a:ext uri="{FF2B5EF4-FFF2-40B4-BE49-F238E27FC236}">
                      <a16:creationId xmlns:a16="http://schemas.microsoft.com/office/drawing/2014/main" id="{E15071D5-85A7-B743-B430-AFEC28107AA5}"/>
                    </a:ext>
                  </a:extLst>
                </p:cNvPr>
                <p:cNvPicPr/>
                <p:nvPr/>
              </p:nvPicPr>
              <p:blipFill>
                <a:blip r:embed="rId5"/>
                <a:stretch>
                  <a:fillRect/>
                </a:stretch>
              </p:blipFill>
              <p:spPr>
                <a:xfrm>
                  <a:off x="6513034" y="4001194"/>
                  <a:ext cx="1767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墨迹 8">
                  <a:extLst>
                    <a:ext uri="{FF2B5EF4-FFF2-40B4-BE49-F238E27FC236}">
                      <a16:creationId xmlns:a16="http://schemas.microsoft.com/office/drawing/2014/main" id="{BBF89945-16F0-8541-A8D0-B11921698856}"/>
                    </a:ext>
                  </a:extLst>
                </p14:cNvPr>
                <p14:cNvContentPartPr/>
                <p14:nvPr/>
              </p14:nvContentPartPr>
              <p14:xfrm>
                <a:off x="6610594" y="4394314"/>
                <a:ext cx="84240" cy="96840"/>
              </p14:xfrm>
            </p:contentPart>
          </mc:Choice>
          <mc:Fallback xmlns="">
            <p:pic>
              <p:nvPicPr>
                <p:cNvPr id="9" name="墨迹 8">
                  <a:extLst>
                    <a:ext uri="{FF2B5EF4-FFF2-40B4-BE49-F238E27FC236}">
                      <a16:creationId xmlns:a16="http://schemas.microsoft.com/office/drawing/2014/main" id="{BBF89945-16F0-8541-A8D0-B11921698856}"/>
                    </a:ext>
                  </a:extLst>
                </p:cNvPr>
                <p:cNvPicPr/>
                <p:nvPr/>
              </p:nvPicPr>
              <p:blipFill>
                <a:blip r:embed="rId7"/>
                <a:stretch>
                  <a:fillRect/>
                </a:stretch>
              </p:blipFill>
              <p:spPr>
                <a:xfrm>
                  <a:off x="6601594" y="4385674"/>
                  <a:ext cx="101880" cy="114480"/>
                </a:xfrm>
                <a:prstGeom prst="rect">
                  <a:avLst/>
                </a:prstGeom>
              </p:spPr>
            </p:pic>
          </mc:Fallback>
        </mc:AlternateContent>
      </p:grpSp>
      <p:sp>
        <p:nvSpPr>
          <p:cNvPr id="12" name="文本框 11">
            <a:extLst>
              <a:ext uri="{FF2B5EF4-FFF2-40B4-BE49-F238E27FC236}">
                <a16:creationId xmlns:a16="http://schemas.microsoft.com/office/drawing/2014/main" id="{E5E8A2B2-58B6-067B-79AA-BF71785D83CA}"/>
              </a:ext>
            </a:extLst>
          </p:cNvPr>
          <p:cNvSpPr txBox="1"/>
          <p:nvPr/>
        </p:nvSpPr>
        <p:spPr>
          <a:xfrm>
            <a:off x="330240" y="3703800"/>
            <a:ext cx="5003759" cy="1077218"/>
          </a:xfrm>
          <a:prstGeom prst="rect">
            <a:avLst/>
          </a:prstGeom>
          <a:noFill/>
        </p:spPr>
        <p:txBody>
          <a:bodyPr wrap="square">
            <a:spAutoFit/>
          </a:bodyPr>
          <a:lstStyle/>
          <a:p>
            <a:pPr marL="0" indent="0">
              <a:spcBef>
                <a:spcPts val="600"/>
              </a:spcBef>
              <a:buNone/>
            </a:pPr>
            <a:r>
              <a:rPr lang="zh-CN" altLang="en-US" sz="1800" b="1" dirty="0">
                <a:latin typeface="KaiTi" panose="02010609060101010101" pitchFamily="49" charset="-122"/>
                <a:ea typeface="KaiTi" panose="02010609060101010101" pitchFamily="49" charset="-122"/>
              </a:rPr>
              <a:t>右图： </a:t>
            </a:r>
            <a:r>
              <a:rPr lang="en-US" altLang="zh-CN" sz="1800" b="1" dirty="0">
                <a:solidFill>
                  <a:srgbClr val="C00000"/>
                </a:solidFill>
                <a:latin typeface="KaiTi" panose="02010609060101010101" pitchFamily="49" charset="-122"/>
                <a:ea typeface="KaiTi" panose="02010609060101010101" pitchFamily="49" charset="-122"/>
              </a:rPr>
              <a:t>h = 17</a:t>
            </a:r>
            <a:r>
              <a:rPr lang="zh-CN" altLang="en-US" sz="1800" b="1" dirty="0">
                <a:latin typeface="KaiTi" panose="02010609060101010101" pitchFamily="49" charset="-122"/>
                <a:ea typeface="KaiTi" panose="02010609060101010101" pitchFamily="49" charset="-122"/>
              </a:rPr>
              <a:t>，有</a:t>
            </a:r>
            <a:r>
              <a:rPr lang="en-US" altLang="zh-CN" sz="1800" b="1" dirty="0">
                <a:latin typeface="KaiTi" panose="02010609060101010101" pitchFamily="49" charset="-122"/>
                <a:ea typeface="KaiTi" panose="02010609060101010101" pitchFamily="49" charset="-122"/>
              </a:rPr>
              <a:t>17</a:t>
            </a:r>
            <a:r>
              <a:rPr lang="zh-CN" altLang="en-US" sz="1800" b="1" dirty="0">
                <a:latin typeface="KaiTi" panose="02010609060101010101" pitchFamily="49" charset="-122"/>
                <a:ea typeface="KaiTi" panose="02010609060101010101" pitchFamily="49" charset="-122"/>
              </a:rPr>
              <a:t>对皇后能够两两攻击。</a:t>
            </a:r>
            <a:endParaRPr lang="en-US" altLang="zh-CN" sz="1800" b="1" dirty="0">
              <a:latin typeface="KaiTi" panose="02010609060101010101" pitchFamily="49" charset="-122"/>
              <a:ea typeface="KaiTi" panose="02010609060101010101" pitchFamily="49" charset="-122"/>
            </a:endParaRPr>
          </a:p>
          <a:p>
            <a:pPr marL="0" indent="0">
              <a:spcBef>
                <a:spcPts val="600"/>
              </a:spcBef>
              <a:buNone/>
            </a:pPr>
            <a:r>
              <a:rPr lang="zh-CN" altLang="en-US" sz="1800" b="1" dirty="0">
                <a:latin typeface="KaiTi" panose="02010609060101010101" pitchFamily="49" charset="-122"/>
                <a:ea typeface="KaiTi" panose="02010609060101010101" pitchFamily="49" charset="-122"/>
              </a:rPr>
              <a:t>其他格子上数字代表邻居状态的 </a:t>
            </a:r>
            <a:r>
              <a:rPr lang="en-US" altLang="zh-CN" sz="1800" b="1" dirty="0">
                <a:solidFill>
                  <a:srgbClr val="C00000"/>
                </a:solidFill>
                <a:latin typeface="KaiTi" panose="02010609060101010101" pitchFamily="49" charset="-122"/>
                <a:ea typeface="KaiTi" panose="02010609060101010101" pitchFamily="49" charset="-122"/>
              </a:rPr>
              <a:t>h </a:t>
            </a:r>
            <a:endParaRPr lang="en-US" altLang="zh-CN" sz="1800" b="1" dirty="0">
              <a:latin typeface="KaiTi" panose="02010609060101010101" pitchFamily="49" charset="-122"/>
              <a:ea typeface="KaiTi" panose="02010609060101010101" pitchFamily="49" charset="-122"/>
            </a:endParaRPr>
          </a:p>
          <a:p>
            <a:pPr marL="0" indent="0">
              <a:spcBef>
                <a:spcPts val="600"/>
              </a:spcBef>
              <a:buNone/>
            </a:pPr>
            <a:r>
              <a:rPr lang="zh-CN" altLang="en-US" sz="1800" b="1" dirty="0">
                <a:latin typeface="KaiTi" panose="02010609060101010101" pitchFamily="49" charset="-122"/>
                <a:ea typeface="KaiTi" panose="02010609060101010101" pitchFamily="49" charset="-122"/>
              </a:rPr>
              <a:t>最好的位置</a:t>
            </a:r>
            <a:r>
              <a:rPr lang="en-US" altLang="zh-CN" sz="1800" b="1" dirty="0">
                <a:latin typeface="KaiTi" panose="02010609060101010101" pitchFamily="49" charset="-122"/>
                <a:ea typeface="KaiTi" panose="02010609060101010101" pitchFamily="49" charset="-122"/>
              </a:rPr>
              <a:t> </a:t>
            </a:r>
            <a:r>
              <a:rPr lang="en-US" altLang="zh-CN" sz="1800" b="1" dirty="0">
                <a:solidFill>
                  <a:srgbClr val="C00000"/>
                </a:solidFill>
                <a:latin typeface="KaiTi" panose="02010609060101010101" pitchFamily="49" charset="-122"/>
                <a:ea typeface="KaiTi" panose="02010609060101010101" pitchFamily="49" charset="-122"/>
              </a:rPr>
              <a:t>h=12 </a:t>
            </a:r>
            <a:r>
              <a:rPr lang="zh-CN" altLang="en-US" sz="1800" b="1" dirty="0">
                <a:latin typeface="KaiTi" panose="02010609060101010101" pitchFamily="49" charset="-122"/>
                <a:ea typeface="KaiTi" panose="02010609060101010101" pitchFamily="49" charset="-122"/>
              </a:rPr>
              <a:t>被框出。</a:t>
            </a:r>
            <a:endParaRPr kumimoji="1" lang="zh-CN" altLang="en-US" sz="1800" b="1" dirty="0">
              <a:latin typeface="KaiTi" panose="02010609060101010101" pitchFamily="49" charset="-122"/>
              <a:ea typeface="KaiTi" panose="02010609060101010101" pitchFamily="49" charset="-122"/>
            </a:endParaRPr>
          </a:p>
        </p:txBody>
      </p:sp>
      <p:sp>
        <p:nvSpPr>
          <p:cNvPr id="13" name="文本框 12">
            <a:extLst>
              <a:ext uri="{FF2B5EF4-FFF2-40B4-BE49-F238E27FC236}">
                <a16:creationId xmlns:a16="http://schemas.microsoft.com/office/drawing/2014/main" id="{D7FE7BB1-255D-3EEC-762C-53CE266CBFB8}"/>
              </a:ext>
            </a:extLst>
          </p:cNvPr>
          <p:cNvSpPr txBox="1"/>
          <p:nvPr/>
        </p:nvSpPr>
        <p:spPr>
          <a:xfrm>
            <a:off x="6527760" y="1243189"/>
            <a:ext cx="2529840" cy="646331"/>
          </a:xfrm>
          <a:prstGeom prst="rect">
            <a:avLst/>
          </a:prstGeom>
          <a:noFill/>
        </p:spPr>
        <p:txBody>
          <a:bodyPr wrap="square" rtlCol="0">
            <a:spAutoFit/>
          </a:bodyPr>
          <a:lstStyle/>
          <a:p>
            <a:r>
              <a:rPr kumimoji="1" lang="zh-CN" altLang="en-US" dirty="0">
                <a:highlight>
                  <a:srgbClr val="FFFF00"/>
                </a:highlight>
                <a:latin typeface="KaiTi" panose="02010609060101010101" pitchFamily="49" charset="-122"/>
                <a:ea typeface="KaiTi" panose="02010609060101010101" pitchFamily="49" charset="-122"/>
              </a:rPr>
              <a:t>状态之间</a:t>
            </a:r>
            <a:r>
              <a:rPr kumimoji="1" lang="zh-CN" altLang="en-US" dirty="0">
                <a:latin typeface="KaiTi" panose="02010609060101010101" pitchFamily="49" charset="-122"/>
                <a:ea typeface="KaiTi" panose="02010609060101010101" pitchFamily="49" charset="-122"/>
              </a:rPr>
              <a:t>不再以父子相称，而是以</a:t>
            </a:r>
            <a:r>
              <a:rPr kumimoji="1" lang="zh-CN" altLang="en-US" dirty="0">
                <a:highlight>
                  <a:srgbClr val="FFFF00"/>
                </a:highlight>
                <a:latin typeface="KaiTi" panose="02010609060101010101" pitchFamily="49" charset="-122"/>
                <a:ea typeface="KaiTi" panose="02010609060101010101" pitchFamily="49" charset="-122"/>
              </a:rPr>
              <a:t>邻里相称</a:t>
            </a:r>
          </a:p>
        </p:txBody>
      </p:sp>
      <mc:AlternateContent xmlns:mc="http://schemas.openxmlformats.org/markup-compatibility/2006" xmlns:p14="http://schemas.microsoft.com/office/powerpoint/2010/main">
        <mc:Choice Requires="p14">
          <p:contentPart p14:bwMode="auto" r:id="rId8">
            <p14:nvContentPartPr>
              <p14:cNvPr id="14" name="墨迹 13">
                <a:extLst>
                  <a:ext uri="{FF2B5EF4-FFF2-40B4-BE49-F238E27FC236}">
                    <a16:creationId xmlns:a16="http://schemas.microsoft.com/office/drawing/2014/main" id="{14CB70FF-518B-E4D3-165F-42A1899F194A}"/>
                  </a:ext>
                </a:extLst>
              </p14:cNvPr>
              <p14:cNvContentPartPr/>
              <p14:nvPr/>
            </p14:nvContentPartPr>
            <p14:xfrm>
              <a:off x="5532480" y="1535520"/>
              <a:ext cx="1082880" cy="636480"/>
            </p14:xfrm>
          </p:contentPart>
        </mc:Choice>
        <mc:Fallback xmlns="">
          <p:pic>
            <p:nvPicPr>
              <p:cNvPr id="14" name="墨迹 13">
                <a:extLst>
                  <a:ext uri="{FF2B5EF4-FFF2-40B4-BE49-F238E27FC236}">
                    <a16:creationId xmlns:a16="http://schemas.microsoft.com/office/drawing/2014/main" id="{14CB70FF-518B-E4D3-165F-42A1899F194A}"/>
                  </a:ext>
                </a:extLst>
              </p:cNvPr>
              <p:cNvPicPr/>
              <p:nvPr/>
            </p:nvPicPr>
            <p:blipFill>
              <a:blip r:embed="rId9"/>
              <a:stretch>
                <a:fillRect/>
              </a:stretch>
            </p:blipFill>
            <p:spPr>
              <a:xfrm>
                <a:off x="5514480" y="1517520"/>
                <a:ext cx="1118520" cy="672120"/>
              </a:xfrm>
              <a:prstGeom prst="rect">
                <a:avLst/>
              </a:prstGeom>
            </p:spPr>
          </p:pic>
        </mc:Fallback>
      </mc:AlternateContent>
      <p:sp>
        <p:nvSpPr>
          <p:cNvPr id="15" name="文本框 14">
            <a:extLst>
              <a:ext uri="{FF2B5EF4-FFF2-40B4-BE49-F238E27FC236}">
                <a16:creationId xmlns:a16="http://schemas.microsoft.com/office/drawing/2014/main" id="{509A4A54-5CB3-B4F3-C29C-A1AEE0C74DC5}"/>
              </a:ext>
            </a:extLst>
          </p:cNvPr>
          <p:cNvSpPr txBox="1"/>
          <p:nvPr/>
        </p:nvSpPr>
        <p:spPr>
          <a:xfrm>
            <a:off x="7349289" y="2001078"/>
            <a:ext cx="886781" cy="369332"/>
          </a:xfrm>
          <a:prstGeom prst="rect">
            <a:avLst/>
          </a:prstGeom>
          <a:noFill/>
        </p:spPr>
        <p:txBody>
          <a:bodyPr wrap="none" rtlCol="0">
            <a:spAutoFit/>
          </a:bodyPr>
          <a:lstStyle/>
          <a:p>
            <a:r>
              <a:rPr lang="en-US" altLang="zh-CN" sz="1800" b="1" dirty="0">
                <a:solidFill>
                  <a:srgbClr val="C00000"/>
                </a:solidFill>
                <a:latin typeface="KaiTi" panose="02010609060101010101" pitchFamily="49" charset="-122"/>
                <a:ea typeface="KaiTi" panose="02010609060101010101" pitchFamily="49" charset="-122"/>
              </a:rPr>
              <a:t>h = 17</a:t>
            </a:r>
            <a:endParaRPr kumimoji="1" lang="zh-CN" altLang="en-US" dirty="0"/>
          </a:p>
        </p:txBody>
      </p:sp>
      <p:sp>
        <p:nvSpPr>
          <p:cNvPr id="7" name="Slide Number Placeholder 6">
            <a:extLst>
              <a:ext uri="{FF2B5EF4-FFF2-40B4-BE49-F238E27FC236}">
                <a16:creationId xmlns:a16="http://schemas.microsoft.com/office/drawing/2014/main" id="{E8136DCD-1A5B-89F9-AAD8-81E4D9685FE1}"/>
              </a:ext>
            </a:extLst>
          </p:cNvPr>
          <p:cNvSpPr>
            <a:spLocks noGrp="1"/>
          </p:cNvSpPr>
          <p:nvPr>
            <p:ph type="sldNum" sz="quarter" idx="2"/>
          </p:nvPr>
        </p:nvSpPr>
        <p:spPr/>
        <p:txBody>
          <a:bodyPr/>
          <a:lstStyle/>
          <a:p>
            <a:fld id="{86CB4B4D-7CA3-9044-876B-883B54F8677D}" type="slidenum">
              <a:rPr lang="en-US" altLang="zh-CN" smtClean="0"/>
              <a:pPr/>
              <a:t>130</a:t>
            </a:fld>
            <a:endParaRPr lang="zh-CN" altLang="en-US" dirty="0"/>
          </a:p>
        </p:txBody>
      </p:sp>
    </p:spTree>
    <p:extLst>
      <p:ext uri="{BB962C8B-B14F-4D97-AF65-F5344CB8AC3E}">
        <p14:creationId xmlns:p14="http://schemas.microsoft.com/office/powerpoint/2010/main" val="408094323"/>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B94EA6-DF8E-8A41-86AD-9DBB9E08055D}"/>
              </a:ext>
            </a:extLst>
          </p:cNvPr>
          <p:cNvSpPr>
            <a:spLocks noGrp="1"/>
          </p:cNvSpPr>
          <p:nvPr>
            <p:ph type="title"/>
          </p:nvPr>
        </p:nvSpPr>
        <p:spPr>
          <a:xfrm>
            <a:off x="1820255" y="119823"/>
            <a:ext cx="7229742" cy="387469"/>
          </a:xfrm>
        </p:spPr>
        <p:txBody>
          <a:bodyPr/>
          <a:lstStyle/>
          <a:p>
            <a:r>
              <a:rPr kumimoji="1" lang="zh-CN" altLang="en-US" sz="2000" dirty="0"/>
              <a:t>方法四：遗传算法、模式编码、全局估值函数、交叉遗传变异</a:t>
            </a:r>
          </a:p>
        </p:txBody>
      </p:sp>
      <p:sp>
        <p:nvSpPr>
          <p:cNvPr id="3" name="文本占位符 2">
            <a:extLst>
              <a:ext uri="{FF2B5EF4-FFF2-40B4-BE49-F238E27FC236}">
                <a16:creationId xmlns:a16="http://schemas.microsoft.com/office/drawing/2014/main" id="{F24A4A50-56C5-344A-AFC7-ABFB4F816E14}"/>
              </a:ext>
            </a:extLst>
          </p:cNvPr>
          <p:cNvSpPr>
            <a:spLocks noGrp="1"/>
          </p:cNvSpPr>
          <p:nvPr>
            <p:ph type="body" idx="1"/>
          </p:nvPr>
        </p:nvSpPr>
        <p:spPr>
          <a:xfrm>
            <a:off x="422694" y="3240919"/>
            <a:ext cx="8341744" cy="1771983"/>
          </a:xfrm>
        </p:spPr>
        <p:txBody>
          <a:bodyPr>
            <a:normAutofit fontScale="77500" lnSpcReduction="20000"/>
          </a:bodyPr>
          <a:lstStyle/>
          <a:p>
            <a:pPr>
              <a:lnSpc>
                <a:spcPct val="150000"/>
              </a:lnSpc>
            </a:pPr>
            <a:r>
              <a:rPr lang="zh-CN" altLang="en-US" dirty="0"/>
              <a:t>上面每一串数字表示一种</a:t>
            </a:r>
            <a:r>
              <a:rPr lang="en-US" altLang="zh-CN" dirty="0"/>
              <a:t>8</a:t>
            </a:r>
            <a:r>
              <a:rPr lang="zh-CN" altLang="en-US" dirty="0"/>
              <a:t>个皇后的放置位置。数字表示那一列皇后所在的行。一共有</a:t>
            </a:r>
            <a:r>
              <a:rPr lang="en-US" altLang="zh-CN" dirty="0"/>
              <a:t>8</a:t>
            </a:r>
            <a:r>
              <a:rPr lang="zh-CN" altLang="en-US" dirty="0"/>
              <a:t>列，所以是</a:t>
            </a:r>
            <a:r>
              <a:rPr lang="en-US" altLang="zh-CN" dirty="0"/>
              <a:t>8</a:t>
            </a:r>
            <a:r>
              <a:rPr lang="zh-CN" altLang="en-US" dirty="0"/>
              <a:t>个数字组成的字符串。</a:t>
            </a:r>
            <a:r>
              <a:rPr lang="en-US" altLang="zh-CN" dirty="0"/>
              <a:t> (a) </a:t>
            </a:r>
            <a:r>
              <a:rPr lang="zh-CN" altLang="en-US" dirty="0"/>
              <a:t>当前状态，</a:t>
            </a:r>
            <a:r>
              <a:rPr lang="en-US" altLang="zh-CN" dirty="0"/>
              <a:t> (b)</a:t>
            </a:r>
            <a:r>
              <a:rPr lang="zh-CN" altLang="en-US" dirty="0"/>
              <a:t> 对应（</a:t>
            </a:r>
            <a:r>
              <a:rPr lang="en-US" altLang="zh-CN" dirty="0"/>
              <a:t>a</a:t>
            </a:r>
            <a:r>
              <a:rPr lang="zh-CN" altLang="en-US" dirty="0"/>
              <a:t>）中的状态的得分（使用上页的估值函数），后被用来作为该状态被选择产生下一代的概率，（</a:t>
            </a:r>
            <a:r>
              <a:rPr lang="en-US" altLang="zh-CN" dirty="0"/>
              <a:t>c)</a:t>
            </a:r>
            <a:r>
              <a:rPr lang="zh-CN" altLang="en-US" dirty="0"/>
              <a:t>按（</a:t>
            </a:r>
            <a:r>
              <a:rPr lang="en-US" altLang="zh-CN" dirty="0"/>
              <a:t>b)</a:t>
            </a:r>
            <a:r>
              <a:rPr lang="zh-CN" altLang="en-US" dirty="0"/>
              <a:t>中概率选出的用于遗传的父一代，（</a:t>
            </a:r>
            <a:r>
              <a:rPr lang="en-US" altLang="zh-CN" dirty="0"/>
              <a:t>d)</a:t>
            </a:r>
            <a:r>
              <a:rPr lang="zh-CN" altLang="en-US" dirty="0"/>
              <a:t>交叉遗传后产生的新一代，（</a:t>
            </a:r>
            <a:r>
              <a:rPr lang="en-US" altLang="zh-CN" dirty="0"/>
              <a:t>e)</a:t>
            </a:r>
            <a:r>
              <a:rPr lang="zh-CN" altLang="en-US" dirty="0"/>
              <a:t>新一代有一位的数字随机变异一下。</a:t>
            </a:r>
            <a:endParaRPr lang="en-US" altLang="zh-CN" dirty="0"/>
          </a:p>
          <a:p>
            <a:endParaRPr kumimoji="1" lang="zh-CN" altLang="en-US" dirty="0"/>
          </a:p>
        </p:txBody>
      </p:sp>
      <p:pic>
        <p:nvPicPr>
          <p:cNvPr id="6" name="图片 5">
            <a:extLst>
              <a:ext uri="{FF2B5EF4-FFF2-40B4-BE49-F238E27FC236}">
                <a16:creationId xmlns:a16="http://schemas.microsoft.com/office/drawing/2014/main" id="{12C27D00-97B8-074B-8DCD-0E83D011F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13" y="670857"/>
            <a:ext cx="7806906" cy="2406498"/>
          </a:xfrm>
          <a:prstGeom prst="rect">
            <a:avLst/>
          </a:prstGeom>
        </p:spPr>
      </p:pic>
      <p:sp>
        <p:nvSpPr>
          <p:cNvPr id="4" name="Slide Number Placeholder 3">
            <a:extLst>
              <a:ext uri="{FF2B5EF4-FFF2-40B4-BE49-F238E27FC236}">
                <a16:creationId xmlns:a16="http://schemas.microsoft.com/office/drawing/2014/main" id="{CA9F5136-50A7-C45B-C718-4F944CF7EEBA}"/>
              </a:ext>
            </a:extLst>
          </p:cNvPr>
          <p:cNvSpPr>
            <a:spLocks noGrp="1"/>
          </p:cNvSpPr>
          <p:nvPr>
            <p:ph type="sldNum" sz="quarter" idx="2"/>
          </p:nvPr>
        </p:nvSpPr>
        <p:spPr/>
        <p:txBody>
          <a:bodyPr/>
          <a:lstStyle/>
          <a:p>
            <a:fld id="{86CB4B4D-7CA3-9044-876B-883B54F8677D}" type="slidenum">
              <a:rPr lang="en-US" altLang="zh-CN" smtClean="0"/>
              <a:pPr/>
              <a:t>131</a:t>
            </a:fld>
            <a:endParaRPr lang="zh-CN" altLang="en-US" dirty="0"/>
          </a:p>
        </p:txBody>
      </p:sp>
    </p:spTree>
    <p:extLst>
      <p:ext uri="{BB962C8B-B14F-4D97-AF65-F5344CB8AC3E}">
        <p14:creationId xmlns:p14="http://schemas.microsoft.com/office/powerpoint/2010/main" val="326136644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E689B0-4A15-504E-9736-11AA470A522E}"/>
              </a:ext>
            </a:extLst>
          </p:cNvPr>
          <p:cNvSpPr>
            <a:spLocks noGrp="1"/>
          </p:cNvSpPr>
          <p:nvPr>
            <p:ph type="title"/>
          </p:nvPr>
        </p:nvSpPr>
        <p:spPr/>
        <p:txBody>
          <a:bodyPr/>
          <a:lstStyle/>
          <a:p>
            <a:r>
              <a:rPr lang="zh-CN" altLang="en-US" dirty="0"/>
              <a:t>基本概念</a:t>
            </a:r>
            <a:endParaRPr kumimoji="1" lang="zh-CN" altLang="en-US" dirty="0"/>
          </a:p>
        </p:txBody>
      </p:sp>
      <p:sp>
        <p:nvSpPr>
          <p:cNvPr id="3" name="文本占位符 2">
            <a:extLst>
              <a:ext uri="{FF2B5EF4-FFF2-40B4-BE49-F238E27FC236}">
                <a16:creationId xmlns:a16="http://schemas.microsoft.com/office/drawing/2014/main" id="{EB59C629-60BD-7741-9705-17B1DF94D046}"/>
              </a:ext>
            </a:extLst>
          </p:cNvPr>
          <p:cNvSpPr>
            <a:spLocks noGrp="1"/>
          </p:cNvSpPr>
          <p:nvPr>
            <p:ph type="body" idx="1"/>
          </p:nvPr>
        </p:nvSpPr>
        <p:spPr>
          <a:xfrm>
            <a:off x="415636" y="857277"/>
            <a:ext cx="8354291" cy="3930854"/>
          </a:xfrm>
        </p:spPr>
        <p:txBody>
          <a:bodyPr>
            <a:normAutofit/>
          </a:bodyPr>
          <a:lstStyle/>
          <a:p>
            <a:pPr>
              <a:lnSpc>
                <a:spcPct val="120000"/>
              </a:lnSpc>
              <a:spcBef>
                <a:spcPts val="0"/>
              </a:spcBef>
            </a:pPr>
            <a:r>
              <a:rPr lang="zh-CN" altLang="en-US" sz="2400" b="1" dirty="0"/>
              <a:t>搜索树</a:t>
            </a:r>
            <a:endParaRPr lang="en-US" altLang="zh-CN" sz="2400" b="1" dirty="0"/>
          </a:p>
          <a:p>
            <a:pPr>
              <a:lnSpc>
                <a:spcPct val="120000"/>
              </a:lnSpc>
              <a:spcBef>
                <a:spcPts val="0"/>
              </a:spcBef>
            </a:pPr>
            <a:r>
              <a:rPr lang="zh-CN" altLang="en-US" sz="2400" b="1" dirty="0"/>
              <a:t>父节点</a:t>
            </a:r>
            <a:r>
              <a:rPr lang="en-US" altLang="zh-CN" sz="2400" b="1" dirty="0"/>
              <a:t> </a:t>
            </a:r>
            <a:r>
              <a:rPr lang="en-US" altLang="zh-CN" sz="2400" dirty="0"/>
              <a:t>parent node</a:t>
            </a:r>
            <a:r>
              <a:rPr lang="zh-CN" altLang="en-US" sz="2400" dirty="0"/>
              <a:t> 、</a:t>
            </a:r>
            <a:r>
              <a:rPr lang="zh-CN" altLang="en-US" sz="2400" b="1" dirty="0"/>
              <a:t>子节点 </a:t>
            </a:r>
            <a:r>
              <a:rPr lang="en-US" altLang="zh-CN" sz="2400" dirty="0"/>
              <a:t>child nodes</a:t>
            </a:r>
            <a:r>
              <a:rPr lang="zh-CN" altLang="en-US" sz="2400" dirty="0"/>
              <a:t> 、</a:t>
            </a:r>
            <a:r>
              <a:rPr lang="zh-CN" altLang="en-US" sz="2400" b="1" dirty="0"/>
              <a:t>叶节点</a:t>
            </a:r>
            <a:r>
              <a:rPr lang="en-US" altLang="zh-CN" sz="2400" dirty="0"/>
              <a:t>leaf node</a:t>
            </a:r>
            <a:r>
              <a:rPr lang="zh-CN" altLang="en-US" sz="2400" dirty="0"/>
              <a:t>  </a:t>
            </a:r>
            <a:endParaRPr lang="en-US" altLang="zh-CN" sz="2400" dirty="0"/>
          </a:p>
          <a:p>
            <a:pPr>
              <a:lnSpc>
                <a:spcPct val="120000"/>
              </a:lnSpc>
              <a:spcBef>
                <a:spcPts val="0"/>
              </a:spcBef>
            </a:pPr>
            <a:r>
              <a:rPr lang="zh-CN" altLang="en-US" sz="2400" dirty="0"/>
              <a:t>开节点集，</a:t>
            </a:r>
            <a:r>
              <a:rPr lang="en-US" altLang="zh-CN" sz="2400" dirty="0"/>
              <a:t> frontier</a:t>
            </a:r>
            <a:r>
              <a:rPr lang="zh-CN" altLang="en-US" sz="2400" dirty="0"/>
              <a:t>，或称 </a:t>
            </a:r>
            <a:r>
              <a:rPr lang="en-US" altLang="zh-CN" sz="2400" dirty="0"/>
              <a:t>open list</a:t>
            </a:r>
            <a:r>
              <a:rPr lang="zh-CN" altLang="en-US" sz="2400" dirty="0"/>
              <a:t> </a:t>
            </a:r>
            <a:endParaRPr lang="en-US" altLang="zh-CN" sz="2400" dirty="0"/>
          </a:p>
          <a:p>
            <a:pPr>
              <a:lnSpc>
                <a:spcPct val="120000"/>
              </a:lnSpc>
              <a:spcBef>
                <a:spcPts val="0"/>
              </a:spcBef>
            </a:pPr>
            <a:r>
              <a:rPr lang="zh-CN" altLang="en-US" sz="2400" dirty="0"/>
              <a:t>闭节点集 </a:t>
            </a:r>
            <a:r>
              <a:rPr lang="en-US" altLang="zh-CN" sz="2400" dirty="0"/>
              <a:t>closed list</a:t>
            </a:r>
            <a:r>
              <a:rPr lang="zh-CN" altLang="en-US" sz="2400" dirty="0"/>
              <a:t> ，或称 </a:t>
            </a:r>
            <a:r>
              <a:rPr lang="en-US" altLang="zh-CN" sz="2400" dirty="0"/>
              <a:t>explored set </a:t>
            </a:r>
          </a:p>
          <a:p>
            <a:pPr>
              <a:lnSpc>
                <a:spcPct val="120000"/>
              </a:lnSpc>
              <a:spcBef>
                <a:spcPts val="0"/>
              </a:spcBef>
            </a:pPr>
            <a:r>
              <a:rPr lang="zh-CN" altLang="en-US" sz="2400" dirty="0"/>
              <a:t>搜索策略 </a:t>
            </a:r>
            <a:r>
              <a:rPr lang="en-US" altLang="zh-CN" sz="2400" dirty="0"/>
              <a:t>search strategy </a:t>
            </a:r>
          </a:p>
          <a:p>
            <a:pPr>
              <a:lnSpc>
                <a:spcPct val="120000"/>
              </a:lnSpc>
              <a:spcBef>
                <a:spcPts val="0"/>
              </a:spcBef>
            </a:pPr>
            <a:endParaRPr lang="en-US" altLang="zh-CN" sz="1900" b="1" dirty="0"/>
          </a:p>
        </p:txBody>
      </p:sp>
      <p:pic>
        <p:nvPicPr>
          <p:cNvPr id="6" name="图片 5">
            <a:extLst>
              <a:ext uri="{FF2B5EF4-FFF2-40B4-BE49-F238E27FC236}">
                <a16:creationId xmlns:a16="http://schemas.microsoft.com/office/drawing/2014/main" id="{68F12ED4-9D6D-2D4A-949A-194C83975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2566" y="1895302"/>
            <a:ext cx="3205577" cy="2892829"/>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墨迹 10">
                <a:extLst>
                  <a:ext uri="{FF2B5EF4-FFF2-40B4-BE49-F238E27FC236}">
                    <a16:creationId xmlns:a16="http://schemas.microsoft.com/office/drawing/2014/main" id="{70626B89-967F-0E0D-B1A0-2B059D3B6708}"/>
                  </a:ext>
                </a:extLst>
              </p14:cNvPr>
              <p14:cNvContentPartPr/>
              <p14:nvPr/>
            </p14:nvContentPartPr>
            <p14:xfrm>
              <a:off x="6452640" y="3726720"/>
              <a:ext cx="1314000" cy="716400"/>
            </p14:xfrm>
          </p:contentPart>
        </mc:Choice>
        <mc:Fallback xmlns="">
          <p:pic>
            <p:nvPicPr>
              <p:cNvPr id="11" name="墨迹 10">
                <a:extLst>
                  <a:ext uri="{FF2B5EF4-FFF2-40B4-BE49-F238E27FC236}">
                    <a16:creationId xmlns:a16="http://schemas.microsoft.com/office/drawing/2014/main" id="{70626B89-967F-0E0D-B1A0-2B059D3B6708}"/>
                  </a:ext>
                </a:extLst>
              </p:cNvPr>
              <p:cNvPicPr/>
              <p:nvPr/>
            </p:nvPicPr>
            <p:blipFill>
              <a:blip r:embed="rId9"/>
              <a:stretch>
                <a:fillRect/>
              </a:stretch>
            </p:blipFill>
            <p:spPr>
              <a:xfrm>
                <a:off x="6435000" y="3709080"/>
                <a:ext cx="1349640" cy="752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墨迹 11">
                <a:extLst>
                  <a:ext uri="{FF2B5EF4-FFF2-40B4-BE49-F238E27FC236}">
                    <a16:creationId xmlns:a16="http://schemas.microsoft.com/office/drawing/2014/main" id="{C4D43212-B9E8-36B8-441D-20A2D84F9661}"/>
                  </a:ext>
                </a:extLst>
              </p14:cNvPr>
              <p14:cNvContentPartPr/>
              <p14:nvPr/>
            </p14:nvContentPartPr>
            <p14:xfrm>
              <a:off x="5074200" y="2672280"/>
              <a:ext cx="1398600" cy="1470600"/>
            </p14:xfrm>
          </p:contentPart>
        </mc:Choice>
        <mc:Fallback xmlns="">
          <p:pic>
            <p:nvPicPr>
              <p:cNvPr id="12" name="墨迹 11">
                <a:extLst>
                  <a:ext uri="{FF2B5EF4-FFF2-40B4-BE49-F238E27FC236}">
                    <a16:creationId xmlns:a16="http://schemas.microsoft.com/office/drawing/2014/main" id="{C4D43212-B9E8-36B8-441D-20A2D84F9661}"/>
                  </a:ext>
                </a:extLst>
              </p:cNvPr>
              <p:cNvPicPr/>
              <p:nvPr/>
            </p:nvPicPr>
            <p:blipFill>
              <a:blip r:embed="rId11"/>
              <a:stretch>
                <a:fillRect/>
              </a:stretch>
            </p:blipFill>
            <p:spPr>
              <a:xfrm>
                <a:off x="5056560" y="2654640"/>
                <a:ext cx="1434240" cy="1506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 name="墨迹 3">
                <a:extLst>
                  <a:ext uri="{FF2B5EF4-FFF2-40B4-BE49-F238E27FC236}">
                    <a16:creationId xmlns:a16="http://schemas.microsoft.com/office/drawing/2014/main" id="{B81CC62F-32DE-133A-6622-3E0B5D448226}"/>
                  </a:ext>
                </a:extLst>
              </p14:cNvPr>
              <p14:cNvContentPartPr/>
              <p14:nvPr/>
            </p14:nvContentPartPr>
            <p14:xfrm>
              <a:off x="6007680" y="4059960"/>
              <a:ext cx="2720160" cy="654840"/>
            </p14:xfrm>
          </p:contentPart>
        </mc:Choice>
        <mc:Fallback xmlns="">
          <p:pic>
            <p:nvPicPr>
              <p:cNvPr id="4" name="墨迹 3">
                <a:extLst>
                  <a:ext uri="{FF2B5EF4-FFF2-40B4-BE49-F238E27FC236}">
                    <a16:creationId xmlns:a16="http://schemas.microsoft.com/office/drawing/2014/main" id="{B81CC62F-32DE-133A-6622-3E0B5D448226}"/>
                  </a:ext>
                </a:extLst>
              </p:cNvPr>
              <p:cNvPicPr/>
              <p:nvPr/>
            </p:nvPicPr>
            <p:blipFill>
              <a:blip r:embed="rId13"/>
              <a:stretch>
                <a:fillRect/>
              </a:stretch>
            </p:blipFill>
            <p:spPr>
              <a:xfrm>
                <a:off x="5989680" y="4041960"/>
                <a:ext cx="2755800" cy="69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 name="墨迹 4">
                <a:extLst>
                  <a:ext uri="{FF2B5EF4-FFF2-40B4-BE49-F238E27FC236}">
                    <a16:creationId xmlns:a16="http://schemas.microsoft.com/office/drawing/2014/main" id="{24DB54C7-A171-F67E-2C75-FF10DF7C3C06}"/>
                  </a:ext>
                </a:extLst>
              </p14:cNvPr>
              <p14:cNvContentPartPr/>
              <p14:nvPr/>
            </p14:nvContentPartPr>
            <p14:xfrm>
              <a:off x="5312880" y="2160600"/>
              <a:ext cx="2881800" cy="1892880"/>
            </p14:xfrm>
          </p:contentPart>
        </mc:Choice>
        <mc:Fallback xmlns="">
          <p:pic>
            <p:nvPicPr>
              <p:cNvPr id="5" name="墨迹 4">
                <a:extLst>
                  <a:ext uri="{FF2B5EF4-FFF2-40B4-BE49-F238E27FC236}">
                    <a16:creationId xmlns:a16="http://schemas.microsoft.com/office/drawing/2014/main" id="{24DB54C7-A171-F67E-2C75-FF10DF7C3C06}"/>
                  </a:ext>
                </a:extLst>
              </p:cNvPr>
              <p:cNvPicPr/>
              <p:nvPr/>
            </p:nvPicPr>
            <p:blipFill>
              <a:blip r:embed="rId15"/>
              <a:stretch>
                <a:fillRect/>
              </a:stretch>
            </p:blipFill>
            <p:spPr>
              <a:xfrm>
                <a:off x="5294880" y="2142960"/>
                <a:ext cx="2917440" cy="1928520"/>
              </a:xfrm>
              <a:prstGeom prst="rect">
                <a:avLst/>
              </a:prstGeom>
            </p:spPr>
          </p:pic>
        </mc:Fallback>
      </mc:AlternateContent>
      <p:sp>
        <p:nvSpPr>
          <p:cNvPr id="7" name="文本框 6">
            <a:extLst>
              <a:ext uri="{FF2B5EF4-FFF2-40B4-BE49-F238E27FC236}">
                <a16:creationId xmlns:a16="http://schemas.microsoft.com/office/drawing/2014/main" id="{344E43FF-02EA-904A-F1D8-5A3C7989EA23}"/>
              </a:ext>
            </a:extLst>
          </p:cNvPr>
          <p:cNvSpPr txBox="1"/>
          <p:nvPr/>
        </p:nvSpPr>
        <p:spPr>
          <a:xfrm>
            <a:off x="370035" y="3773008"/>
            <a:ext cx="5262979" cy="461665"/>
          </a:xfrm>
          <a:prstGeom prst="rect">
            <a:avLst/>
          </a:prstGeom>
          <a:noFill/>
        </p:spPr>
        <p:txBody>
          <a:bodyPr wrap="none" rtlCol="0">
            <a:spAutoFit/>
          </a:bodyPr>
          <a:lstStyle/>
          <a:p>
            <a:r>
              <a:rPr kumimoji="1" lang="zh-CN" altLang="en-US" sz="2400" b="1" dirty="0">
                <a:solidFill>
                  <a:srgbClr val="931000"/>
                </a:solidFill>
                <a:latin typeface="KaiTi" panose="02010609060101010101" pitchFamily="49" charset="-122"/>
                <a:ea typeface="KaiTi" panose="02010609060101010101" pitchFamily="49" charset="-122"/>
              </a:rPr>
              <a:t>关键点三：分清开节点集和闭节点集</a:t>
            </a:r>
          </a:p>
        </p:txBody>
      </p:sp>
      <p:sp>
        <p:nvSpPr>
          <p:cNvPr id="10" name="心形 9">
            <a:extLst>
              <a:ext uri="{FF2B5EF4-FFF2-40B4-BE49-F238E27FC236}">
                <a16:creationId xmlns:a16="http://schemas.microsoft.com/office/drawing/2014/main" id="{C828B3B4-0190-9E85-D7D2-C69A3863E1D2}"/>
              </a:ext>
            </a:extLst>
          </p:cNvPr>
          <p:cNvSpPr/>
          <p:nvPr/>
        </p:nvSpPr>
        <p:spPr>
          <a:xfrm>
            <a:off x="8316686" y="165240"/>
            <a:ext cx="348344" cy="342052"/>
          </a:xfrm>
          <a:prstGeom prst="hear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2665464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E689B0-4A15-504E-9736-11AA470A522E}"/>
              </a:ext>
            </a:extLst>
          </p:cNvPr>
          <p:cNvSpPr>
            <a:spLocks noGrp="1"/>
          </p:cNvSpPr>
          <p:nvPr>
            <p:ph type="title"/>
          </p:nvPr>
        </p:nvSpPr>
        <p:spPr/>
        <p:txBody>
          <a:bodyPr/>
          <a:lstStyle/>
          <a:p>
            <a:r>
              <a:rPr kumimoji="1" lang="zh-CN" altLang="en-US" dirty="0"/>
              <a:t>最短路问题示例</a:t>
            </a:r>
          </a:p>
        </p:txBody>
      </p:sp>
      <p:pic>
        <p:nvPicPr>
          <p:cNvPr id="7" name="图片 6">
            <a:extLst>
              <a:ext uri="{FF2B5EF4-FFF2-40B4-BE49-F238E27FC236}">
                <a16:creationId xmlns:a16="http://schemas.microsoft.com/office/drawing/2014/main" id="{302B57BE-2FBB-E240-9A86-DA8EBF01B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4" y="726788"/>
            <a:ext cx="6510490" cy="3935230"/>
          </a:xfrm>
          <a:prstGeom prst="rect">
            <a:avLst/>
          </a:prstGeom>
        </p:spPr>
      </p:pic>
      <p:pic>
        <p:nvPicPr>
          <p:cNvPr id="5" name="图片 4">
            <a:extLst>
              <a:ext uri="{FF2B5EF4-FFF2-40B4-BE49-F238E27FC236}">
                <a16:creationId xmlns:a16="http://schemas.microsoft.com/office/drawing/2014/main" id="{A39CE3D5-50DA-2C4F-8250-7999BA214D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2248" y="726788"/>
            <a:ext cx="2812548" cy="2107852"/>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B556C061-3140-99F8-A306-41389B4DF1FF}"/>
                  </a:ext>
                </a:extLst>
              </p14:cNvPr>
              <p14:cNvContentPartPr/>
              <p14:nvPr/>
            </p14:nvContentPartPr>
            <p14:xfrm>
              <a:off x="8682120" y="809640"/>
              <a:ext cx="360" cy="210600"/>
            </p14:xfrm>
          </p:contentPart>
        </mc:Choice>
        <mc:Fallback xmlns="">
          <p:pic>
            <p:nvPicPr>
              <p:cNvPr id="6" name="墨迹 5">
                <a:extLst>
                  <a:ext uri="{FF2B5EF4-FFF2-40B4-BE49-F238E27FC236}">
                    <a16:creationId xmlns:a16="http://schemas.microsoft.com/office/drawing/2014/main" id="{B556C061-3140-99F8-A306-41389B4DF1FF}"/>
                  </a:ext>
                </a:extLst>
              </p:cNvPr>
              <p:cNvPicPr/>
              <p:nvPr/>
            </p:nvPicPr>
            <p:blipFill>
              <a:blip r:embed="rId6"/>
              <a:stretch>
                <a:fillRect/>
              </a:stretch>
            </p:blipFill>
            <p:spPr>
              <a:xfrm>
                <a:off x="8664480" y="791640"/>
                <a:ext cx="360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墨迹 7">
                <a:extLst>
                  <a:ext uri="{FF2B5EF4-FFF2-40B4-BE49-F238E27FC236}">
                    <a16:creationId xmlns:a16="http://schemas.microsoft.com/office/drawing/2014/main" id="{AFD49EC0-2E87-9572-78C1-590DA3DDDB08}"/>
                  </a:ext>
                </a:extLst>
              </p14:cNvPr>
              <p14:cNvContentPartPr/>
              <p14:nvPr/>
            </p14:nvContentPartPr>
            <p14:xfrm>
              <a:off x="8732520" y="1611720"/>
              <a:ext cx="277920" cy="274320"/>
            </p14:xfrm>
          </p:contentPart>
        </mc:Choice>
        <mc:Fallback xmlns="">
          <p:pic>
            <p:nvPicPr>
              <p:cNvPr id="8" name="墨迹 7">
                <a:extLst>
                  <a:ext uri="{FF2B5EF4-FFF2-40B4-BE49-F238E27FC236}">
                    <a16:creationId xmlns:a16="http://schemas.microsoft.com/office/drawing/2014/main" id="{AFD49EC0-2E87-9572-78C1-590DA3DDDB08}"/>
                  </a:ext>
                </a:extLst>
              </p:cNvPr>
              <p:cNvPicPr/>
              <p:nvPr/>
            </p:nvPicPr>
            <p:blipFill>
              <a:blip r:embed="rId8"/>
              <a:stretch>
                <a:fillRect/>
              </a:stretch>
            </p:blipFill>
            <p:spPr>
              <a:xfrm>
                <a:off x="8714520" y="1594080"/>
                <a:ext cx="31356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墨迹 8">
                <a:extLst>
                  <a:ext uri="{FF2B5EF4-FFF2-40B4-BE49-F238E27FC236}">
                    <a16:creationId xmlns:a16="http://schemas.microsoft.com/office/drawing/2014/main" id="{E6C4CA6E-89AF-F6F2-02E2-ACAFAF9D571E}"/>
                  </a:ext>
                </a:extLst>
              </p14:cNvPr>
              <p14:cNvContentPartPr/>
              <p14:nvPr/>
            </p14:nvContentPartPr>
            <p14:xfrm>
              <a:off x="8845920" y="2386080"/>
              <a:ext cx="201600" cy="363960"/>
            </p14:xfrm>
          </p:contentPart>
        </mc:Choice>
        <mc:Fallback xmlns="">
          <p:pic>
            <p:nvPicPr>
              <p:cNvPr id="9" name="墨迹 8">
                <a:extLst>
                  <a:ext uri="{FF2B5EF4-FFF2-40B4-BE49-F238E27FC236}">
                    <a16:creationId xmlns:a16="http://schemas.microsoft.com/office/drawing/2014/main" id="{E6C4CA6E-89AF-F6F2-02E2-ACAFAF9D571E}"/>
                  </a:ext>
                </a:extLst>
              </p:cNvPr>
              <p:cNvPicPr/>
              <p:nvPr/>
            </p:nvPicPr>
            <p:blipFill>
              <a:blip r:embed="rId10"/>
              <a:stretch>
                <a:fillRect/>
              </a:stretch>
            </p:blipFill>
            <p:spPr>
              <a:xfrm>
                <a:off x="8828280" y="2368440"/>
                <a:ext cx="237240" cy="399600"/>
              </a:xfrm>
              <a:prstGeom prst="rect">
                <a:avLst/>
              </a:prstGeom>
            </p:spPr>
          </p:pic>
        </mc:Fallback>
      </mc:AlternateContent>
      <p:sp>
        <p:nvSpPr>
          <p:cNvPr id="3" name="文本框 2">
            <a:extLst>
              <a:ext uri="{FF2B5EF4-FFF2-40B4-BE49-F238E27FC236}">
                <a16:creationId xmlns:a16="http://schemas.microsoft.com/office/drawing/2014/main" id="{AF717863-51BC-12B1-3D18-29D84ACE5970}"/>
              </a:ext>
            </a:extLst>
          </p:cNvPr>
          <p:cNvSpPr txBox="1"/>
          <p:nvPr/>
        </p:nvSpPr>
        <p:spPr>
          <a:xfrm>
            <a:off x="6492239" y="3563663"/>
            <a:ext cx="2518201" cy="930269"/>
          </a:xfrm>
          <a:prstGeom prst="rect">
            <a:avLst/>
          </a:prstGeom>
          <a:noFill/>
        </p:spPr>
        <p:txBody>
          <a:bodyPr wrap="square" rtlCol="0">
            <a:spAutoFit/>
          </a:bodyPr>
          <a:lstStyle/>
          <a:p>
            <a:r>
              <a:rPr kumimoji="1" lang="zh-CN" altLang="en-US" b="1" dirty="0">
                <a:solidFill>
                  <a:srgbClr val="931000"/>
                </a:solidFill>
                <a:latin typeface="KaiTi" panose="02010609060101010101" pitchFamily="49" charset="-122"/>
                <a:ea typeface="KaiTi" panose="02010609060101010101" pitchFamily="49" charset="-122"/>
              </a:rPr>
              <a:t>此时该展开哪个节点呢？</a:t>
            </a:r>
            <a:endParaRPr kumimoji="1" lang="en-US" altLang="zh-CN" b="1" dirty="0">
              <a:solidFill>
                <a:srgbClr val="931000"/>
              </a:solidFill>
              <a:latin typeface="KaiTi" panose="02010609060101010101" pitchFamily="49" charset="-122"/>
              <a:ea typeface="KaiTi" panose="02010609060101010101" pitchFamily="49" charset="-122"/>
            </a:endParaRPr>
          </a:p>
          <a:p>
            <a:r>
              <a:rPr kumimoji="1" lang="zh-CN" altLang="en-US" b="1" dirty="0">
                <a:solidFill>
                  <a:srgbClr val="931000"/>
                </a:solidFill>
                <a:latin typeface="KaiTi" panose="02010609060101010101" pitchFamily="49" charset="-122"/>
                <a:ea typeface="KaiTi" panose="02010609060101010101" pitchFamily="49" charset="-122"/>
              </a:rPr>
              <a:t>不同的展开策略带来了不同的搜索算法</a:t>
            </a:r>
          </a:p>
        </p:txBody>
      </p:sp>
      <mc:AlternateContent xmlns:mc="http://schemas.openxmlformats.org/markup-compatibility/2006" xmlns:p14="http://schemas.microsoft.com/office/powerpoint/2010/main">
        <mc:Choice Requires="p14">
          <p:contentPart p14:bwMode="auto" r:id="rId11">
            <p14:nvContentPartPr>
              <p14:cNvPr id="4" name="墨迹 3">
                <a:extLst>
                  <a:ext uri="{FF2B5EF4-FFF2-40B4-BE49-F238E27FC236}">
                    <a16:creationId xmlns:a16="http://schemas.microsoft.com/office/drawing/2014/main" id="{23173350-3CE5-5B58-2975-FA149FD9ED38}"/>
                  </a:ext>
                </a:extLst>
              </p14:cNvPr>
              <p14:cNvContentPartPr/>
              <p14:nvPr/>
            </p14:nvContentPartPr>
            <p14:xfrm>
              <a:off x="275040" y="1630680"/>
              <a:ext cx="597960" cy="563760"/>
            </p14:xfrm>
          </p:contentPart>
        </mc:Choice>
        <mc:Fallback xmlns="">
          <p:pic>
            <p:nvPicPr>
              <p:cNvPr id="4" name="墨迹 3">
                <a:extLst>
                  <a:ext uri="{FF2B5EF4-FFF2-40B4-BE49-F238E27FC236}">
                    <a16:creationId xmlns:a16="http://schemas.microsoft.com/office/drawing/2014/main" id="{23173350-3CE5-5B58-2975-FA149FD9ED38}"/>
                  </a:ext>
                </a:extLst>
              </p:cNvPr>
              <p:cNvPicPr/>
              <p:nvPr/>
            </p:nvPicPr>
            <p:blipFill>
              <a:blip r:embed="rId12"/>
              <a:stretch>
                <a:fillRect/>
              </a:stretch>
            </p:blipFill>
            <p:spPr>
              <a:xfrm>
                <a:off x="257400" y="1612680"/>
                <a:ext cx="633600" cy="59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墨迹 9">
                <a:extLst>
                  <a:ext uri="{FF2B5EF4-FFF2-40B4-BE49-F238E27FC236}">
                    <a16:creationId xmlns:a16="http://schemas.microsoft.com/office/drawing/2014/main" id="{D106FBCE-00A9-2AC9-A095-A2E3EC6F6ED2}"/>
                  </a:ext>
                </a:extLst>
              </p14:cNvPr>
              <p14:cNvContentPartPr/>
              <p14:nvPr/>
            </p14:nvContentPartPr>
            <p14:xfrm>
              <a:off x="4087080" y="3524640"/>
              <a:ext cx="505440" cy="540000"/>
            </p14:xfrm>
          </p:contentPart>
        </mc:Choice>
        <mc:Fallback xmlns="">
          <p:pic>
            <p:nvPicPr>
              <p:cNvPr id="10" name="墨迹 9">
                <a:extLst>
                  <a:ext uri="{FF2B5EF4-FFF2-40B4-BE49-F238E27FC236}">
                    <a16:creationId xmlns:a16="http://schemas.microsoft.com/office/drawing/2014/main" id="{D106FBCE-00A9-2AC9-A095-A2E3EC6F6ED2}"/>
                  </a:ext>
                </a:extLst>
              </p:cNvPr>
              <p:cNvPicPr/>
              <p:nvPr/>
            </p:nvPicPr>
            <p:blipFill>
              <a:blip r:embed="rId14"/>
              <a:stretch>
                <a:fillRect/>
              </a:stretch>
            </p:blipFill>
            <p:spPr>
              <a:xfrm>
                <a:off x="4069440" y="3507000"/>
                <a:ext cx="541080" cy="575640"/>
              </a:xfrm>
              <a:prstGeom prst="rect">
                <a:avLst/>
              </a:prstGeom>
            </p:spPr>
          </p:pic>
        </mc:Fallback>
      </mc:AlternateContent>
      <p:grpSp>
        <p:nvGrpSpPr>
          <p:cNvPr id="15" name="组合 14">
            <a:extLst>
              <a:ext uri="{FF2B5EF4-FFF2-40B4-BE49-F238E27FC236}">
                <a16:creationId xmlns:a16="http://schemas.microsoft.com/office/drawing/2014/main" id="{87926A2B-44E8-B3B2-004A-B35C317FF57E}"/>
              </a:ext>
            </a:extLst>
          </p:cNvPr>
          <p:cNvGrpSpPr/>
          <p:nvPr/>
        </p:nvGrpSpPr>
        <p:grpSpPr>
          <a:xfrm>
            <a:off x="713520" y="1276800"/>
            <a:ext cx="234720" cy="218160"/>
            <a:chOff x="713520" y="1276800"/>
            <a:chExt cx="234720" cy="218160"/>
          </a:xfrm>
        </p:grpSpPr>
        <mc:AlternateContent xmlns:mc="http://schemas.openxmlformats.org/markup-compatibility/2006" xmlns:p14="http://schemas.microsoft.com/office/powerpoint/2010/main">
          <mc:Choice Requires="p14">
            <p:contentPart p14:bwMode="auto" r:id="rId15">
              <p14:nvContentPartPr>
                <p14:cNvPr id="12" name="墨迹 11">
                  <a:extLst>
                    <a:ext uri="{FF2B5EF4-FFF2-40B4-BE49-F238E27FC236}">
                      <a16:creationId xmlns:a16="http://schemas.microsoft.com/office/drawing/2014/main" id="{B8B993F7-5ED6-E76B-D195-DDF3A0B4D6B1}"/>
                    </a:ext>
                  </a:extLst>
                </p14:cNvPr>
                <p14:cNvContentPartPr/>
                <p14:nvPr/>
              </p14:nvContentPartPr>
              <p14:xfrm>
                <a:off x="713520" y="1325040"/>
                <a:ext cx="72360" cy="113400"/>
              </p14:xfrm>
            </p:contentPart>
          </mc:Choice>
          <mc:Fallback xmlns="">
            <p:pic>
              <p:nvPicPr>
                <p:cNvPr id="12" name="墨迹 11">
                  <a:extLst>
                    <a:ext uri="{FF2B5EF4-FFF2-40B4-BE49-F238E27FC236}">
                      <a16:creationId xmlns:a16="http://schemas.microsoft.com/office/drawing/2014/main" id="{B8B993F7-5ED6-E76B-D195-DDF3A0B4D6B1}"/>
                    </a:ext>
                  </a:extLst>
                </p:cNvPr>
                <p:cNvPicPr/>
                <p:nvPr/>
              </p:nvPicPr>
              <p:blipFill>
                <a:blip r:embed="rId18"/>
                <a:stretch>
                  <a:fillRect/>
                </a:stretch>
              </p:blipFill>
              <p:spPr>
                <a:xfrm>
                  <a:off x="695880" y="1307040"/>
                  <a:ext cx="1080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墨迹 12">
                  <a:extLst>
                    <a:ext uri="{FF2B5EF4-FFF2-40B4-BE49-F238E27FC236}">
                      <a16:creationId xmlns:a16="http://schemas.microsoft.com/office/drawing/2014/main" id="{A09B9699-6F27-FE03-9505-B41ED8DEB8D0}"/>
                    </a:ext>
                  </a:extLst>
                </p14:cNvPr>
                <p14:cNvContentPartPr/>
                <p14:nvPr/>
              </p14:nvContentPartPr>
              <p14:xfrm>
                <a:off x="832320" y="1446000"/>
                <a:ext cx="360" cy="360"/>
              </p14:xfrm>
            </p:contentPart>
          </mc:Choice>
          <mc:Fallback xmlns="">
            <p:pic>
              <p:nvPicPr>
                <p:cNvPr id="13" name="墨迹 12">
                  <a:extLst>
                    <a:ext uri="{FF2B5EF4-FFF2-40B4-BE49-F238E27FC236}">
                      <a16:creationId xmlns:a16="http://schemas.microsoft.com/office/drawing/2014/main" id="{A09B9699-6F27-FE03-9505-B41ED8DEB8D0}"/>
                    </a:ext>
                  </a:extLst>
                </p:cNvPr>
                <p:cNvPicPr/>
                <p:nvPr/>
              </p:nvPicPr>
              <p:blipFill>
                <a:blip r:embed="rId20"/>
                <a:stretch>
                  <a:fillRect/>
                </a:stretch>
              </p:blipFill>
              <p:spPr>
                <a:xfrm>
                  <a:off x="814320" y="14283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墨迹 13">
                  <a:extLst>
                    <a:ext uri="{FF2B5EF4-FFF2-40B4-BE49-F238E27FC236}">
                      <a16:creationId xmlns:a16="http://schemas.microsoft.com/office/drawing/2014/main" id="{CCD95F69-7015-2A3B-A3DB-187FEB14F836}"/>
                    </a:ext>
                  </a:extLst>
                </p14:cNvPr>
                <p14:cNvContentPartPr/>
                <p14:nvPr/>
              </p14:nvContentPartPr>
              <p14:xfrm>
                <a:off x="716400" y="1276800"/>
                <a:ext cx="231840" cy="218160"/>
              </p14:xfrm>
            </p:contentPart>
          </mc:Choice>
          <mc:Fallback xmlns="">
            <p:pic>
              <p:nvPicPr>
                <p:cNvPr id="14" name="墨迹 13">
                  <a:extLst>
                    <a:ext uri="{FF2B5EF4-FFF2-40B4-BE49-F238E27FC236}">
                      <a16:creationId xmlns:a16="http://schemas.microsoft.com/office/drawing/2014/main" id="{CCD95F69-7015-2A3B-A3DB-187FEB14F836}"/>
                    </a:ext>
                  </a:extLst>
                </p:cNvPr>
                <p:cNvPicPr/>
                <p:nvPr/>
              </p:nvPicPr>
              <p:blipFill>
                <a:blip r:embed="rId22"/>
                <a:stretch>
                  <a:fillRect/>
                </a:stretch>
              </p:blipFill>
              <p:spPr>
                <a:xfrm>
                  <a:off x="698400" y="1259160"/>
                  <a:ext cx="26748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16" name="墨迹 15">
                <a:extLst>
                  <a:ext uri="{FF2B5EF4-FFF2-40B4-BE49-F238E27FC236}">
                    <a16:creationId xmlns:a16="http://schemas.microsoft.com/office/drawing/2014/main" id="{25362693-0BEC-AE4C-F2B4-4B42675B09A1}"/>
                  </a:ext>
                </a:extLst>
              </p14:cNvPr>
              <p14:cNvContentPartPr/>
              <p14:nvPr/>
            </p14:nvContentPartPr>
            <p14:xfrm>
              <a:off x="501120" y="2719320"/>
              <a:ext cx="316080" cy="340920"/>
            </p14:xfrm>
          </p:contentPart>
        </mc:Choice>
        <mc:Fallback xmlns="">
          <p:pic>
            <p:nvPicPr>
              <p:cNvPr id="16" name="墨迹 15">
                <a:extLst>
                  <a:ext uri="{FF2B5EF4-FFF2-40B4-BE49-F238E27FC236}">
                    <a16:creationId xmlns:a16="http://schemas.microsoft.com/office/drawing/2014/main" id="{25362693-0BEC-AE4C-F2B4-4B42675B09A1}"/>
                  </a:ext>
                </a:extLst>
              </p:cNvPr>
              <p:cNvPicPr/>
              <p:nvPr/>
            </p:nvPicPr>
            <p:blipFill>
              <a:blip r:embed="rId24"/>
              <a:stretch>
                <a:fillRect/>
              </a:stretch>
            </p:blipFill>
            <p:spPr>
              <a:xfrm>
                <a:off x="483480" y="2701680"/>
                <a:ext cx="3517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墨迹 16">
                <a:extLst>
                  <a:ext uri="{FF2B5EF4-FFF2-40B4-BE49-F238E27FC236}">
                    <a16:creationId xmlns:a16="http://schemas.microsoft.com/office/drawing/2014/main" id="{9925F120-2EC2-4B08-EA7F-89E04ED3A816}"/>
                  </a:ext>
                </a:extLst>
              </p14:cNvPr>
              <p14:cNvContentPartPr/>
              <p14:nvPr/>
            </p14:nvContentPartPr>
            <p14:xfrm>
              <a:off x="1891800" y="2206320"/>
              <a:ext cx="305640" cy="186120"/>
            </p14:xfrm>
          </p:contentPart>
        </mc:Choice>
        <mc:Fallback xmlns="">
          <p:pic>
            <p:nvPicPr>
              <p:cNvPr id="17" name="墨迹 16">
                <a:extLst>
                  <a:ext uri="{FF2B5EF4-FFF2-40B4-BE49-F238E27FC236}">
                    <a16:creationId xmlns:a16="http://schemas.microsoft.com/office/drawing/2014/main" id="{9925F120-2EC2-4B08-EA7F-89E04ED3A816}"/>
                  </a:ext>
                </a:extLst>
              </p:cNvPr>
              <p:cNvPicPr/>
              <p:nvPr/>
            </p:nvPicPr>
            <p:blipFill>
              <a:blip r:embed="rId26"/>
              <a:stretch>
                <a:fillRect/>
              </a:stretch>
            </p:blipFill>
            <p:spPr>
              <a:xfrm>
                <a:off x="1873800" y="2188320"/>
                <a:ext cx="341280" cy="221760"/>
              </a:xfrm>
              <a:prstGeom prst="rect">
                <a:avLst/>
              </a:prstGeom>
            </p:spPr>
          </p:pic>
        </mc:Fallback>
      </mc:AlternateContent>
    </p:spTree>
    <p:extLst>
      <p:ext uri="{BB962C8B-B14F-4D97-AF65-F5344CB8AC3E}">
        <p14:creationId xmlns:p14="http://schemas.microsoft.com/office/powerpoint/2010/main" val="401348638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53F53-FFFE-0F48-B82B-EA61647EA82D}"/>
              </a:ext>
            </a:extLst>
          </p:cNvPr>
          <p:cNvSpPr>
            <a:spLocks noGrp="1"/>
          </p:cNvSpPr>
          <p:nvPr>
            <p:ph type="title"/>
          </p:nvPr>
        </p:nvSpPr>
        <p:spPr/>
        <p:txBody>
          <a:bodyPr/>
          <a:lstStyle/>
          <a:p>
            <a:r>
              <a:rPr kumimoji="1" lang="zh-CN" altLang="en-US" dirty="0"/>
              <a:t>搜索算法的一般框架 </a:t>
            </a:r>
          </a:p>
        </p:txBody>
      </p:sp>
      <p:pic>
        <p:nvPicPr>
          <p:cNvPr id="10" name="图片 9">
            <a:extLst>
              <a:ext uri="{FF2B5EF4-FFF2-40B4-BE49-F238E27FC236}">
                <a16:creationId xmlns:a16="http://schemas.microsoft.com/office/drawing/2014/main" id="{8314CF78-09BD-E043-A004-3DAF5A304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09" y="710341"/>
            <a:ext cx="7100170" cy="4144472"/>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BCA118A8-47C0-4640-8108-96EFD34017EE}"/>
                  </a:ext>
                </a:extLst>
              </p14:cNvPr>
              <p14:cNvContentPartPr/>
              <p14:nvPr/>
            </p14:nvContentPartPr>
            <p14:xfrm>
              <a:off x="495352" y="3152590"/>
              <a:ext cx="2705400" cy="38880"/>
            </p14:xfrm>
          </p:contentPart>
        </mc:Choice>
        <mc:Fallback xmlns="">
          <p:pic>
            <p:nvPicPr>
              <p:cNvPr id="3" name="墨迹 2">
                <a:extLst>
                  <a:ext uri="{FF2B5EF4-FFF2-40B4-BE49-F238E27FC236}">
                    <a16:creationId xmlns:a16="http://schemas.microsoft.com/office/drawing/2014/main" id="{BCA118A8-47C0-4640-8108-96EFD34017EE}"/>
                  </a:ext>
                </a:extLst>
              </p:cNvPr>
              <p:cNvPicPr/>
              <p:nvPr/>
            </p:nvPicPr>
            <p:blipFill>
              <a:blip r:embed="rId5"/>
              <a:stretch>
                <a:fillRect/>
              </a:stretch>
            </p:blipFill>
            <p:spPr>
              <a:xfrm>
                <a:off x="486352" y="3143673"/>
                <a:ext cx="2723040" cy="5635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970AD0D9-A7E7-BA46-87C8-A41B85244832}"/>
                  </a:ext>
                </a:extLst>
              </p14:cNvPr>
              <p14:cNvContentPartPr/>
              <p14:nvPr/>
            </p14:nvContentPartPr>
            <p14:xfrm>
              <a:off x="748792" y="4257624"/>
              <a:ext cx="2451960" cy="33120"/>
            </p14:xfrm>
          </p:contentPart>
        </mc:Choice>
        <mc:Fallback xmlns="">
          <p:pic>
            <p:nvPicPr>
              <p:cNvPr id="4" name="墨迹 3">
                <a:extLst>
                  <a:ext uri="{FF2B5EF4-FFF2-40B4-BE49-F238E27FC236}">
                    <a16:creationId xmlns:a16="http://schemas.microsoft.com/office/drawing/2014/main" id="{970AD0D9-A7E7-BA46-87C8-A41B85244832}"/>
                  </a:ext>
                </a:extLst>
              </p:cNvPr>
              <p:cNvPicPr/>
              <p:nvPr/>
            </p:nvPicPr>
            <p:blipFill>
              <a:blip r:embed="rId7"/>
              <a:stretch>
                <a:fillRect/>
              </a:stretch>
            </p:blipFill>
            <p:spPr>
              <a:xfrm>
                <a:off x="739792" y="4248721"/>
                <a:ext cx="2469600" cy="5057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59B9EFA2-03BA-D146-8F56-F058A3CC8F9D}"/>
                  </a:ext>
                </a:extLst>
              </p14:cNvPr>
              <p14:cNvContentPartPr/>
              <p14:nvPr/>
            </p14:nvContentPartPr>
            <p14:xfrm>
              <a:off x="945744" y="4721340"/>
              <a:ext cx="3258720" cy="128160"/>
            </p14:xfrm>
          </p:contentPart>
        </mc:Choice>
        <mc:Fallback xmlns="">
          <p:pic>
            <p:nvPicPr>
              <p:cNvPr id="5" name="墨迹 4">
                <a:extLst>
                  <a:ext uri="{FF2B5EF4-FFF2-40B4-BE49-F238E27FC236}">
                    <a16:creationId xmlns:a16="http://schemas.microsoft.com/office/drawing/2014/main" id="{59B9EFA2-03BA-D146-8F56-F058A3CC8F9D}"/>
                  </a:ext>
                </a:extLst>
              </p:cNvPr>
              <p:cNvPicPr/>
              <p:nvPr/>
            </p:nvPicPr>
            <p:blipFill>
              <a:blip r:embed="rId9"/>
              <a:stretch>
                <a:fillRect/>
              </a:stretch>
            </p:blipFill>
            <p:spPr>
              <a:xfrm>
                <a:off x="936744" y="4712340"/>
                <a:ext cx="3276360" cy="145800"/>
              </a:xfrm>
              <a:prstGeom prst="rect">
                <a:avLst/>
              </a:prstGeom>
            </p:spPr>
          </p:pic>
        </mc:Fallback>
      </mc:AlternateContent>
      <p:sp>
        <p:nvSpPr>
          <p:cNvPr id="6" name="文本框 5">
            <a:extLst>
              <a:ext uri="{FF2B5EF4-FFF2-40B4-BE49-F238E27FC236}">
                <a16:creationId xmlns:a16="http://schemas.microsoft.com/office/drawing/2014/main" id="{11A747DE-A7C8-C46B-8293-8EA12389F4D9}"/>
              </a:ext>
            </a:extLst>
          </p:cNvPr>
          <p:cNvSpPr txBox="1"/>
          <p:nvPr/>
        </p:nvSpPr>
        <p:spPr>
          <a:xfrm>
            <a:off x="3932317" y="2582099"/>
            <a:ext cx="5211683" cy="523220"/>
          </a:xfrm>
          <a:prstGeom prst="rect">
            <a:avLst/>
          </a:prstGeom>
          <a:noFill/>
        </p:spPr>
        <p:txBody>
          <a:bodyPr wrap="none" rtlCol="0">
            <a:spAutoFit/>
          </a:bodyPr>
          <a:lstStyle/>
          <a:p>
            <a:r>
              <a:rPr kumimoji="1" lang="zh-CN" altLang="en-US" sz="2800" dirty="0">
                <a:solidFill>
                  <a:srgbClr val="931000"/>
                </a:solidFill>
                <a:latin typeface="KaiTi" panose="02010609060101010101" pitchFamily="49" charset="-122"/>
                <a:ea typeface="KaiTi" panose="02010609060101010101" pitchFamily="49" charset="-122"/>
              </a:rPr>
              <a:t>关键点四：分清树搜索和图搜索</a:t>
            </a:r>
          </a:p>
        </p:txBody>
      </p:sp>
      <p:sp>
        <p:nvSpPr>
          <p:cNvPr id="7" name="心形 6">
            <a:extLst>
              <a:ext uri="{FF2B5EF4-FFF2-40B4-BE49-F238E27FC236}">
                <a16:creationId xmlns:a16="http://schemas.microsoft.com/office/drawing/2014/main" id="{253A6FA5-EB94-E93F-6757-A807117105B2}"/>
              </a:ext>
            </a:extLst>
          </p:cNvPr>
          <p:cNvSpPr/>
          <p:nvPr/>
        </p:nvSpPr>
        <p:spPr>
          <a:xfrm>
            <a:off x="8316686" y="165240"/>
            <a:ext cx="348344" cy="342052"/>
          </a:xfrm>
          <a:prstGeom prst="hear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5826888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53F53-FFFE-0F48-B82B-EA61647EA82D}"/>
              </a:ext>
            </a:extLst>
          </p:cNvPr>
          <p:cNvSpPr>
            <a:spLocks noGrp="1"/>
          </p:cNvSpPr>
          <p:nvPr>
            <p:ph type="title"/>
          </p:nvPr>
        </p:nvSpPr>
        <p:spPr/>
        <p:txBody>
          <a:bodyPr/>
          <a:lstStyle/>
          <a:p>
            <a:r>
              <a:rPr kumimoji="1" lang="zh-CN" altLang="en-US" dirty="0"/>
              <a:t>搜索算法的效率评价</a:t>
            </a:r>
          </a:p>
        </p:txBody>
      </p:sp>
      <p:sp>
        <p:nvSpPr>
          <p:cNvPr id="11" name="文本占位符 2">
            <a:extLst>
              <a:ext uri="{FF2B5EF4-FFF2-40B4-BE49-F238E27FC236}">
                <a16:creationId xmlns:a16="http://schemas.microsoft.com/office/drawing/2014/main" id="{1AF7657A-9034-BA44-9616-DC0322BD8B26}"/>
              </a:ext>
            </a:extLst>
          </p:cNvPr>
          <p:cNvSpPr>
            <a:spLocks noGrp="1"/>
          </p:cNvSpPr>
          <p:nvPr>
            <p:ph type="body" idx="1"/>
          </p:nvPr>
        </p:nvSpPr>
        <p:spPr>
          <a:xfrm>
            <a:off x="660400" y="895350"/>
            <a:ext cx="8132698" cy="2863850"/>
          </a:xfrm>
        </p:spPr>
        <p:txBody>
          <a:bodyPr>
            <a:normAutofit/>
          </a:bodyPr>
          <a:lstStyle/>
          <a:p>
            <a:pPr marL="0" indent="0">
              <a:lnSpc>
                <a:spcPct val="120000"/>
              </a:lnSpc>
              <a:spcBef>
                <a:spcPts val="633"/>
              </a:spcBef>
              <a:buNone/>
            </a:pPr>
            <a:r>
              <a:rPr lang="zh-CN" altLang="en-US" sz="2200" b="1" dirty="0"/>
              <a:t>搜索算法的评价：</a:t>
            </a:r>
            <a:endParaRPr lang="en-US" altLang="zh-CN" sz="2200" b="1" dirty="0"/>
          </a:p>
          <a:p>
            <a:pPr marL="0" indent="0">
              <a:lnSpc>
                <a:spcPct val="170000"/>
              </a:lnSpc>
              <a:spcBef>
                <a:spcPts val="0"/>
              </a:spcBef>
              <a:buNone/>
            </a:pPr>
            <a:r>
              <a:rPr lang="en-US" altLang="zh-CN" sz="2200" dirty="0"/>
              <a:t>• </a:t>
            </a:r>
            <a:r>
              <a:rPr lang="zh-CN" altLang="en-US" sz="2200" dirty="0">
                <a:solidFill>
                  <a:srgbClr val="FF0000"/>
                </a:solidFill>
              </a:rPr>
              <a:t>完备性</a:t>
            </a:r>
            <a:r>
              <a:rPr lang="zh-CN" altLang="en-US" sz="2200" dirty="0"/>
              <a:t> </a:t>
            </a:r>
            <a:r>
              <a:rPr lang="en-US" altLang="zh-CN" sz="2200" dirty="0"/>
              <a:t>Completeness:</a:t>
            </a:r>
            <a:r>
              <a:rPr lang="zh-CN" altLang="en-US" sz="2200" dirty="0"/>
              <a:t> 如果存在解，该算法是否一定会找到解</a:t>
            </a:r>
            <a:r>
              <a:rPr lang="en-US" altLang="zh-CN" sz="2200" dirty="0"/>
              <a:t>?</a:t>
            </a:r>
            <a:r>
              <a:rPr lang="zh-CN" altLang="en-US" sz="2200" dirty="0"/>
              <a:t> </a:t>
            </a:r>
            <a:endParaRPr lang="en-US" altLang="zh-CN" sz="2200" dirty="0"/>
          </a:p>
          <a:p>
            <a:pPr marL="0" indent="0">
              <a:lnSpc>
                <a:spcPct val="170000"/>
              </a:lnSpc>
              <a:spcBef>
                <a:spcPts val="0"/>
              </a:spcBef>
              <a:buNone/>
            </a:pPr>
            <a:r>
              <a:rPr lang="en-US" altLang="zh-CN" sz="2200" dirty="0"/>
              <a:t>• </a:t>
            </a:r>
            <a:r>
              <a:rPr lang="zh-CN" altLang="en-US" sz="2200" dirty="0">
                <a:solidFill>
                  <a:srgbClr val="FF0000"/>
                </a:solidFill>
              </a:rPr>
              <a:t>最优性 </a:t>
            </a:r>
            <a:r>
              <a:rPr lang="en-US" altLang="zh-CN" sz="2200" dirty="0"/>
              <a:t>Optimality: </a:t>
            </a:r>
            <a:r>
              <a:rPr lang="zh-CN" altLang="en-US" sz="2200" dirty="0"/>
              <a:t>该算法是否能够找到最优解</a:t>
            </a:r>
            <a:r>
              <a:rPr lang="en-US" altLang="zh-CN" sz="2200" dirty="0"/>
              <a:t>?</a:t>
            </a:r>
            <a:r>
              <a:rPr lang="zh-CN" altLang="en-US" sz="2200" dirty="0"/>
              <a:t> </a:t>
            </a:r>
            <a:endParaRPr lang="en-US" altLang="zh-CN" sz="2200" dirty="0"/>
          </a:p>
          <a:p>
            <a:pPr marL="0" indent="0">
              <a:lnSpc>
                <a:spcPct val="170000"/>
              </a:lnSpc>
              <a:spcBef>
                <a:spcPts val="0"/>
              </a:spcBef>
              <a:buNone/>
            </a:pPr>
            <a:r>
              <a:rPr lang="en-US" altLang="zh-CN" sz="2200" dirty="0"/>
              <a:t>• </a:t>
            </a:r>
            <a:r>
              <a:rPr lang="zh-CN" altLang="en-US" sz="2200" dirty="0">
                <a:solidFill>
                  <a:srgbClr val="FF0000"/>
                </a:solidFill>
              </a:rPr>
              <a:t>时间复杂度 </a:t>
            </a:r>
            <a:r>
              <a:rPr lang="en-US" altLang="zh-CN" sz="2200" dirty="0"/>
              <a:t>Time complexity: </a:t>
            </a:r>
            <a:r>
              <a:rPr lang="zh-CN" altLang="en-US" sz="2200" dirty="0"/>
              <a:t>算法找到解需要花长时间</a:t>
            </a:r>
            <a:r>
              <a:rPr lang="en-US" altLang="zh-CN" sz="2200" dirty="0"/>
              <a:t>?</a:t>
            </a:r>
            <a:r>
              <a:rPr lang="zh-CN" altLang="en-US" sz="2200" dirty="0"/>
              <a:t>                               </a:t>
            </a:r>
            <a:br>
              <a:rPr lang="en-US" altLang="zh-CN" sz="2200" dirty="0"/>
            </a:br>
            <a:r>
              <a:rPr lang="en-US" altLang="zh-CN" sz="2200" dirty="0"/>
              <a:t>• </a:t>
            </a:r>
            <a:r>
              <a:rPr lang="zh-CN" altLang="en-US" sz="2200" dirty="0">
                <a:solidFill>
                  <a:srgbClr val="FF0000"/>
                </a:solidFill>
              </a:rPr>
              <a:t>空间复杂度 </a:t>
            </a:r>
            <a:r>
              <a:rPr lang="en-US" altLang="zh-CN" sz="2200" dirty="0"/>
              <a:t>Space complexity: </a:t>
            </a:r>
            <a:r>
              <a:rPr lang="zh-CN" altLang="en-US" sz="2200" dirty="0"/>
              <a:t>算法需要多少内存用于搜索</a:t>
            </a:r>
            <a:r>
              <a:rPr lang="en-US" altLang="zh-CN" sz="2200" dirty="0"/>
              <a:t>? </a:t>
            </a:r>
            <a:r>
              <a:rPr lang="zh-CN" altLang="en-US" sz="2200" dirty="0"/>
              <a:t>           </a:t>
            </a:r>
            <a:endParaRPr lang="en-US" altLang="zh-CN" sz="2200" dirty="0"/>
          </a:p>
        </p:txBody>
      </p:sp>
    </p:spTree>
    <p:extLst>
      <p:ext uri="{BB962C8B-B14F-4D97-AF65-F5344CB8AC3E}">
        <p14:creationId xmlns:p14="http://schemas.microsoft.com/office/powerpoint/2010/main" val="157357182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6F7EC-6B70-E14C-9B4B-5EBBE0EBA48F}"/>
              </a:ext>
            </a:extLst>
          </p:cNvPr>
          <p:cNvSpPr>
            <a:spLocks noGrp="1"/>
          </p:cNvSpPr>
          <p:nvPr>
            <p:ph type="title"/>
          </p:nvPr>
        </p:nvSpPr>
        <p:spPr/>
        <p:txBody>
          <a:bodyPr/>
          <a:lstStyle/>
          <a:p>
            <a:r>
              <a:rPr kumimoji="1" lang="zh-CN" altLang="en-US" dirty="0"/>
              <a:t>问题难度和算法复杂度</a:t>
            </a:r>
          </a:p>
        </p:txBody>
      </p:sp>
      <p:sp>
        <p:nvSpPr>
          <p:cNvPr id="3" name="文本占位符 2">
            <a:extLst>
              <a:ext uri="{FF2B5EF4-FFF2-40B4-BE49-F238E27FC236}">
                <a16:creationId xmlns:a16="http://schemas.microsoft.com/office/drawing/2014/main" id="{9BB75E86-087D-0848-9D09-A2D3AE494864}"/>
              </a:ext>
            </a:extLst>
          </p:cNvPr>
          <p:cNvSpPr>
            <a:spLocks noGrp="1"/>
          </p:cNvSpPr>
          <p:nvPr>
            <p:ph type="body" idx="1"/>
          </p:nvPr>
        </p:nvSpPr>
        <p:spPr>
          <a:xfrm>
            <a:off x="474452" y="769988"/>
            <a:ext cx="8428007" cy="3911403"/>
          </a:xfrm>
        </p:spPr>
        <p:txBody>
          <a:bodyPr>
            <a:normAutofit fontScale="92500" lnSpcReduction="20000"/>
          </a:bodyPr>
          <a:lstStyle/>
          <a:p>
            <a:pPr marL="0">
              <a:lnSpc>
                <a:spcPct val="150000"/>
              </a:lnSpc>
              <a:spcBef>
                <a:spcPts val="0"/>
              </a:spcBef>
            </a:pPr>
            <a:r>
              <a:rPr lang="zh-CN" altLang="en-US" sz="1898" dirty="0"/>
              <a:t>问题的难度 </a:t>
            </a:r>
            <a:r>
              <a:rPr lang="en-US" altLang="zh-CN" sz="1898" b="1" dirty="0"/>
              <a:t>problem difficulty</a:t>
            </a:r>
            <a:r>
              <a:rPr lang="zh-CN" altLang="en-US" sz="1898" b="1" dirty="0"/>
              <a:t> </a:t>
            </a:r>
            <a:r>
              <a:rPr lang="zh-CN" altLang="en-US" sz="1898" dirty="0"/>
              <a:t>有两种方法来度量：</a:t>
            </a:r>
            <a:r>
              <a:rPr lang="zh-CN" altLang="en-US" sz="1898" b="1" dirty="0"/>
              <a:t>图规模</a:t>
            </a:r>
            <a:r>
              <a:rPr lang="zh-CN" altLang="en-US" sz="1898" dirty="0"/>
              <a:t>和</a:t>
            </a:r>
            <a:r>
              <a:rPr lang="zh-CN" altLang="en-US" sz="1898" b="1" dirty="0"/>
              <a:t>搜索树规模</a:t>
            </a:r>
            <a:r>
              <a:rPr lang="zh-CN" altLang="en-US" sz="1898" dirty="0"/>
              <a:t>：</a:t>
            </a:r>
            <a:endParaRPr lang="en-US" altLang="zh-CN" sz="1898" dirty="0"/>
          </a:p>
          <a:p>
            <a:pPr marL="342900" lvl="2">
              <a:lnSpc>
                <a:spcPct val="150000"/>
              </a:lnSpc>
              <a:spcBef>
                <a:spcPts val="0"/>
              </a:spcBef>
            </a:pPr>
            <a:r>
              <a:rPr lang="zh-CN" altLang="en-US" sz="1898" b="1" dirty="0"/>
              <a:t>图规模</a:t>
            </a:r>
            <a:r>
              <a:rPr lang="zh-CN" altLang="en-US" sz="2100" dirty="0">
                <a:solidFill>
                  <a:srgbClr val="C00000"/>
                </a:solidFill>
              </a:rPr>
              <a:t>（</a:t>
            </a:r>
            <a:r>
              <a:rPr lang="zh-CN" altLang="en-US" sz="2000" dirty="0">
                <a:solidFill>
                  <a:srgbClr val="C00000"/>
                </a:solidFill>
              </a:rPr>
              <a:t>对应图搜索）</a:t>
            </a:r>
            <a:endParaRPr lang="en-US" altLang="zh-CN" sz="1898" b="1" dirty="0"/>
          </a:p>
          <a:p>
            <a:pPr marL="685800" lvl="4">
              <a:lnSpc>
                <a:spcPct val="150000"/>
              </a:lnSpc>
              <a:spcBef>
                <a:spcPts val="0"/>
              </a:spcBef>
            </a:pPr>
            <a:r>
              <a:rPr lang="zh-CN" altLang="en-US" sz="1687" dirty="0"/>
              <a:t>当输入是一个图时，例如罗马尼亚地图寻径问题，理论上，我们用状态空间图的大小来衡量问题的规模</a:t>
            </a:r>
            <a:r>
              <a:rPr lang="en-US" altLang="zh-CN" sz="1687" dirty="0"/>
              <a:t> |V | + |E|,  |V|</a:t>
            </a:r>
            <a:r>
              <a:rPr lang="zh-CN" altLang="en-US" sz="1687" dirty="0"/>
              <a:t>是点数</a:t>
            </a:r>
            <a:r>
              <a:rPr lang="en-US" altLang="zh-CN" sz="1687" dirty="0"/>
              <a:t> </a:t>
            </a:r>
            <a:r>
              <a:rPr lang="zh-CN" altLang="en-US" sz="1687" dirty="0"/>
              <a:t>，</a:t>
            </a:r>
            <a:r>
              <a:rPr lang="en-US" altLang="zh-CN" sz="1687" dirty="0"/>
              <a:t>|E| </a:t>
            </a:r>
            <a:r>
              <a:rPr lang="zh-CN" altLang="en-US" sz="1687" dirty="0"/>
              <a:t>边数。</a:t>
            </a:r>
            <a:endParaRPr lang="en-US" altLang="zh-CN" sz="1687" dirty="0">
              <a:solidFill>
                <a:srgbClr val="C00000"/>
              </a:solidFill>
            </a:endParaRPr>
          </a:p>
          <a:p>
            <a:pPr marL="342900" lvl="2">
              <a:lnSpc>
                <a:spcPct val="150000"/>
              </a:lnSpc>
              <a:spcBef>
                <a:spcPts val="0"/>
              </a:spcBef>
            </a:pPr>
            <a:r>
              <a:rPr lang="zh-CN" altLang="en-US" sz="1800" b="1" dirty="0"/>
              <a:t>搜索树的规模</a:t>
            </a:r>
            <a:r>
              <a:rPr lang="zh-CN" altLang="en-US" sz="2000" dirty="0">
                <a:solidFill>
                  <a:srgbClr val="C00000"/>
                </a:solidFill>
              </a:rPr>
              <a:t>（</a:t>
            </a:r>
            <a:r>
              <a:rPr lang="zh-CN" altLang="en-US" sz="1800" dirty="0">
                <a:solidFill>
                  <a:srgbClr val="C00000"/>
                </a:solidFill>
              </a:rPr>
              <a:t>对应树搜索）</a:t>
            </a:r>
            <a:endParaRPr lang="en-US" altLang="zh-CN" sz="1800" b="1" dirty="0"/>
          </a:p>
          <a:p>
            <a:pPr marL="685800" lvl="4">
              <a:lnSpc>
                <a:spcPct val="150000"/>
              </a:lnSpc>
              <a:spcBef>
                <a:spcPts val="0"/>
              </a:spcBef>
            </a:pPr>
            <a:r>
              <a:rPr lang="zh-CN" altLang="en-US" sz="1687" dirty="0"/>
              <a:t>用如下二个指标来度量</a:t>
            </a:r>
            <a:r>
              <a:rPr lang="en-US" altLang="zh-CN" sz="1687" dirty="0"/>
              <a:t>: </a:t>
            </a:r>
          </a:p>
          <a:p>
            <a:pPr marL="1028700" lvl="6">
              <a:lnSpc>
                <a:spcPct val="150000"/>
              </a:lnSpc>
              <a:spcBef>
                <a:spcPts val="0"/>
              </a:spcBef>
            </a:pPr>
            <a:r>
              <a:rPr lang="en-US" altLang="zh-CN" sz="1700" b="1" dirty="0">
                <a:latin typeface="STKaiti" panose="02010600040101010101" pitchFamily="2" charset="-122"/>
                <a:ea typeface="STKaiti" panose="02010600040101010101" pitchFamily="2" charset="-122"/>
              </a:rPr>
              <a:t>b, </a:t>
            </a:r>
            <a:r>
              <a:rPr lang="zh-CN" altLang="en-US" sz="1700" b="1" dirty="0">
                <a:latin typeface="STKaiti" panose="02010600040101010101" pitchFamily="2" charset="-122"/>
                <a:ea typeface="STKaiti" panose="02010600040101010101" pitchFamily="2" charset="-122"/>
              </a:rPr>
              <a:t>分支数 </a:t>
            </a:r>
            <a:r>
              <a:rPr lang="en-US" altLang="zh-CN" sz="1700" b="1" dirty="0">
                <a:latin typeface="STKaiti" panose="02010600040101010101" pitchFamily="2" charset="-122"/>
                <a:ea typeface="STKaiti" panose="02010600040101010101" pitchFamily="2" charset="-122"/>
              </a:rPr>
              <a:t>branching factor </a:t>
            </a:r>
            <a:r>
              <a:rPr lang="zh-CN" altLang="en-US" sz="1700" b="1" dirty="0">
                <a:latin typeface="STKaiti" panose="02010600040101010101" pitchFamily="2" charset="-122"/>
                <a:ea typeface="STKaiti" panose="02010600040101010101" pitchFamily="2" charset="-122"/>
              </a:rPr>
              <a:t>或者节点所具有的最大子节点数目；</a:t>
            </a:r>
            <a:r>
              <a:rPr lang="en-US" altLang="zh-CN" sz="1700" b="1" dirty="0">
                <a:latin typeface="STKaiti" panose="02010600040101010101" pitchFamily="2" charset="-122"/>
                <a:ea typeface="STKaiti" panose="02010600040101010101" pitchFamily="2" charset="-122"/>
              </a:rPr>
              <a:t> </a:t>
            </a:r>
          </a:p>
          <a:p>
            <a:pPr marL="1028700" lvl="6">
              <a:lnSpc>
                <a:spcPct val="150000"/>
              </a:lnSpc>
              <a:spcBef>
                <a:spcPts val="0"/>
              </a:spcBef>
            </a:pPr>
            <a:r>
              <a:rPr lang="en-US" altLang="zh-CN" sz="1700" b="1" dirty="0">
                <a:latin typeface="STKaiti" panose="02010600040101010101" pitchFamily="2" charset="-122"/>
                <a:ea typeface="STKaiti" panose="02010600040101010101" pitchFamily="2" charset="-122"/>
              </a:rPr>
              <a:t>d,  depth</a:t>
            </a:r>
            <a:r>
              <a:rPr lang="zh-CN" altLang="en-US" sz="1700" b="1" dirty="0">
                <a:latin typeface="STKaiti" panose="02010600040101010101" pitchFamily="2" charset="-122"/>
                <a:ea typeface="STKaiti" panose="02010600040101010101" pitchFamily="2" charset="-122"/>
              </a:rPr>
              <a:t>，最浅的目标状态所在；</a:t>
            </a:r>
            <a:endParaRPr lang="en-US" altLang="zh-CN" sz="1700" b="1" dirty="0">
              <a:latin typeface="STKaiti" panose="02010600040101010101" pitchFamily="2" charset="-122"/>
              <a:ea typeface="STKaiti" panose="02010600040101010101" pitchFamily="2" charset="-122"/>
            </a:endParaRPr>
          </a:p>
          <a:p>
            <a:pPr marL="0" lvl="3">
              <a:lnSpc>
                <a:spcPct val="150000"/>
              </a:lnSpc>
              <a:spcBef>
                <a:spcPts val="0"/>
              </a:spcBef>
            </a:pPr>
            <a:r>
              <a:rPr lang="zh-CN" altLang="en-US" sz="1900" dirty="0"/>
              <a:t>算法复杂度</a:t>
            </a:r>
            <a:endParaRPr lang="en-US" altLang="zh-CN" sz="1900" dirty="0"/>
          </a:p>
          <a:p>
            <a:pPr marL="342900" lvl="2">
              <a:lnSpc>
                <a:spcPct val="150000"/>
              </a:lnSpc>
              <a:spcBef>
                <a:spcPts val="0"/>
              </a:spcBef>
            </a:pPr>
            <a:r>
              <a:rPr lang="zh-CN" altLang="en-US" sz="1700" dirty="0">
                <a:solidFill>
                  <a:srgbClr val="931000"/>
                </a:solidFill>
              </a:rPr>
              <a:t>时间复杂度</a:t>
            </a:r>
            <a:r>
              <a:rPr lang="zh-CN" altLang="en-US" sz="1700" dirty="0"/>
              <a:t>经常用搜索树展开的节点的数目表示。</a:t>
            </a:r>
            <a:endParaRPr lang="en-US" altLang="zh-CN" sz="1700" dirty="0"/>
          </a:p>
          <a:p>
            <a:pPr marL="342900" lvl="2">
              <a:lnSpc>
                <a:spcPct val="150000"/>
              </a:lnSpc>
              <a:spcBef>
                <a:spcPts val="0"/>
              </a:spcBef>
            </a:pPr>
            <a:r>
              <a:rPr lang="zh-CN" altLang="en-US" sz="1700" dirty="0">
                <a:solidFill>
                  <a:srgbClr val="931000"/>
                </a:solidFill>
              </a:rPr>
              <a:t>空间复杂度</a:t>
            </a:r>
            <a:r>
              <a:rPr lang="zh-CN" altLang="en-US" sz="1700" dirty="0"/>
              <a:t>通常用需要存储的最大节点数目来估计。</a:t>
            </a:r>
            <a:endParaRPr lang="en-US" altLang="zh-CN" sz="1700" dirty="0"/>
          </a:p>
          <a:p>
            <a:pPr marL="0" indent="0">
              <a:buNone/>
            </a:pPr>
            <a:endParaRPr kumimoji="1" lang="zh-CN" altLang="en-US" dirty="0"/>
          </a:p>
        </p:txBody>
      </p:sp>
    </p:spTree>
    <p:extLst>
      <p:ext uri="{BB962C8B-B14F-4D97-AF65-F5344CB8AC3E}">
        <p14:creationId xmlns:p14="http://schemas.microsoft.com/office/powerpoint/2010/main" val="52215599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zh-CN" altLang="en-US" b="1" dirty="0"/>
              <a:t>内容提要</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508958" y="786059"/>
            <a:ext cx="8220973" cy="3911403"/>
          </a:xfrm>
        </p:spPr>
        <p:txBody>
          <a:bodyPr>
            <a:normAutofit fontScale="92500"/>
          </a:bodyPr>
          <a:lstStyle/>
          <a:p>
            <a:pPr marL="342900" indent="-342900">
              <a:lnSpc>
                <a:spcPct val="150000"/>
              </a:lnSpc>
              <a:buFont typeface="+mj-lt"/>
              <a:buAutoNum type="arabicPeriod"/>
            </a:pPr>
            <a:r>
              <a:rPr lang="zh-CN" altLang="en-US" dirty="0"/>
              <a:t>问题的定义及问题的解</a:t>
            </a:r>
            <a:endParaRPr lang="en-US" altLang="zh-CN" dirty="0"/>
          </a:p>
          <a:p>
            <a:pPr lvl="1">
              <a:lnSpc>
                <a:spcPct val="150000"/>
              </a:lnSpc>
            </a:pPr>
            <a:r>
              <a:rPr lang="zh-CN" altLang="en-US" dirty="0"/>
              <a:t>   问题描述模型</a:t>
            </a:r>
            <a:endParaRPr lang="en-US" altLang="zh-CN" dirty="0"/>
          </a:p>
          <a:p>
            <a:pPr marL="342900" indent="-342900">
              <a:lnSpc>
                <a:spcPct val="150000"/>
              </a:lnSpc>
              <a:buFont typeface="+mj-lt"/>
              <a:buAutoNum type="arabicPeriod"/>
            </a:pPr>
            <a:r>
              <a:rPr lang="zh-CN" altLang="en-US" dirty="0"/>
              <a:t>通过搜索对问题求解</a:t>
            </a:r>
            <a:endParaRPr lang="en-US" altLang="zh-CN" dirty="0"/>
          </a:p>
          <a:p>
            <a:pPr lvl="1">
              <a:lnSpc>
                <a:spcPct val="150000"/>
              </a:lnSpc>
            </a:pPr>
            <a:r>
              <a:rPr lang="zh-CN" altLang="en-US" dirty="0"/>
              <a:t>搜索树、搜索算法框架、搜索算法的性能评价</a:t>
            </a:r>
            <a:endParaRPr lang="en-US" altLang="zh-CN" dirty="0"/>
          </a:p>
          <a:p>
            <a:pPr marL="342900" indent="-342900">
              <a:lnSpc>
                <a:spcPct val="150000"/>
              </a:lnSpc>
              <a:buFont typeface="+mj-lt"/>
              <a:buAutoNum type="arabicPeriod"/>
            </a:pPr>
            <a:r>
              <a:rPr lang="zh-CN" altLang="en-US" dirty="0">
                <a:solidFill>
                  <a:srgbClr val="931000"/>
                </a:solidFill>
              </a:rPr>
              <a:t>无信息搜索（盲目搜索）</a:t>
            </a:r>
            <a:endParaRPr lang="en-US" altLang="zh-CN" dirty="0">
              <a:solidFill>
                <a:srgbClr val="931000"/>
              </a:solidFill>
            </a:endParaRPr>
          </a:p>
          <a:p>
            <a:pPr lvl="1">
              <a:lnSpc>
                <a:spcPct val="150000"/>
              </a:lnSpc>
            </a:pPr>
            <a:r>
              <a:rPr lang="zh-CN" altLang="en-US" dirty="0">
                <a:solidFill>
                  <a:srgbClr val="931000"/>
                </a:solidFill>
              </a:rPr>
              <a:t>宽度优先、深度优先、效率比较、</a:t>
            </a:r>
            <a:r>
              <a:rPr lang="zh-CN" altLang="en-US" dirty="0"/>
              <a:t>一致代价</a:t>
            </a:r>
            <a:endParaRPr lang="en-US" altLang="zh-CN" dirty="0"/>
          </a:p>
          <a:p>
            <a:pPr marL="342900" indent="-342900">
              <a:lnSpc>
                <a:spcPct val="150000"/>
              </a:lnSpc>
              <a:buFont typeface="+mj-lt"/>
              <a:buAutoNum type="arabicPeriod"/>
            </a:pPr>
            <a:r>
              <a:rPr lang="zh-CN" altLang="en-US" dirty="0"/>
              <a:t>有信息搜索（启发式搜索）</a:t>
            </a:r>
            <a:endParaRPr lang="en-US" altLang="zh-CN" dirty="0"/>
          </a:p>
          <a:p>
            <a:pPr lvl="1">
              <a:lnSpc>
                <a:spcPct val="150000"/>
              </a:lnSpc>
            </a:pPr>
            <a:r>
              <a:rPr lang="zh-CN" altLang="en-US" dirty="0"/>
              <a:t>贪婪最佳优先搜索、</a:t>
            </a:r>
            <a:r>
              <a:rPr lang="en-US" altLang="zh-CN" dirty="0"/>
              <a:t>A</a:t>
            </a:r>
            <a:r>
              <a:rPr lang="zh-CN" altLang="en-US" dirty="0"/>
              <a:t>* 搜索、启发式函数</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68140414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zh-CN" altLang="en-US" b="1" dirty="0"/>
              <a:t>内容提要</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508958" y="786059"/>
            <a:ext cx="5427385" cy="3911403"/>
          </a:xfrm>
        </p:spPr>
        <p:txBody>
          <a:bodyPr>
            <a:normAutofit fontScale="92500"/>
          </a:bodyPr>
          <a:lstStyle/>
          <a:p>
            <a:pPr marL="342900" indent="-342900">
              <a:lnSpc>
                <a:spcPct val="150000"/>
              </a:lnSpc>
              <a:buFont typeface="+mj-lt"/>
              <a:buAutoNum type="arabicPeriod"/>
            </a:pPr>
            <a:r>
              <a:rPr lang="zh-CN" altLang="en-US" dirty="0">
                <a:solidFill>
                  <a:srgbClr val="931000"/>
                </a:solidFill>
              </a:rPr>
              <a:t>问题的定义及问题的解</a:t>
            </a:r>
            <a:endParaRPr lang="en-US" altLang="zh-CN" dirty="0">
              <a:solidFill>
                <a:srgbClr val="931000"/>
              </a:solidFill>
            </a:endParaRPr>
          </a:p>
          <a:p>
            <a:pPr lvl="1">
              <a:lnSpc>
                <a:spcPct val="150000"/>
              </a:lnSpc>
            </a:pPr>
            <a:r>
              <a:rPr lang="zh-CN" altLang="en-US" dirty="0">
                <a:solidFill>
                  <a:srgbClr val="931000"/>
                </a:solidFill>
              </a:rPr>
              <a:t>   问题描述模型</a:t>
            </a:r>
            <a:endParaRPr lang="en-US" altLang="zh-CN" dirty="0">
              <a:solidFill>
                <a:srgbClr val="931000"/>
              </a:solidFill>
            </a:endParaRPr>
          </a:p>
          <a:p>
            <a:pPr marL="342900" indent="-342900">
              <a:lnSpc>
                <a:spcPct val="150000"/>
              </a:lnSpc>
              <a:buFont typeface="+mj-lt"/>
              <a:buAutoNum type="arabicPeriod"/>
            </a:pPr>
            <a:r>
              <a:rPr lang="zh-CN" altLang="en-US" dirty="0"/>
              <a:t>通过搜索对问题求解</a:t>
            </a:r>
            <a:endParaRPr lang="en-US" altLang="zh-CN" dirty="0"/>
          </a:p>
          <a:p>
            <a:pPr lvl="1">
              <a:lnSpc>
                <a:spcPct val="150000"/>
              </a:lnSpc>
            </a:pPr>
            <a:r>
              <a:rPr lang="zh-CN" altLang="en-US" dirty="0"/>
              <a:t>搜索树、搜索算法框架、搜索算法的性能评价</a:t>
            </a:r>
            <a:endParaRPr lang="en-US" altLang="zh-CN" dirty="0"/>
          </a:p>
          <a:p>
            <a:pPr marL="342900" indent="-342900">
              <a:lnSpc>
                <a:spcPct val="150000"/>
              </a:lnSpc>
              <a:buFont typeface="+mj-lt"/>
              <a:buAutoNum type="arabicPeriod"/>
            </a:pPr>
            <a:r>
              <a:rPr lang="zh-CN" altLang="en-US" dirty="0"/>
              <a:t>无信息搜索（盲目搜索）</a:t>
            </a:r>
            <a:endParaRPr lang="en-US" altLang="zh-CN" dirty="0"/>
          </a:p>
          <a:p>
            <a:pPr lvl="1">
              <a:lnSpc>
                <a:spcPct val="150000"/>
              </a:lnSpc>
            </a:pPr>
            <a:r>
              <a:rPr lang="zh-CN" altLang="en-US" dirty="0"/>
              <a:t>宽度优先、深度优先、效率比较、一致代价</a:t>
            </a:r>
            <a:endParaRPr lang="en-US" altLang="zh-CN" dirty="0"/>
          </a:p>
          <a:p>
            <a:pPr marL="342900" indent="-342900">
              <a:lnSpc>
                <a:spcPct val="150000"/>
              </a:lnSpc>
              <a:buFont typeface="+mj-lt"/>
              <a:buAutoNum type="arabicPeriod"/>
            </a:pPr>
            <a:r>
              <a:rPr lang="zh-CN" altLang="en-US" dirty="0"/>
              <a:t>有信息搜索（启发式搜索）</a:t>
            </a:r>
            <a:endParaRPr lang="en-US" altLang="zh-CN" dirty="0"/>
          </a:p>
          <a:p>
            <a:pPr lvl="1">
              <a:lnSpc>
                <a:spcPct val="150000"/>
              </a:lnSpc>
            </a:pPr>
            <a:r>
              <a:rPr lang="zh-CN" altLang="en-US" dirty="0"/>
              <a:t>贪婪最佳优先搜索、</a:t>
            </a:r>
            <a:r>
              <a:rPr lang="en-US" altLang="zh-CN" dirty="0"/>
              <a:t>A</a:t>
            </a:r>
            <a:r>
              <a:rPr lang="zh-CN" altLang="en-US" dirty="0"/>
              <a:t>* 搜索、启发式函数</a:t>
            </a:r>
            <a:endParaRPr lang="en-US" altLang="zh-CN" dirty="0"/>
          </a:p>
          <a:p>
            <a:endParaRPr lang="en-US" altLang="zh-CN" dirty="0"/>
          </a:p>
          <a:p>
            <a:endParaRPr lang="en-US" altLang="zh-CN" dirty="0"/>
          </a:p>
          <a:p>
            <a:endParaRPr lang="zh-CN" altLang="en-US" dirty="0"/>
          </a:p>
        </p:txBody>
      </p:sp>
      <p:sp>
        <p:nvSpPr>
          <p:cNvPr id="4" name="文本框 3">
            <a:extLst>
              <a:ext uri="{FF2B5EF4-FFF2-40B4-BE49-F238E27FC236}">
                <a16:creationId xmlns:a16="http://schemas.microsoft.com/office/drawing/2014/main" id="{F91272DC-3C15-FD7F-9D40-684771E5CD7E}"/>
              </a:ext>
            </a:extLst>
          </p:cNvPr>
          <p:cNvSpPr txBox="1"/>
          <p:nvPr/>
        </p:nvSpPr>
        <p:spPr>
          <a:xfrm>
            <a:off x="5142444" y="960337"/>
            <a:ext cx="4001556" cy="1200329"/>
          </a:xfrm>
          <a:prstGeom prst="rect">
            <a:avLst/>
          </a:prstGeom>
          <a:noFill/>
        </p:spPr>
        <p:txBody>
          <a:bodyPr wrap="square" rtlCol="0">
            <a:spAutoFit/>
          </a:bodyPr>
          <a:lstStyle/>
          <a:p>
            <a:r>
              <a:rPr kumimoji="1" lang="zh-CN" altLang="en-US" sz="2400" dirty="0">
                <a:solidFill>
                  <a:srgbClr val="931000"/>
                </a:solidFill>
                <a:latin typeface="KaiTi" panose="02010609060101010101" pitchFamily="49" charset="-122"/>
                <a:ea typeface="KaiTi" panose="02010609060101010101" pitchFamily="49" charset="-122"/>
              </a:rPr>
              <a:t>关键点一：把问题用一个统一的模型表示清楚，就能够用通用的搜索方法来求解</a:t>
            </a:r>
          </a:p>
        </p:txBody>
      </p:sp>
      <p:sp>
        <p:nvSpPr>
          <p:cNvPr id="7" name="心形 6">
            <a:extLst>
              <a:ext uri="{FF2B5EF4-FFF2-40B4-BE49-F238E27FC236}">
                <a16:creationId xmlns:a16="http://schemas.microsoft.com/office/drawing/2014/main" id="{09F679DB-DFEB-37BF-CC23-D0EF4CE0EA07}"/>
              </a:ext>
            </a:extLst>
          </p:cNvPr>
          <p:cNvSpPr/>
          <p:nvPr/>
        </p:nvSpPr>
        <p:spPr>
          <a:xfrm>
            <a:off x="8316686" y="165240"/>
            <a:ext cx="348344" cy="342052"/>
          </a:xfrm>
          <a:prstGeom prst="hear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6860877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en-US" altLang="zh-CN" dirty="0"/>
              <a:t>1</a:t>
            </a:r>
            <a:r>
              <a:rPr lang="zh-CN" altLang="en-US" dirty="0"/>
              <a:t> 宽度优先</a:t>
            </a:r>
          </a:p>
        </p:txBody>
      </p:sp>
      <p:pic>
        <p:nvPicPr>
          <p:cNvPr id="5" name="图片 4">
            <a:extLst>
              <a:ext uri="{FF2B5EF4-FFF2-40B4-BE49-F238E27FC236}">
                <a16:creationId xmlns:a16="http://schemas.microsoft.com/office/drawing/2014/main" id="{47A28E2A-5B31-6144-A39B-6095EE5C50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018" y="734955"/>
            <a:ext cx="8202984" cy="1519749"/>
          </a:xfrm>
          <a:prstGeom prst="rect">
            <a:avLst/>
          </a:prstGeom>
        </p:spPr>
      </p:pic>
      <p:sp>
        <p:nvSpPr>
          <p:cNvPr id="7" name="文本框 6">
            <a:extLst>
              <a:ext uri="{FF2B5EF4-FFF2-40B4-BE49-F238E27FC236}">
                <a16:creationId xmlns:a16="http://schemas.microsoft.com/office/drawing/2014/main" id="{A46EFA47-AB34-8C41-8A6E-B420366C0033}"/>
              </a:ext>
            </a:extLst>
          </p:cNvPr>
          <p:cNvSpPr txBox="1"/>
          <p:nvPr/>
        </p:nvSpPr>
        <p:spPr>
          <a:xfrm>
            <a:off x="602018" y="2250338"/>
            <a:ext cx="8202984" cy="8850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just">
              <a:lnSpc>
                <a:spcPct val="150000"/>
              </a:lnSpc>
            </a:pPr>
            <a:r>
              <a:rPr lang="zh-CN" altLang="en-US" dirty="0">
                <a:solidFill>
                  <a:srgbClr val="FF0000"/>
                </a:solidFill>
                <a:latin typeface="KaiTi" panose="02010609060101010101" pitchFamily="49" charset="-122"/>
                <a:ea typeface="KaiTi" panose="02010609060101010101" pitchFamily="49" charset="-122"/>
              </a:rPr>
              <a:t>时间复杂度：</a:t>
            </a:r>
            <a:r>
              <a:rPr lang="en-US" altLang="zh-CN" dirty="0"/>
              <a:t>b+b</a:t>
            </a:r>
            <a:r>
              <a:rPr lang="en-US" altLang="zh-CN" baseline="30000" dirty="0"/>
              <a:t>2</a:t>
            </a:r>
            <a:r>
              <a:rPr lang="en-US" altLang="zh-CN" dirty="0"/>
              <a:t> +b</a:t>
            </a:r>
            <a:r>
              <a:rPr lang="en-US" altLang="zh-CN" baseline="30000" dirty="0"/>
              <a:t>3</a:t>
            </a:r>
            <a:r>
              <a:rPr lang="en-US" altLang="zh-CN" dirty="0"/>
              <a:t> +···+b</a:t>
            </a:r>
            <a:r>
              <a:rPr lang="en-US" altLang="zh-CN" baseline="30000" dirty="0"/>
              <a:t>d</a:t>
            </a:r>
            <a:r>
              <a:rPr lang="en-US" altLang="zh-CN" dirty="0"/>
              <a:t> =O(b</a:t>
            </a:r>
            <a:r>
              <a:rPr lang="en-US" altLang="zh-CN" baseline="30000" dirty="0"/>
              <a:t>d</a:t>
            </a:r>
            <a:r>
              <a:rPr lang="en-US" altLang="zh-CN" dirty="0"/>
              <a:t>) </a:t>
            </a:r>
            <a:r>
              <a:rPr lang="zh-CN" altLang="en-US" dirty="0"/>
              <a:t> </a:t>
            </a:r>
            <a:r>
              <a:rPr lang="zh-CN" altLang="en-US" dirty="0">
                <a:latin typeface="KaiTi" panose="02010609060101010101" pitchFamily="49" charset="-122"/>
                <a:ea typeface="KaiTi" panose="02010609060101010101" pitchFamily="49" charset="-122"/>
              </a:rPr>
              <a:t>访问过的节点</a:t>
            </a:r>
            <a:endParaRPr lang="en-US" altLang="zh-CN" dirty="0">
              <a:latin typeface="KaiTi" panose="02010609060101010101" pitchFamily="49" charset="-122"/>
              <a:ea typeface="KaiTi" panose="02010609060101010101" pitchFamily="49" charset="-122"/>
            </a:endParaRPr>
          </a:p>
          <a:p>
            <a:pPr algn="just">
              <a:lnSpc>
                <a:spcPct val="150000"/>
              </a:lnSpc>
            </a:pPr>
            <a:r>
              <a:rPr lang="zh-CN" altLang="en-US" dirty="0">
                <a:solidFill>
                  <a:srgbClr val="FF0000"/>
                </a:solidFill>
                <a:latin typeface="KaiTi" panose="02010609060101010101" pitchFamily="49" charset="-122"/>
                <a:ea typeface="KaiTi" panose="02010609060101010101" pitchFamily="49" charset="-122"/>
              </a:rPr>
              <a:t>空间复杂度</a:t>
            </a:r>
            <a:r>
              <a:rPr lang="zh-CN" altLang="en-US" dirty="0">
                <a:latin typeface="KaiTi" panose="02010609060101010101" pitchFamily="49" charset="-122"/>
                <a:ea typeface="KaiTi" panose="02010609060101010101" pitchFamily="49" charset="-122"/>
              </a:rPr>
              <a:t>：</a:t>
            </a:r>
            <a:r>
              <a:rPr lang="en-US" altLang="zh-CN" dirty="0"/>
              <a:t>O(b</a:t>
            </a:r>
            <a:r>
              <a:rPr lang="en-US" altLang="zh-CN" baseline="30000" dirty="0"/>
              <a:t>d</a:t>
            </a:r>
            <a:r>
              <a:rPr lang="en-US" altLang="zh-CN" dirty="0"/>
              <a:t>)</a:t>
            </a:r>
            <a:r>
              <a:rPr lang="zh-CN" altLang="en-US" dirty="0"/>
              <a:t>  </a:t>
            </a:r>
            <a:r>
              <a:rPr lang="zh-CN" altLang="en-US" dirty="0">
                <a:latin typeface="KaiTi" panose="02010609060101010101" pitchFamily="49" charset="-122"/>
                <a:ea typeface="KaiTi" panose="02010609060101010101" pitchFamily="49" charset="-122"/>
              </a:rPr>
              <a:t>树搜索：开节点集大小   图搜索：所有访问过的节点</a:t>
            </a:r>
            <a:endParaRPr lang="en-US" altLang="zh-CN" dirty="0">
              <a:latin typeface="KaiTi" panose="02010609060101010101" pitchFamily="49" charset="-122"/>
              <a:ea typeface="KaiTi" panose="02010609060101010101" pitchFamily="49" charset="-122"/>
            </a:endParaRPr>
          </a:p>
        </p:txBody>
      </p:sp>
      <p:sp>
        <p:nvSpPr>
          <p:cNvPr id="9" name="文本占位符 2">
            <a:extLst>
              <a:ext uri="{FF2B5EF4-FFF2-40B4-BE49-F238E27FC236}">
                <a16:creationId xmlns:a16="http://schemas.microsoft.com/office/drawing/2014/main" id="{116580AB-91DE-AF4B-AC63-DC94E1F7F6BD}"/>
              </a:ext>
            </a:extLst>
          </p:cNvPr>
          <p:cNvSpPr>
            <a:spLocks noGrp="1"/>
          </p:cNvSpPr>
          <p:nvPr>
            <p:ph type="body" idx="1"/>
          </p:nvPr>
        </p:nvSpPr>
        <p:spPr>
          <a:xfrm>
            <a:off x="4917440" y="3254086"/>
            <a:ext cx="4226560" cy="1519749"/>
          </a:xfrm>
        </p:spPr>
        <p:txBody>
          <a:bodyPr>
            <a:normAutofit/>
          </a:bodyPr>
          <a:lstStyle/>
          <a:p>
            <a:pPr marL="0" indent="0" algn="ctr">
              <a:lnSpc>
                <a:spcPct val="110000"/>
              </a:lnSpc>
              <a:spcBef>
                <a:spcPts val="0"/>
              </a:spcBef>
              <a:buNone/>
            </a:pPr>
            <a:r>
              <a:rPr lang="zh-CN" altLang="en-US" sz="1800" b="1" dirty="0"/>
              <a:t>宽度优先算法的问题（</a:t>
            </a:r>
            <a:r>
              <a:rPr lang="zh-CN" altLang="en-US" sz="1800" b="1" dirty="0">
                <a:solidFill>
                  <a:srgbClr val="931000"/>
                </a:solidFill>
              </a:rPr>
              <a:t>作业</a:t>
            </a:r>
            <a:r>
              <a:rPr lang="zh-CN" altLang="en-US" sz="1800" b="1" dirty="0"/>
              <a:t>）</a:t>
            </a:r>
            <a:endParaRPr lang="en-US" altLang="zh-CN" sz="1800" b="1" dirty="0"/>
          </a:p>
          <a:p>
            <a:pPr marL="0" indent="0">
              <a:lnSpc>
                <a:spcPct val="110000"/>
              </a:lnSpc>
              <a:spcBef>
                <a:spcPts val="0"/>
              </a:spcBef>
              <a:buNone/>
            </a:pPr>
            <a:r>
              <a:rPr lang="en-US" altLang="zh-CN" sz="1800" b="1" dirty="0"/>
              <a:t>1.</a:t>
            </a:r>
            <a:r>
              <a:rPr lang="zh-CN" altLang="en-US" sz="1800" b="1" dirty="0"/>
              <a:t> 在宽度优先搜索中，</a:t>
            </a:r>
            <a:r>
              <a:rPr lang="zh-CN" altLang="en-US" sz="1800" b="1" dirty="0">
                <a:solidFill>
                  <a:srgbClr val="FF0000"/>
                </a:solidFill>
              </a:rPr>
              <a:t>内存的需求问题</a:t>
            </a:r>
            <a:r>
              <a:rPr lang="zh-CN" altLang="en-US" sz="1800" b="1" dirty="0"/>
              <a:t>要比运行时间问题更严重。</a:t>
            </a:r>
            <a:endParaRPr lang="en-US" altLang="zh-CN" sz="1800" dirty="0"/>
          </a:p>
          <a:p>
            <a:pPr marL="0" indent="0">
              <a:lnSpc>
                <a:spcPct val="110000"/>
              </a:lnSpc>
              <a:spcBef>
                <a:spcPts val="0"/>
              </a:spcBef>
              <a:buNone/>
            </a:pPr>
            <a:r>
              <a:rPr lang="en-US" altLang="zh-CN" sz="1800" b="1" dirty="0"/>
              <a:t>2.</a:t>
            </a:r>
            <a:r>
              <a:rPr lang="zh-CN" altLang="en-US" sz="1800" b="1" dirty="0"/>
              <a:t> </a:t>
            </a:r>
            <a:r>
              <a:rPr lang="zh-CN" altLang="en-US" sz="1800" b="1" dirty="0">
                <a:solidFill>
                  <a:srgbClr val="FF0000"/>
                </a:solidFill>
              </a:rPr>
              <a:t>时间问题</a:t>
            </a:r>
            <a:r>
              <a:rPr lang="zh-CN" altLang="en-US" sz="1800" b="1" dirty="0"/>
              <a:t>仍旧是个大问题。</a:t>
            </a:r>
            <a:endParaRPr kumimoji="1" lang="zh-CN" altLang="en-US" sz="2000" dirty="0"/>
          </a:p>
        </p:txBody>
      </p:sp>
      <p:pic>
        <p:nvPicPr>
          <p:cNvPr id="10" name="图片 9">
            <a:extLst>
              <a:ext uri="{FF2B5EF4-FFF2-40B4-BE49-F238E27FC236}">
                <a16:creationId xmlns:a16="http://schemas.microsoft.com/office/drawing/2014/main" id="{6DCE27BF-8BCD-8B4B-8F20-84FDDB77AA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018" y="3181603"/>
            <a:ext cx="3895958" cy="1664717"/>
          </a:xfrm>
          <a:prstGeom prst="rect">
            <a:avLst/>
          </a:prstGeom>
        </p:spPr>
      </p:pic>
      <p:sp>
        <p:nvSpPr>
          <p:cNvPr id="3" name="文本框 2">
            <a:extLst>
              <a:ext uri="{FF2B5EF4-FFF2-40B4-BE49-F238E27FC236}">
                <a16:creationId xmlns:a16="http://schemas.microsoft.com/office/drawing/2014/main" id="{3CA3E41F-C976-F4C6-17B7-AEC7C5785CC8}"/>
              </a:ext>
            </a:extLst>
          </p:cNvPr>
          <p:cNvSpPr txBox="1"/>
          <p:nvPr/>
        </p:nvSpPr>
        <p:spPr>
          <a:xfrm>
            <a:off x="5686697" y="2205914"/>
            <a:ext cx="3624542" cy="584775"/>
          </a:xfrm>
          <a:prstGeom prst="rect">
            <a:avLst/>
          </a:prstGeom>
          <a:noFill/>
        </p:spPr>
        <p:txBody>
          <a:bodyPr wrap="square" rtlCol="0">
            <a:spAutoFit/>
          </a:bodyPr>
          <a:lstStyle/>
          <a:p>
            <a:r>
              <a:rPr kumimoji="1" lang="zh-CN" altLang="en-US" sz="1600" dirty="0">
                <a:solidFill>
                  <a:srgbClr val="931000"/>
                </a:solidFill>
                <a:latin typeface="KaiTi" panose="02010609060101010101" pitchFamily="49" charset="-122"/>
                <a:ea typeface="KaiTi" panose="02010609060101010101" pitchFamily="49" charset="-122"/>
              </a:rPr>
              <a:t>这里我们可以用一个神奇的数据结构（队列）来实现宽度优先算法</a:t>
            </a:r>
          </a:p>
        </p:txBody>
      </p:sp>
    </p:spTree>
    <p:extLst>
      <p:ext uri="{BB962C8B-B14F-4D97-AF65-F5344CB8AC3E}">
        <p14:creationId xmlns:p14="http://schemas.microsoft.com/office/powerpoint/2010/main" val="355330234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12030D-BDC6-E645-B9BC-D27CC3BAE26E}"/>
              </a:ext>
            </a:extLst>
          </p:cNvPr>
          <p:cNvSpPr>
            <a:spLocks noGrp="1"/>
          </p:cNvSpPr>
          <p:nvPr>
            <p:ph type="title"/>
          </p:nvPr>
        </p:nvSpPr>
        <p:spPr/>
        <p:txBody>
          <a:bodyPr/>
          <a:lstStyle/>
          <a:p>
            <a:r>
              <a:rPr kumimoji="1" lang="zh-CN" altLang="en-US" sz="2000" dirty="0"/>
              <a:t>用队列存储开节点集，用</a:t>
            </a:r>
            <a:r>
              <a:rPr lang="zh-CN" altLang="en-US" sz="2000" dirty="0"/>
              <a:t>哈希表存储闭节点集</a:t>
            </a:r>
            <a:endParaRPr kumimoji="1" lang="zh-CN" altLang="en-US" sz="2000" dirty="0"/>
          </a:p>
        </p:txBody>
      </p:sp>
      <p:sp>
        <p:nvSpPr>
          <p:cNvPr id="3" name="文本占位符 2">
            <a:extLst>
              <a:ext uri="{FF2B5EF4-FFF2-40B4-BE49-F238E27FC236}">
                <a16:creationId xmlns:a16="http://schemas.microsoft.com/office/drawing/2014/main" id="{1DB18C08-8FAC-BD42-A97B-F41CA11B9A2A}"/>
              </a:ext>
            </a:extLst>
          </p:cNvPr>
          <p:cNvSpPr>
            <a:spLocks noGrp="1"/>
          </p:cNvSpPr>
          <p:nvPr>
            <p:ph type="body" idx="1"/>
          </p:nvPr>
        </p:nvSpPr>
        <p:spPr>
          <a:xfrm>
            <a:off x="267419" y="642940"/>
            <a:ext cx="8721306" cy="4101588"/>
          </a:xfrm>
        </p:spPr>
        <p:txBody>
          <a:bodyPr>
            <a:normAutofit lnSpcReduction="10000"/>
          </a:bodyPr>
          <a:lstStyle/>
          <a:p>
            <a:pPr>
              <a:lnSpc>
                <a:spcPct val="150000"/>
              </a:lnSpc>
            </a:pPr>
            <a:r>
              <a:rPr lang="zh-CN" altLang="en-US" sz="1898" b="1" dirty="0"/>
              <a:t>开节点集</a:t>
            </a:r>
            <a:r>
              <a:rPr lang="zh-CN" altLang="en-US" sz="1898" dirty="0"/>
              <a:t>适合用</a:t>
            </a:r>
            <a:r>
              <a:rPr lang="zh-CN" altLang="en-US" sz="1898" dirty="0">
                <a:solidFill>
                  <a:srgbClr val="931000"/>
                </a:solidFill>
              </a:rPr>
              <a:t>队列</a:t>
            </a:r>
            <a:r>
              <a:rPr lang="en-US" altLang="zh-CN" sz="1898" b="1" dirty="0">
                <a:solidFill>
                  <a:srgbClr val="931000"/>
                </a:solidFill>
              </a:rPr>
              <a:t>queue</a:t>
            </a:r>
            <a:r>
              <a:rPr lang="zh-CN" altLang="en-US" sz="1898" dirty="0"/>
              <a:t>的数据结构来存储，这样便于搜索算法根据搜索策略展开一下个节点。队列上有如下操作：</a:t>
            </a:r>
            <a:endParaRPr lang="en-US" altLang="zh-CN" sz="1898" dirty="0"/>
          </a:p>
          <a:p>
            <a:pPr marL="577285" lvl="2" indent="0">
              <a:lnSpc>
                <a:spcPct val="150000"/>
              </a:lnSpc>
              <a:spcBef>
                <a:spcPts val="633"/>
              </a:spcBef>
              <a:buNone/>
            </a:pPr>
            <a:r>
              <a:rPr lang="en-US" altLang="zh-CN" sz="1898" dirty="0"/>
              <a:t>• EMPTY?(queue) </a:t>
            </a:r>
            <a:r>
              <a:rPr lang="zh-CN" altLang="en-US" sz="1898" dirty="0"/>
              <a:t>队列为空时返回</a:t>
            </a:r>
            <a:r>
              <a:rPr lang="en-US" altLang="zh-CN" sz="1898" dirty="0"/>
              <a:t>true</a:t>
            </a:r>
          </a:p>
          <a:p>
            <a:pPr marL="577285" lvl="2" indent="0">
              <a:lnSpc>
                <a:spcPct val="150000"/>
              </a:lnSpc>
              <a:spcBef>
                <a:spcPts val="633"/>
              </a:spcBef>
              <a:buNone/>
            </a:pPr>
            <a:r>
              <a:rPr lang="en-US" altLang="zh-CN" sz="1898" dirty="0"/>
              <a:t>• POP(queue) </a:t>
            </a:r>
            <a:r>
              <a:rPr lang="zh-CN" altLang="en-US" sz="1898" dirty="0"/>
              <a:t>弹出队列第一个元素，并将新队列返回。</a:t>
            </a:r>
            <a:br>
              <a:rPr lang="en-US" altLang="zh-CN" sz="1898" dirty="0"/>
            </a:br>
            <a:r>
              <a:rPr lang="en-US" altLang="zh-CN" sz="1898" dirty="0"/>
              <a:t>• INSERT(element, queue) </a:t>
            </a:r>
            <a:r>
              <a:rPr lang="zh-CN" altLang="en-US" sz="1898" dirty="0"/>
              <a:t>向队列中插入一个元素，并将队列返回。</a:t>
            </a:r>
            <a:endParaRPr lang="en-US" altLang="zh-CN" sz="1898" dirty="0"/>
          </a:p>
          <a:p>
            <a:pPr marL="342900" lvl="1" indent="0">
              <a:lnSpc>
                <a:spcPct val="150000"/>
              </a:lnSpc>
              <a:spcBef>
                <a:spcPts val="633"/>
              </a:spcBef>
              <a:buNone/>
            </a:pPr>
            <a:r>
              <a:rPr lang="zh-CN" altLang="en-US" sz="1898" dirty="0"/>
              <a:t>队列的性质是它按照元素进入队列的顺序排列元素。它遵循先进先出（</a:t>
            </a:r>
            <a:r>
              <a:rPr lang="en-US" altLang="zh-CN" sz="1898" dirty="0"/>
              <a:t>first-in, first-out or </a:t>
            </a:r>
            <a:r>
              <a:rPr lang="en-US" altLang="zh-CN" sz="1898" b="1" dirty="0"/>
              <a:t>FIFO queue</a:t>
            </a:r>
            <a:r>
              <a:rPr lang="zh-CN" altLang="en-US" sz="1898" b="1" dirty="0"/>
              <a:t>）</a:t>
            </a:r>
            <a:r>
              <a:rPr lang="zh-CN" altLang="en-US" sz="1898" dirty="0"/>
              <a:t>的原则</a:t>
            </a:r>
            <a:r>
              <a:rPr lang="en-US" altLang="zh-CN" sz="1898" dirty="0"/>
              <a:t>, </a:t>
            </a:r>
            <a:r>
              <a:rPr lang="zh-CN" altLang="en-US" sz="1898" dirty="0"/>
              <a:t>每次弹出最先进入队列的元素；</a:t>
            </a:r>
            <a:endParaRPr lang="en-US" altLang="zh-CN" sz="1898" dirty="0"/>
          </a:p>
          <a:p>
            <a:pPr>
              <a:lnSpc>
                <a:spcPct val="150000"/>
              </a:lnSpc>
              <a:spcBef>
                <a:spcPts val="633"/>
              </a:spcBef>
            </a:pPr>
            <a:r>
              <a:rPr lang="zh-CN" altLang="en-US" sz="1898" b="1" dirty="0"/>
              <a:t>闭节点集（</a:t>
            </a:r>
            <a:r>
              <a:rPr lang="en-US" altLang="zh-CN" sz="1898" b="1" dirty="0"/>
              <a:t>explored set</a:t>
            </a:r>
            <a:r>
              <a:rPr lang="zh-CN" altLang="en-US" sz="1898" b="1" dirty="0"/>
              <a:t>）</a:t>
            </a:r>
            <a:r>
              <a:rPr lang="en-US" altLang="zh-CN" sz="1898" b="1" dirty="0"/>
              <a:t> </a:t>
            </a:r>
            <a:r>
              <a:rPr lang="zh-CN" altLang="en-US" sz="1898" b="1" dirty="0"/>
              <a:t>，</a:t>
            </a:r>
            <a:r>
              <a:rPr lang="zh-CN" altLang="en-US" sz="1898" dirty="0"/>
              <a:t>可以用</a:t>
            </a:r>
            <a:r>
              <a:rPr lang="zh-CN" altLang="en-US" sz="1898" b="1" dirty="0">
                <a:solidFill>
                  <a:srgbClr val="931000"/>
                </a:solidFill>
              </a:rPr>
              <a:t>哈希表（</a:t>
            </a:r>
            <a:r>
              <a:rPr lang="en-US" altLang="zh-CN" sz="1898" b="1" dirty="0">
                <a:solidFill>
                  <a:srgbClr val="931000"/>
                </a:solidFill>
              </a:rPr>
              <a:t>hash table</a:t>
            </a:r>
            <a:r>
              <a:rPr lang="zh-CN" altLang="en-US" sz="1898" b="1" dirty="0">
                <a:solidFill>
                  <a:srgbClr val="931000"/>
                </a:solidFill>
              </a:rPr>
              <a:t>）</a:t>
            </a:r>
            <a:r>
              <a:rPr lang="zh-CN" altLang="en-US" sz="1898" dirty="0"/>
              <a:t>来存储。这样可以方便地检测重复状态。可以在常数时间内完成插入和查找。</a:t>
            </a:r>
            <a:endParaRPr lang="en-US" altLang="zh-CN" sz="1898" dirty="0">
              <a:solidFill>
                <a:srgbClr val="931000"/>
              </a:solidFill>
            </a:endParaRPr>
          </a:p>
          <a:p>
            <a:pPr marL="0" indent="0">
              <a:lnSpc>
                <a:spcPct val="150000"/>
              </a:lnSpc>
              <a:spcBef>
                <a:spcPts val="633"/>
              </a:spcBef>
              <a:buNone/>
            </a:pPr>
            <a:endParaRPr lang="en-US" altLang="zh-CN" sz="1898" dirty="0"/>
          </a:p>
          <a:p>
            <a:pPr marL="0" indent="0">
              <a:lnSpc>
                <a:spcPct val="150000"/>
              </a:lnSpc>
              <a:spcBef>
                <a:spcPts val="633"/>
              </a:spcBef>
              <a:buNone/>
            </a:pPr>
            <a:endParaRPr lang="en-US" altLang="zh-CN" sz="1898" dirty="0"/>
          </a:p>
          <a:p>
            <a:endParaRPr kumimoji="1" lang="zh-CN" altLang="en-US" dirty="0"/>
          </a:p>
        </p:txBody>
      </p:sp>
      <p:sp>
        <p:nvSpPr>
          <p:cNvPr id="4" name="矩形: 圆角 3">
            <a:extLst>
              <a:ext uri="{FF2B5EF4-FFF2-40B4-BE49-F238E27FC236}">
                <a16:creationId xmlns:a16="http://schemas.microsoft.com/office/drawing/2014/main" id="{3D17FCAC-A7AA-43E7-B3D5-A796BAD8EB30}"/>
              </a:ext>
            </a:extLst>
          </p:cNvPr>
          <p:cNvSpPr/>
          <p:nvPr/>
        </p:nvSpPr>
        <p:spPr>
          <a:xfrm>
            <a:off x="6950278" y="1254154"/>
            <a:ext cx="1828800" cy="943762"/>
          </a:xfrm>
          <a:prstGeom prst="roundRect">
            <a:avLst>
              <a:gd name="adj" fmla="val 1008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b="1" dirty="0">
                <a:solidFill>
                  <a:schemeClr val="accent1"/>
                </a:solidFill>
                <a:latin typeface="仿宋" panose="02010609060101010101" pitchFamily="49" charset="-122"/>
                <a:ea typeface="仿宋" panose="02010609060101010101" pitchFamily="49" charset="-122"/>
              </a:rPr>
              <a:t>注</a:t>
            </a:r>
            <a:r>
              <a:rPr lang="zh-CN" altLang="en-US" sz="1600" dirty="0">
                <a:solidFill>
                  <a:schemeClr val="accent1"/>
                </a:solidFill>
                <a:latin typeface="仿宋" panose="02010609060101010101" pitchFamily="49" charset="-122"/>
                <a:ea typeface="仿宋" panose="02010609060101010101" pitchFamily="49" charset="-122"/>
              </a:rPr>
              <a:t>：队列和哈希表都是数据结构课程的核心内容</a:t>
            </a:r>
          </a:p>
        </p:txBody>
      </p:sp>
    </p:spTree>
    <p:extLst>
      <p:ext uri="{BB962C8B-B14F-4D97-AF65-F5344CB8AC3E}">
        <p14:creationId xmlns:p14="http://schemas.microsoft.com/office/powerpoint/2010/main" val="161554500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75C7B7-7E66-CC46-A3DC-A6152DDD37DE}"/>
              </a:ext>
            </a:extLst>
          </p:cNvPr>
          <p:cNvSpPr>
            <a:spLocks noGrp="1"/>
          </p:cNvSpPr>
          <p:nvPr>
            <p:ph type="title"/>
          </p:nvPr>
        </p:nvSpPr>
        <p:spPr/>
        <p:txBody>
          <a:bodyPr/>
          <a:lstStyle/>
          <a:p>
            <a:r>
              <a:rPr kumimoji="1" lang="zh-CN" altLang="en-US" sz="2000" dirty="0"/>
              <a:t>搜索算法的一般存储框架</a:t>
            </a:r>
          </a:p>
        </p:txBody>
      </p:sp>
      <p:sp>
        <p:nvSpPr>
          <p:cNvPr id="3" name="文本占位符 2">
            <a:extLst>
              <a:ext uri="{FF2B5EF4-FFF2-40B4-BE49-F238E27FC236}">
                <a16:creationId xmlns:a16="http://schemas.microsoft.com/office/drawing/2014/main" id="{D9603AAC-3DF6-744A-A72D-9A1EF16A4D1F}"/>
              </a:ext>
            </a:extLst>
          </p:cNvPr>
          <p:cNvSpPr>
            <a:spLocks noGrp="1"/>
          </p:cNvSpPr>
          <p:nvPr>
            <p:ph type="body" idx="1"/>
          </p:nvPr>
        </p:nvSpPr>
        <p:spPr>
          <a:xfrm>
            <a:off x="5771073" y="2127979"/>
            <a:ext cx="3265047" cy="1989641"/>
          </a:xfrm>
        </p:spPr>
        <p:txBody>
          <a:bodyPr>
            <a:normAutofit fontScale="77500" lnSpcReduction="20000"/>
          </a:bodyPr>
          <a:lstStyle/>
          <a:p>
            <a:pPr marL="0" indent="0">
              <a:lnSpc>
                <a:spcPct val="120000"/>
              </a:lnSpc>
              <a:spcBef>
                <a:spcPts val="0"/>
              </a:spcBef>
              <a:buNone/>
            </a:pPr>
            <a:r>
              <a:rPr lang="zh-CN" altLang="en-US" sz="1687" dirty="0"/>
              <a:t>搜索算法需要一个数据结构存储搜索树。对于树上的每个节点，我们用一个结构存储下述四个元素：</a:t>
            </a:r>
            <a:endParaRPr lang="en-US" altLang="zh-CN" sz="1687" dirty="0"/>
          </a:p>
          <a:p>
            <a:pPr marL="0" indent="0">
              <a:lnSpc>
                <a:spcPct val="120000"/>
              </a:lnSpc>
              <a:spcBef>
                <a:spcPts val="0"/>
              </a:spcBef>
              <a:buNone/>
            </a:pPr>
            <a:r>
              <a:rPr lang="en-US" altLang="zh-CN" sz="1687" dirty="0"/>
              <a:t>• </a:t>
            </a:r>
            <a:r>
              <a:rPr lang="en-US" altLang="zh-CN" sz="1687" b="1" dirty="0" err="1"/>
              <a:t>n.STATE</a:t>
            </a:r>
            <a:r>
              <a:rPr lang="en-US" altLang="zh-CN" sz="1687" dirty="0"/>
              <a:t>: </a:t>
            </a:r>
            <a:r>
              <a:rPr lang="zh-CN" altLang="en-US" sz="1687" dirty="0"/>
              <a:t>本节点代表的状态；</a:t>
            </a:r>
            <a:endParaRPr lang="en-US" altLang="zh-CN" sz="1687" dirty="0"/>
          </a:p>
          <a:p>
            <a:pPr marL="0" indent="0">
              <a:lnSpc>
                <a:spcPct val="120000"/>
              </a:lnSpc>
              <a:spcBef>
                <a:spcPts val="0"/>
              </a:spcBef>
              <a:buNone/>
            </a:pPr>
            <a:r>
              <a:rPr lang="en-US" altLang="zh-CN" sz="1687" dirty="0"/>
              <a:t>• </a:t>
            </a:r>
            <a:r>
              <a:rPr lang="en-US" altLang="zh-CN" sz="1687" b="1" dirty="0" err="1"/>
              <a:t>n.PARENT</a:t>
            </a:r>
            <a:r>
              <a:rPr lang="en-US" altLang="zh-CN" sz="1687" dirty="0"/>
              <a:t>: </a:t>
            </a:r>
            <a:r>
              <a:rPr lang="zh-CN" altLang="en-US" sz="1687" dirty="0"/>
              <a:t>父节点；</a:t>
            </a:r>
            <a:br>
              <a:rPr lang="en-US" altLang="zh-CN" sz="1687" dirty="0"/>
            </a:br>
            <a:r>
              <a:rPr lang="en-US" altLang="zh-CN" sz="1687" dirty="0"/>
              <a:t>• </a:t>
            </a:r>
            <a:r>
              <a:rPr lang="en-US" altLang="zh-CN" sz="1687" b="1" dirty="0" err="1"/>
              <a:t>n.ACTION</a:t>
            </a:r>
            <a:r>
              <a:rPr lang="en-US" altLang="zh-CN" sz="1687" dirty="0"/>
              <a:t>: </a:t>
            </a:r>
            <a:r>
              <a:rPr lang="zh-CN" altLang="en-US" sz="1687" dirty="0"/>
              <a:t>父节点到达此节点所采取的动作；</a:t>
            </a:r>
            <a:endParaRPr lang="en-US" altLang="zh-CN" sz="1687" dirty="0"/>
          </a:p>
          <a:p>
            <a:pPr marL="0" indent="0">
              <a:lnSpc>
                <a:spcPct val="120000"/>
              </a:lnSpc>
              <a:spcBef>
                <a:spcPts val="0"/>
              </a:spcBef>
              <a:buNone/>
            </a:pPr>
            <a:r>
              <a:rPr lang="en-US" altLang="zh-CN" sz="1687" dirty="0"/>
              <a:t>• </a:t>
            </a:r>
            <a:r>
              <a:rPr lang="en-US" altLang="zh-CN" sz="1687" b="1" dirty="0" err="1"/>
              <a:t>n.PATH</a:t>
            </a:r>
            <a:r>
              <a:rPr lang="en-US" altLang="zh-CN" sz="1687" b="1" dirty="0"/>
              <a:t>-COST</a:t>
            </a:r>
            <a:r>
              <a:rPr lang="en-US" altLang="zh-CN" sz="1687" dirty="0"/>
              <a:t>: </a:t>
            </a:r>
            <a:r>
              <a:rPr lang="zh-CN" altLang="en-US" sz="1687" dirty="0"/>
              <a:t>花费，从根节点到达本节点的路径的花费，传统上用</a:t>
            </a:r>
            <a:r>
              <a:rPr lang="en-US" altLang="zh-CN" sz="1687" dirty="0"/>
              <a:t> </a:t>
            </a:r>
            <a:r>
              <a:rPr lang="en-US" altLang="zh-CN" sz="1687" b="1" dirty="0">
                <a:solidFill>
                  <a:srgbClr val="C00000"/>
                </a:solidFill>
              </a:rPr>
              <a:t>g(n)</a:t>
            </a:r>
            <a:r>
              <a:rPr lang="zh-CN" altLang="en-US" sz="1687" b="1" dirty="0">
                <a:solidFill>
                  <a:srgbClr val="C00000"/>
                </a:solidFill>
              </a:rPr>
              <a:t> </a:t>
            </a:r>
            <a:r>
              <a:rPr lang="zh-CN" altLang="en-US" sz="1687" dirty="0"/>
              <a:t>表示。</a:t>
            </a:r>
            <a:endParaRPr lang="en-US" altLang="zh-CN" dirty="0"/>
          </a:p>
          <a:p>
            <a:endParaRPr kumimoji="1" lang="zh-CN" altLang="en-US" dirty="0"/>
          </a:p>
        </p:txBody>
      </p:sp>
      <p:sp>
        <p:nvSpPr>
          <p:cNvPr id="5" name="文本占位符 2">
            <a:extLst>
              <a:ext uri="{FF2B5EF4-FFF2-40B4-BE49-F238E27FC236}">
                <a16:creationId xmlns:a16="http://schemas.microsoft.com/office/drawing/2014/main" id="{637D2A8B-2A53-C04E-8431-EBFDC6318265}"/>
              </a:ext>
            </a:extLst>
          </p:cNvPr>
          <p:cNvSpPr txBox="1">
            <a:spLocks/>
          </p:cNvSpPr>
          <p:nvPr/>
        </p:nvSpPr>
        <p:spPr>
          <a:xfrm>
            <a:off x="284672" y="4192438"/>
            <a:ext cx="7437767" cy="677816"/>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kumimoji="1" lang="zh-CN" altLang="en-US" dirty="0">
                <a:latin typeface="KaiTi" panose="02010609060101010101" pitchFamily="49" charset="-122"/>
                <a:ea typeface="KaiTi" panose="02010609060101010101" pitchFamily="49" charset="-122"/>
              </a:rPr>
              <a:t>上图是搜索树上一个节点的数据结构。每个节点有一个指向父节点的指针，一个记录自己对应的状态的变量，父节点的相应动作，及根到本节点的路径花费。</a:t>
            </a:r>
          </a:p>
        </p:txBody>
      </p:sp>
      <p:pic>
        <p:nvPicPr>
          <p:cNvPr id="6" name="图片 5">
            <a:extLst>
              <a:ext uri="{FF2B5EF4-FFF2-40B4-BE49-F238E27FC236}">
                <a16:creationId xmlns:a16="http://schemas.microsoft.com/office/drawing/2014/main" id="{D84A6A6A-AF63-E842-AF0F-08A737B37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6470"/>
            <a:ext cx="6339840" cy="1441509"/>
          </a:xfrm>
          <a:prstGeom prst="rect">
            <a:avLst/>
          </a:prstGeom>
        </p:spPr>
      </p:pic>
      <p:pic>
        <p:nvPicPr>
          <p:cNvPr id="7" name="图片 6">
            <a:extLst>
              <a:ext uri="{FF2B5EF4-FFF2-40B4-BE49-F238E27FC236}">
                <a16:creationId xmlns:a16="http://schemas.microsoft.com/office/drawing/2014/main" id="{1070F951-7C61-9B41-8F69-5FB4346E2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05" y="2096189"/>
            <a:ext cx="5605368" cy="2066188"/>
          </a:xfrm>
          <a:prstGeom prst="rect">
            <a:avLst/>
          </a:prstGeom>
        </p:spPr>
      </p:pic>
      <p:sp>
        <p:nvSpPr>
          <p:cNvPr id="8" name="文本框 7">
            <a:extLst>
              <a:ext uri="{FF2B5EF4-FFF2-40B4-BE49-F238E27FC236}">
                <a16:creationId xmlns:a16="http://schemas.microsoft.com/office/drawing/2014/main" id="{D5E97078-206B-7D41-BAF7-8988C77DDE33}"/>
              </a:ext>
            </a:extLst>
          </p:cNvPr>
          <p:cNvSpPr txBox="1"/>
          <p:nvPr/>
        </p:nvSpPr>
        <p:spPr>
          <a:xfrm>
            <a:off x="7523043" y="4377457"/>
            <a:ext cx="1620957" cy="307777"/>
          </a:xfrm>
          <a:prstGeom prst="rect">
            <a:avLst/>
          </a:prstGeom>
          <a:noFill/>
        </p:spPr>
        <p:txBody>
          <a:bodyPr wrap="none" rtlCol="0">
            <a:spAutoFit/>
          </a:bodyPr>
          <a:lstStyle/>
          <a:p>
            <a:r>
              <a:rPr kumimoji="1" lang="zh-CN" altLang="en-US" sz="1400" dirty="0">
                <a:solidFill>
                  <a:srgbClr val="C00000"/>
                </a:solidFill>
              </a:rPr>
              <a:t>节点到根路径唯一</a:t>
            </a:r>
          </a:p>
        </p:txBody>
      </p:sp>
      <mc:AlternateContent xmlns:mc="http://schemas.openxmlformats.org/markup-compatibility/2006" xmlns:p14="http://schemas.microsoft.com/office/powerpoint/2010/main">
        <mc:Choice Requires="p14">
          <p:contentPart p14:bwMode="auto" r:id="rId5">
            <p14:nvContentPartPr>
              <p14:cNvPr id="9" name="墨迹 8">
                <a:extLst>
                  <a:ext uri="{FF2B5EF4-FFF2-40B4-BE49-F238E27FC236}">
                    <a16:creationId xmlns:a16="http://schemas.microsoft.com/office/drawing/2014/main" id="{2AE120DF-CEB7-DA4A-A7DB-079020BE58A1}"/>
                  </a:ext>
                </a:extLst>
              </p14:cNvPr>
              <p14:cNvContentPartPr/>
              <p14:nvPr/>
            </p14:nvContentPartPr>
            <p14:xfrm>
              <a:off x="8233214" y="4016617"/>
              <a:ext cx="72000" cy="254880"/>
            </p14:xfrm>
          </p:contentPart>
        </mc:Choice>
        <mc:Fallback xmlns="">
          <p:pic>
            <p:nvPicPr>
              <p:cNvPr id="9" name="墨迹 8">
                <a:extLst>
                  <a:ext uri="{FF2B5EF4-FFF2-40B4-BE49-F238E27FC236}">
                    <a16:creationId xmlns:a16="http://schemas.microsoft.com/office/drawing/2014/main" id="{2AE120DF-CEB7-DA4A-A7DB-079020BE58A1}"/>
                  </a:ext>
                </a:extLst>
              </p:cNvPr>
              <p:cNvPicPr/>
              <p:nvPr/>
            </p:nvPicPr>
            <p:blipFill>
              <a:blip r:embed="rId6"/>
              <a:stretch>
                <a:fillRect/>
              </a:stretch>
            </p:blipFill>
            <p:spPr>
              <a:xfrm>
                <a:off x="8224574" y="4007977"/>
                <a:ext cx="89640" cy="272520"/>
              </a:xfrm>
              <a:prstGeom prst="rect">
                <a:avLst/>
              </a:prstGeom>
            </p:spPr>
          </p:pic>
        </mc:Fallback>
      </mc:AlternateContent>
    </p:spTree>
    <p:extLst>
      <p:ext uri="{BB962C8B-B14F-4D97-AF65-F5344CB8AC3E}">
        <p14:creationId xmlns:p14="http://schemas.microsoft.com/office/powerpoint/2010/main" val="28899105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FDF357-4F84-6040-A6E9-76298E742512}"/>
              </a:ext>
            </a:extLst>
          </p:cNvPr>
          <p:cNvSpPr>
            <a:spLocks noGrp="1"/>
          </p:cNvSpPr>
          <p:nvPr>
            <p:ph type="title"/>
          </p:nvPr>
        </p:nvSpPr>
        <p:spPr/>
        <p:txBody>
          <a:bodyPr/>
          <a:lstStyle/>
          <a:p>
            <a:r>
              <a:rPr lang="en-US" altLang="zh-CN" dirty="0"/>
              <a:t>1</a:t>
            </a:r>
            <a:r>
              <a:rPr lang="zh-CN" altLang="en-US" dirty="0"/>
              <a:t> 宽度优先 伪代码</a:t>
            </a:r>
            <a:endParaRPr kumimoji="1" lang="zh-CN" altLang="en-US" dirty="0"/>
          </a:p>
        </p:txBody>
      </p:sp>
      <p:sp>
        <p:nvSpPr>
          <p:cNvPr id="8" name="文本框 7">
            <a:extLst>
              <a:ext uri="{FF2B5EF4-FFF2-40B4-BE49-F238E27FC236}">
                <a16:creationId xmlns:a16="http://schemas.microsoft.com/office/drawing/2014/main" id="{7D3D69DB-DD57-6046-913E-A6F05EABF684}"/>
              </a:ext>
            </a:extLst>
          </p:cNvPr>
          <p:cNvSpPr txBox="1"/>
          <p:nvPr/>
        </p:nvSpPr>
        <p:spPr>
          <a:xfrm>
            <a:off x="803756" y="4338254"/>
            <a:ext cx="6451714" cy="4234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r>
              <a:rPr lang="zh-CN" altLang="en-US" sz="2000" b="1" dirty="0">
                <a:latin typeface="STKaiti" panose="02010600040101010101" pitchFamily="2" charset="-122"/>
                <a:ea typeface="STKaiti" panose="02010600040101010101" pitchFamily="2" charset="-122"/>
              </a:rPr>
              <a:t>宽度优先的图搜索  </a:t>
            </a:r>
            <a:r>
              <a:rPr lang="en-US" altLang="zh-CN" sz="2400" dirty="0"/>
              <a:t>Breadth-first search on a graph </a:t>
            </a:r>
          </a:p>
        </p:txBody>
      </p:sp>
      <p:pic>
        <p:nvPicPr>
          <p:cNvPr id="4" name="图片 3">
            <a:extLst>
              <a:ext uri="{FF2B5EF4-FFF2-40B4-BE49-F238E27FC236}">
                <a16:creationId xmlns:a16="http://schemas.microsoft.com/office/drawing/2014/main" id="{F9A713F6-821A-BC46-9BF7-5BE1731B1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743" y="744480"/>
            <a:ext cx="6881727" cy="3568303"/>
          </a:xfrm>
          <a:prstGeom prst="rect">
            <a:avLst/>
          </a:prstGeom>
        </p:spPr>
      </p:pic>
      <p:sp>
        <p:nvSpPr>
          <p:cNvPr id="3" name="文本框 2">
            <a:extLst>
              <a:ext uri="{FF2B5EF4-FFF2-40B4-BE49-F238E27FC236}">
                <a16:creationId xmlns:a16="http://schemas.microsoft.com/office/drawing/2014/main" id="{2EA12155-CFA9-A1CA-6EFC-717D16523BF5}"/>
              </a:ext>
            </a:extLst>
          </p:cNvPr>
          <p:cNvSpPr txBox="1"/>
          <p:nvPr/>
        </p:nvSpPr>
        <p:spPr>
          <a:xfrm>
            <a:off x="3247278" y="1882300"/>
            <a:ext cx="5724644" cy="646331"/>
          </a:xfrm>
          <a:prstGeom prst="rect">
            <a:avLst/>
          </a:prstGeom>
          <a:noFill/>
        </p:spPr>
        <p:txBody>
          <a:bodyPr wrap="none" rtlCol="0">
            <a:spAutoFit/>
          </a:bodyPr>
          <a:lstStyle/>
          <a:p>
            <a:r>
              <a:rPr kumimoji="1" lang="zh-CN" altLang="en-US" b="1" dirty="0">
                <a:solidFill>
                  <a:srgbClr val="931000"/>
                </a:solidFill>
                <a:latin typeface="KaiTi" panose="02010609060101010101" pitchFamily="49" charset="-122"/>
                <a:ea typeface="KaiTi" panose="02010609060101010101" pitchFamily="49" charset="-122"/>
              </a:rPr>
              <a:t>关键点五：不同策略的区别仅在于谁先从开节点集出来</a:t>
            </a:r>
            <a:endParaRPr kumimoji="1" lang="en-US" altLang="zh-CN" b="1" dirty="0">
              <a:solidFill>
                <a:srgbClr val="931000"/>
              </a:solidFill>
              <a:latin typeface="KaiTi" panose="02010609060101010101" pitchFamily="49" charset="-122"/>
              <a:ea typeface="KaiTi" panose="02010609060101010101" pitchFamily="49" charset="-122"/>
            </a:endParaRPr>
          </a:p>
          <a:p>
            <a:r>
              <a:rPr kumimoji="1" lang="zh-CN" altLang="en-US" b="1" dirty="0">
                <a:solidFill>
                  <a:srgbClr val="931000"/>
                </a:solidFill>
                <a:latin typeface="KaiTi" panose="02010609060101010101" pitchFamily="49" charset="-122"/>
                <a:ea typeface="KaiTi" panose="02010609060101010101" pitchFamily="49" charset="-122"/>
              </a:rPr>
              <a:t>          不同的出来顺序使用不同的数据结构实现</a:t>
            </a:r>
          </a:p>
        </p:txBody>
      </p:sp>
      <p:sp>
        <p:nvSpPr>
          <p:cNvPr id="5" name="心形 4">
            <a:extLst>
              <a:ext uri="{FF2B5EF4-FFF2-40B4-BE49-F238E27FC236}">
                <a16:creationId xmlns:a16="http://schemas.microsoft.com/office/drawing/2014/main" id="{24E6EDB5-9F00-1581-3B79-7444FE244846}"/>
              </a:ext>
            </a:extLst>
          </p:cNvPr>
          <p:cNvSpPr/>
          <p:nvPr/>
        </p:nvSpPr>
        <p:spPr>
          <a:xfrm>
            <a:off x="8316686" y="165240"/>
            <a:ext cx="348344" cy="342052"/>
          </a:xfrm>
          <a:prstGeom prst="hear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7736036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EC4E97-7A03-2B4F-0072-7DDDB846EAC0}"/>
              </a:ext>
            </a:extLst>
          </p:cNvPr>
          <p:cNvSpPr>
            <a:spLocks noGrp="1"/>
          </p:cNvSpPr>
          <p:nvPr>
            <p:ph type="title"/>
          </p:nvPr>
        </p:nvSpPr>
        <p:spPr/>
        <p:txBody>
          <a:bodyPr/>
          <a:lstStyle/>
          <a:p>
            <a:r>
              <a:rPr kumimoji="1" lang="zh-CN" altLang="en-US" dirty="0"/>
              <a:t>宽度优先搜索代码：</a:t>
            </a:r>
            <a:r>
              <a:rPr kumimoji="1" lang="en-US" altLang="zh-CN" dirty="0"/>
              <a:t>Python</a:t>
            </a:r>
            <a:endParaRPr kumimoji="1" lang="zh-CN" altLang="en-US" dirty="0"/>
          </a:p>
        </p:txBody>
      </p:sp>
      <p:pic>
        <p:nvPicPr>
          <p:cNvPr id="13" name="图片 12">
            <a:extLst>
              <a:ext uri="{FF2B5EF4-FFF2-40B4-BE49-F238E27FC236}">
                <a16:creationId xmlns:a16="http://schemas.microsoft.com/office/drawing/2014/main" id="{4469DBCE-E79F-C64E-063F-7A00D18475D7}"/>
              </a:ext>
            </a:extLst>
          </p:cNvPr>
          <p:cNvPicPr>
            <a:picLocks noChangeAspect="1"/>
          </p:cNvPicPr>
          <p:nvPr/>
        </p:nvPicPr>
        <p:blipFill>
          <a:blip r:embed="rId2"/>
          <a:stretch>
            <a:fillRect/>
          </a:stretch>
        </p:blipFill>
        <p:spPr>
          <a:xfrm>
            <a:off x="5363898" y="770168"/>
            <a:ext cx="3780102" cy="3770334"/>
          </a:xfrm>
          <a:prstGeom prst="rect">
            <a:avLst/>
          </a:prstGeom>
        </p:spPr>
      </p:pic>
      <p:pic>
        <p:nvPicPr>
          <p:cNvPr id="11" name="图片 10">
            <a:extLst>
              <a:ext uri="{FF2B5EF4-FFF2-40B4-BE49-F238E27FC236}">
                <a16:creationId xmlns:a16="http://schemas.microsoft.com/office/drawing/2014/main" id="{8053465F-C586-C791-0289-6A9BFEA9DDF5}"/>
              </a:ext>
            </a:extLst>
          </p:cNvPr>
          <p:cNvPicPr>
            <a:picLocks noChangeAspect="1"/>
          </p:cNvPicPr>
          <p:nvPr/>
        </p:nvPicPr>
        <p:blipFill>
          <a:blip r:embed="rId3"/>
          <a:stretch>
            <a:fillRect/>
          </a:stretch>
        </p:blipFill>
        <p:spPr>
          <a:xfrm>
            <a:off x="82297" y="770168"/>
            <a:ext cx="5186352" cy="3454360"/>
          </a:xfrm>
          <a:prstGeom prst="rect">
            <a:avLst/>
          </a:prstGeom>
        </p:spPr>
      </p:pic>
    </p:spTree>
    <p:extLst>
      <p:ext uri="{BB962C8B-B14F-4D97-AF65-F5344CB8AC3E}">
        <p14:creationId xmlns:p14="http://schemas.microsoft.com/office/powerpoint/2010/main" val="417156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en-US" altLang="zh-CN" dirty="0"/>
              <a:t>2</a:t>
            </a:r>
            <a:r>
              <a:rPr lang="zh-CN" altLang="en-US" dirty="0"/>
              <a:t> 深度优先</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1484561" y="4211241"/>
            <a:ext cx="6516439" cy="486221"/>
          </a:xfrm>
        </p:spPr>
        <p:txBody>
          <a:bodyPr>
            <a:normAutofit/>
          </a:bodyPr>
          <a:lstStyle/>
          <a:p>
            <a:endParaRPr lang="en-US" altLang="zh-CN" dirty="0"/>
          </a:p>
          <a:p>
            <a:endParaRPr lang="zh-CN" altLang="en-US" dirty="0"/>
          </a:p>
        </p:txBody>
      </p:sp>
      <p:pic>
        <p:nvPicPr>
          <p:cNvPr id="6" name="图片 5">
            <a:extLst>
              <a:ext uri="{FF2B5EF4-FFF2-40B4-BE49-F238E27FC236}">
                <a16:creationId xmlns:a16="http://schemas.microsoft.com/office/drawing/2014/main" id="{99B642BA-9F4A-A24A-9E39-932337DEA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33" y="729721"/>
            <a:ext cx="6304288" cy="3121171"/>
          </a:xfrm>
          <a:prstGeom prst="rect">
            <a:avLst/>
          </a:prstGeom>
        </p:spPr>
      </p:pic>
      <p:sp>
        <p:nvSpPr>
          <p:cNvPr id="7" name="文本框 6">
            <a:extLst>
              <a:ext uri="{FF2B5EF4-FFF2-40B4-BE49-F238E27FC236}">
                <a16:creationId xmlns:a16="http://schemas.microsoft.com/office/drawing/2014/main" id="{AF205D4E-CEA2-8841-ACD2-F32AEA6E1C0D}"/>
              </a:ext>
            </a:extLst>
          </p:cNvPr>
          <p:cNvSpPr txBox="1"/>
          <p:nvPr/>
        </p:nvSpPr>
        <p:spPr>
          <a:xfrm>
            <a:off x="807720" y="3850893"/>
            <a:ext cx="6385560" cy="9774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r>
              <a:rPr lang="zh-CN" altLang="en-US" sz="2000" b="1" dirty="0">
                <a:latin typeface="STKaiti" panose="02010600040101010101" pitchFamily="2" charset="-122"/>
                <a:ea typeface="STKaiti" panose="02010600040101010101" pitchFamily="2" charset="-122"/>
              </a:rPr>
              <a:t>深度优先搜索算法的实现：</a:t>
            </a:r>
            <a:endParaRPr lang="en-US" altLang="zh-CN" sz="2000" b="1" dirty="0">
              <a:latin typeface="STKaiti" panose="02010600040101010101" pitchFamily="2" charset="-122"/>
              <a:ea typeface="STKaiti" panose="02010600040101010101" pitchFamily="2" charset="-122"/>
            </a:endParaRPr>
          </a:p>
          <a:p>
            <a:pPr algn="l"/>
            <a:r>
              <a:rPr lang="en-US" altLang="zh-CN" sz="2000" b="1" dirty="0">
                <a:latin typeface="STKaiti" panose="02010600040101010101" pitchFamily="2" charset="-122"/>
                <a:ea typeface="STKaiti" panose="02010600040101010101" pitchFamily="2" charset="-122"/>
              </a:rPr>
              <a:t>1</a:t>
            </a:r>
            <a:r>
              <a:rPr lang="zh-CN" altLang="en-US" sz="2000" b="1" dirty="0">
                <a:latin typeface="STKaiti" panose="02010600040101010101" pitchFamily="2" charset="-122"/>
                <a:ea typeface="STKaiti" panose="02010600040101010101" pitchFamily="2" charset="-122"/>
              </a:rPr>
              <a:t>）使用先进后出</a:t>
            </a:r>
            <a:r>
              <a:rPr lang="en-US" altLang="zh-CN" sz="2000" b="1" dirty="0">
                <a:solidFill>
                  <a:srgbClr val="C00000"/>
                </a:solidFill>
                <a:latin typeface="STKaiti" panose="02010600040101010101" pitchFamily="2" charset="-122"/>
                <a:ea typeface="STKaiti" panose="02010600040101010101" pitchFamily="2" charset="-122"/>
              </a:rPr>
              <a:t>LIFO</a:t>
            </a:r>
            <a:r>
              <a:rPr lang="zh-CN" altLang="en-US" sz="2000" b="1" dirty="0">
                <a:solidFill>
                  <a:srgbClr val="C00000"/>
                </a:solidFill>
                <a:latin typeface="STKaiti" panose="02010600040101010101" pitchFamily="2" charset="-122"/>
                <a:ea typeface="STKaiti" panose="02010600040101010101" pitchFamily="2" charset="-122"/>
              </a:rPr>
              <a:t>的栈</a:t>
            </a:r>
            <a:r>
              <a:rPr lang="zh-CN" altLang="en-US" sz="2000" b="1" dirty="0">
                <a:latin typeface="STKaiti" panose="02010600040101010101" pitchFamily="2" charset="-122"/>
                <a:ea typeface="STKaiti" panose="02010600040101010101" pitchFamily="2" charset="-122"/>
              </a:rPr>
              <a:t>，存下一个待展开的点。</a:t>
            </a:r>
            <a:endParaRPr lang="en-US" altLang="zh-CN" sz="2000" b="1" dirty="0">
              <a:latin typeface="STKaiti" panose="02010600040101010101" pitchFamily="2" charset="-122"/>
              <a:ea typeface="STKaiti" panose="02010600040101010101" pitchFamily="2" charset="-122"/>
            </a:endParaRPr>
          </a:p>
          <a:p>
            <a:pPr algn="l"/>
            <a:r>
              <a:rPr lang="en-US" altLang="zh-CN" sz="2000" b="1" dirty="0">
                <a:latin typeface="STKaiti" panose="02010600040101010101" pitchFamily="2" charset="-122"/>
                <a:ea typeface="STKaiti" panose="02010600040101010101" pitchFamily="2" charset="-122"/>
              </a:rPr>
              <a:t>2</a:t>
            </a:r>
            <a:r>
              <a:rPr lang="zh-CN" altLang="en-US" sz="2000" b="1" dirty="0">
                <a:latin typeface="STKaiti" panose="02010600040101010101" pitchFamily="2" charset="-122"/>
                <a:ea typeface="STKaiti" panose="02010600040101010101" pitchFamily="2" charset="-122"/>
              </a:rPr>
              <a:t>）使用</a:t>
            </a:r>
            <a:r>
              <a:rPr lang="en-US" altLang="zh-CN" sz="2000" b="1" dirty="0">
                <a:latin typeface="STKaiti" panose="02010600040101010101" pitchFamily="2" charset="-122"/>
                <a:ea typeface="STKaiti" panose="02010600040101010101" pitchFamily="2" charset="-122"/>
              </a:rPr>
              <a:t> </a:t>
            </a:r>
            <a:r>
              <a:rPr lang="zh-CN" altLang="en-US" sz="2000" b="1" dirty="0">
                <a:latin typeface="STKaiti" panose="02010600040101010101" pitchFamily="2" charset="-122"/>
                <a:ea typeface="STKaiti" panose="02010600040101010101" pitchFamily="2" charset="-122"/>
              </a:rPr>
              <a:t>（</a:t>
            </a:r>
            <a:r>
              <a:rPr lang="en-US" altLang="zh-CN" sz="2000" b="1" dirty="0">
                <a:latin typeface="STKaiti" panose="02010600040101010101" pitchFamily="2" charset="-122"/>
                <a:ea typeface="STKaiti" panose="02010600040101010101" pitchFamily="2" charset="-122"/>
              </a:rPr>
              <a:t>recursive function</a:t>
            </a:r>
            <a:r>
              <a:rPr lang="zh-CN" altLang="en-US" sz="2000" b="1" dirty="0">
                <a:latin typeface="STKaiti" panose="02010600040101010101" pitchFamily="2" charset="-122"/>
                <a:ea typeface="STKaiti" panose="02010600040101010101" pitchFamily="2" charset="-122"/>
              </a:rPr>
              <a:t>）</a:t>
            </a:r>
            <a:r>
              <a:rPr lang="en-US" altLang="zh-CN" sz="2000" b="1" dirty="0">
                <a:latin typeface="STKaiti" panose="02010600040101010101" pitchFamily="2" charset="-122"/>
                <a:ea typeface="STKaiti" panose="02010600040101010101" pitchFamily="2" charset="-122"/>
              </a:rPr>
              <a:t> </a:t>
            </a:r>
            <a:r>
              <a:rPr lang="zh-CN" altLang="en-US" sz="2000" b="1" dirty="0">
                <a:latin typeface="STKaiti" panose="02010600040101010101" pitchFamily="2" charset="-122"/>
                <a:ea typeface="STKaiti" panose="02010600040101010101" pitchFamily="2" charset="-122"/>
              </a:rPr>
              <a:t>递归调用 的方法。</a:t>
            </a:r>
            <a:endParaRPr lang="en-US" altLang="zh-CN" sz="2000" b="1" dirty="0">
              <a:latin typeface="STKaiti" panose="02010600040101010101" pitchFamily="2" charset="-122"/>
              <a:ea typeface="STKaiti" panose="02010600040101010101" pitchFamily="2" charset="-122"/>
            </a:endParaRPr>
          </a:p>
        </p:txBody>
      </p:sp>
      <mc:AlternateContent xmlns:mc="http://schemas.openxmlformats.org/markup-compatibility/2006" xmlns:p14="http://schemas.microsoft.com/office/powerpoint/2010/main">
        <mc:Choice Requires="p14">
          <p:contentPart p14:bwMode="auto" r:id="rId4">
            <p14:nvContentPartPr>
              <p14:cNvPr id="15" name="墨迹 14">
                <a:extLst>
                  <a:ext uri="{FF2B5EF4-FFF2-40B4-BE49-F238E27FC236}">
                    <a16:creationId xmlns:a16="http://schemas.microsoft.com/office/drawing/2014/main" id="{2C036CD3-FEFB-B9FD-EE51-456952CB4B71}"/>
                  </a:ext>
                </a:extLst>
              </p14:cNvPr>
              <p14:cNvContentPartPr/>
              <p14:nvPr/>
            </p14:nvContentPartPr>
            <p14:xfrm>
              <a:off x="1466280" y="1925880"/>
              <a:ext cx="1060920" cy="371520"/>
            </p14:xfrm>
          </p:contentPart>
        </mc:Choice>
        <mc:Fallback xmlns="">
          <p:pic>
            <p:nvPicPr>
              <p:cNvPr id="15" name="墨迹 14">
                <a:extLst>
                  <a:ext uri="{FF2B5EF4-FFF2-40B4-BE49-F238E27FC236}">
                    <a16:creationId xmlns:a16="http://schemas.microsoft.com/office/drawing/2014/main" id="{2C036CD3-FEFB-B9FD-EE51-456952CB4B71}"/>
                  </a:ext>
                </a:extLst>
              </p:cNvPr>
              <p:cNvPicPr/>
              <p:nvPr/>
            </p:nvPicPr>
            <p:blipFill>
              <a:blip r:embed="rId5"/>
              <a:stretch>
                <a:fillRect/>
              </a:stretch>
            </p:blipFill>
            <p:spPr>
              <a:xfrm>
                <a:off x="1448280" y="1908240"/>
                <a:ext cx="1096560" cy="407160"/>
              </a:xfrm>
              <a:prstGeom prst="rect">
                <a:avLst/>
              </a:prstGeom>
            </p:spPr>
          </p:pic>
        </mc:Fallback>
      </mc:AlternateContent>
      <p:sp>
        <p:nvSpPr>
          <p:cNvPr id="16" name="文本框 15">
            <a:extLst>
              <a:ext uri="{FF2B5EF4-FFF2-40B4-BE49-F238E27FC236}">
                <a16:creationId xmlns:a16="http://schemas.microsoft.com/office/drawing/2014/main" id="{89F14E4A-065F-AB19-DD72-DBAB36954BF7}"/>
              </a:ext>
            </a:extLst>
          </p:cNvPr>
          <p:cNvSpPr txBox="1"/>
          <p:nvPr/>
        </p:nvSpPr>
        <p:spPr>
          <a:xfrm>
            <a:off x="7193280" y="956384"/>
            <a:ext cx="1615440" cy="2554545"/>
          </a:xfrm>
          <a:prstGeom prst="rect">
            <a:avLst/>
          </a:prstGeom>
          <a:noFill/>
        </p:spPr>
        <p:txBody>
          <a:bodyPr wrap="square" rtlCol="0">
            <a:spAutoFit/>
          </a:bodyPr>
          <a:lstStyle/>
          <a:p>
            <a:r>
              <a:rPr kumimoji="1" lang="zh-CN" altLang="en-US" sz="2000" dirty="0">
                <a:latin typeface="KaiTi" panose="02010609060101010101" pitchFamily="49" charset="-122"/>
                <a:ea typeface="KaiTi" panose="02010609060101010101" pitchFamily="49" charset="-122"/>
              </a:rPr>
              <a:t>右边这一串不展开，但是得记住，一会儿回来还得进去，用栈存储</a:t>
            </a:r>
            <a:endParaRPr kumimoji="1" lang="en-US" altLang="zh-CN" sz="2000" dirty="0">
              <a:latin typeface="KaiTi" panose="02010609060101010101" pitchFamily="49" charset="-122"/>
              <a:ea typeface="KaiTi" panose="02010609060101010101" pitchFamily="49" charset="-122"/>
            </a:endParaRPr>
          </a:p>
          <a:p>
            <a:r>
              <a:rPr kumimoji="1" lang="zh-CN" altLang="en-US" sz="2000" dirty="0">
                <a:latin typeface="KaiTi" panose="02010609060101010101" pitchFamily="49" charset="-122"/>
                <a:ea typeface="KaiTi" panose="02010609060101010101" pitchFamily="49" charset="-122"/>
              </a:rPr>
              <a:t>回来的时候用倒序</a:t>
            </a:r>
          </a:p>
        </p:txBody>
      </p:sp>
    </p:spTree>
    <p:extLst>
      <p:ext uri="{BB962C8B-B14F-4D97-AF65-F5344CB8AC3E}">
        <p14:creationId xmlns:p14="http://schemas.microsoft.com/office/powerpoint/2010/main" val="366006273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6ABB01-665F-4370-C3B0-78AAB2A248F1}"/>
              </a:ext>
            </a:extLst>
          </p:cNvPr>
          <p:cNvSpPr>
            <a:spLocks noGrp="1"/>
          </p:cNvSpPr>
          <p:nvPr>
            <p:ph type="title"/>
          </p:nvPr>
        </p:nvSpPr>
        <p:spPr/>
        <p:txBody>
          <a:bodyPr/>
          <a:lstStyle/>
          <a:p>
            <a:r>
              <a:rPr kumimoji="1" lang="zh-CN" altLang="en-US" dirty="0"/>
              <a:t>深度度优先搜索代码：</a:t>
            </a:r>
            <a:r>
              <a:rPr kumimoji="1" lang="en-US" altLang="zh-CN" dirty="0"/>
              <a:t>Python</a:t>
            </a:r>
            <a:endParaRPr kumimoji="1" lang="zh-CN" altLang="en-US" dirty="0"/>
          </a:p>
        </p:txBody>
      </p:sp>
      <p:pic>
        <p:nvPicPr>
          <p:cNvPr id="5" name="内容占位符 4">
            <a:extLst>
              <a:ext uri="{FF2B5EF4-FFF2-40B4-BE49-F238E27FC236}">
                <a16:creationId xmlns:a16="http://schemas.microsoft.com/office/drawing/2014/main" id="{DD66A49B-01C2-1137-06BE-CF5583FD3E07}"/>
              </a:ext>
            </a:extLst>
          </p:cNvPr>
          <p:cNvPicPr>
            <a:picLocks noGrp="1" noChangeAspect="1"/>
          </p:cNvPicPr>
          <p:nvPr>
            <p:ph idx="1"/>
          </p:nvPr>
        </p:nvPicPr>
        <p:blipFill>
          <a:blip r:embed="rId2"/>
          <a:stretch>
            <a:fillRect/>
          </a:stretch>
        </p:blipFill>
        <p:spPr>
          <a:xfrm>
            <a:off x="64735" y="769430"/>
            <a:ext cx="5118128" cy="3345369"/>
          </a:xfrm>
        </p:spPr>
      </p:pic>
      <p:pic>
        <p:nvPicPr>
          <p:cNvPr id="7" name="图片 6">
            <a:extLst>
              <a:ext uri="{FF2B5EF4-FFF2-40B4-BE49-F238E27FC236}">
                <a16:creationId xmlns:a16="http://schemas.microsoft.com/office/drawing/2014/main" id="{AB546045-9336-B216-F7E7-B1DC3898F58C}"/>
              </a:ext>
            </a:extLst>
          </p:cNvPr>
          <p:cNvPicPr>
            <a:picLocks noChangeAspect="1"/>
          </p:cNvPicPr>
          <p:nvPr/>
        </p:nvPicPr>
        <p:blipFill>
          <a:blip r:embed="rId3"/>
          <a:stretch>
            <a:fillRect/>
          </a:stretch>
        </p:blipFill>
        <p:spPr>
          <a:xfrm>
            <a:off x="5182863" y="827127"/>
            <a:ext cx="3961137" cy="3582629"/>
          </a:xfrm>
          <a:prstGeom prst="rect">
            <a:avLst/>
          </a:prstGeom>
        </p:spPr>
      </p:pic>
    </p:spTree>
    <p:extLst>
      <p:ext uri="{BB962C8B-B14F-4D97-AF65-F5344CB8AC3E}">
        <p14:creationId xmlns:p14="http://schemas.microsoft.com/office/powerpoint/2010/main" val="388467963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99ECD-250E-2B46-BB1F-3B42FFCB4670}"/>
              </a:ext>
            </a:extLst>
          </p:cNvPr>
          <p:cNvSpPr>
            <a:spLocks noGrp="1"/>
          </p:cNvSpPr>
          <p:nvPr>
            <p:ph type="title"/>
          </p:nvPr>
        </p:nvSpPr>
        <p:spPr/>
        <p:txBody>
          <a:bodyPr/>
          <a:lstStyle/>
          <a:p>
            <a:r>
              <a:rPr lang="en-US" altLang="zh-CN" dirty="0"/>
              <a:t>2</a:t>
            </a:r>
            <a:r>
              <a:rPr lang="zh-CN" altLang="en-US" dirty="0"/>
              <a:t> 深度优先</a:t>
            </a:r>
            <a:endParaRPr kumimoji="1" lang="zh-CN" altLang="en-US" b="1" dirty="0"/>
          </a:p>
        </p:txBody>
      </p:sp>
      <p:sp>
        <p:nvSpPr>
          <p:cNvPr id="3" name="文本占位符 2">
            <a:extLst>
              <a:ext uri="{FF2B5EF4-FFF2-40B4-BE49-F238E27FC236}">
                <a16:creationId xmlns:a16="http://schemas.microsoft.com/office/drawing/2014/main" id="{9D7EE77C-BB13-EC43-A651-D93A0ABD83EE}"/>
              </a:ext>
            </a:extLst>
          </p:cNvPr>
          <p:cNvSpPr>
            <a:spLocks noGrp="1"/>
          </p:cNvSpPr>
          <p:nvPr>
            <p:ph type="body" idx="1"/>
          </p:nvPr>
        </p:nvSpPr>
        <p:spPr>
          <a:xfrm>
            <a:off x="349369" y="937819"/>
            <a:ext cx="8445261" cy="3547096"/>
          </a:xfrm>
        </p:spPr>
        <p:txBody>
          <a:bodyPr>
            <a:normAutofit/>
          </a:bodyPr>
          <a:lstStyle/>
          <a:p>
            <a:pPr marL="342900" lvl="2">
              <a:lnSpc>
                <a:spcPct val="150000"/>
              </a:lnSpc>
              <a:spcBef>
                <a:spcPts val="0"/>
              </a:spcBef>
            </a:pPr>
            <a:r>
              <a:rPr lang="zh-CN" altLang="en-US" sz="2200" dirty="0"/>
              <a:t>如果是树搜索，对于一个分支数为 </a:t>
            </a:r>
            <a:r>
              <a:rPr lang="en-US" altLang="zh-CN" sz="2200" dirty="0"/>
              <a:t>b </a:t>
            </a:r>
            <a:r>
              <a:rPr lang="zh-CN" altLang="en-US" sz="2200" dirty="0"/>
              <a:t>，最大深度为 </a:t>
            </a:r>
            <a:r>
              <a:rPr lang="en-US" altLang="zh-CN" sz="2200" dirty="0"/>
              <a:t>m</a:t>
            </a:r>
            <a:r>
              <a:rPr lang="zh-CN" altLang="en-US" sz="2200" dirty="0"/>
              <a:t> 的搜索空间</a:t>
            </a:r>
            <a:r>
              <a:rPr lang="en-US" altLang="zh-CN" sz="2200" dirty="0"/>
              <a:t>, </a:t>
            </a:r>
            <a:r>
              <a:rPr lang="zh-CN" altLang="en-US" sz="2200" dirty="0"/>
              <a:t>深度优先搜索的开节点集空间是</a:t>
            </a:r>
            <a:r>
              <a:rPr lang="en-US" altLang="zh-CN" sz="2200" dirty="0"/>
              <a:t>O(bm) </a:t>
            </a:r>
            <a:r>
              <a:rPr lang="zh-CN" altLang="en-US" sz="2200" dirty="0"/>
              <a:t>每个节点存了</a:t>
            </a:r>
            <a:r>
              <a:rPr lang="en-US" altLang="zh-CN" sz="2200" dirty="0"/>
              <a:t>b</a:t>
            </a:r>
            <a:r>
              <a:rPr lang="zh-CN" altLang="en-US" sz="2200" dirty="0"/>
              <a:t>个动作。而宽度优先的开节点集是</a:t>
            </a:r>
            <a:r>
              <a:rPr lang="en-US" altLang="zh-CN" sz="2200" dirty="0"/>
              <a:t>O(</a:t>
            </a:r>
            <a:r>
              <a:rPr lang="en-US" altLang="zh-CN" sz="2800" dirty="0"/>
              <a:t>b</a:t>
            </a:r>
            <a:r>
              <a:rPr lang="en-US" altLang="zh-CN" sz="2800" baseline="30000" dirty="0"/>
              <a:t>d</a:t>
            </a:r>
            <a:r>
              <a:rPr lang="zh-CN" altLang="en-US" sz="2800" dirty="0"/>
              <a:t>），</a:t>
            </a:r>
            <a:r>
              <a:rPr lang="zh-CN" altLang="en-US" sz="2200" dirty="0"/>
              <a:t>如果内存受限，深度优先可以搜得更深。</a:t>
            </a:r>
            <a:endParaRPr lang="en-US" altLang="zh-CN" sz="2200" dirty="0"/>
          </a:p>
          <a:p>
            <a:pPr marL="342900" lvl="2">
              <a:lnSpc>
                <a:spcPct val="150000"/>
              </a:lnSpc>
              <a:spcBef>
                <a:spcPts val="0"/>
              </a:spcBef>
            </a:pPr>
            <a:r>
              <a:rPr lang="zh-CN" altLang="en-US" sz="2200" dirty="0"/>
              <a:t>深度优先搜索因为可以搜的更深，所以是许多</a:t>
            </a:r>
            <a:r>
              <a:rPr lang="en-US" altLang="zh-CN" sz="2200" dirty="0"/>
              <a:t>AI</a:t>
            </a:r>
            <a:r>
              <a:rPr lang="zh-CN" altLang="en-US" sz="2200" dirty="0"/>
              <a:t>领域工作的基础性算法。</a:t>
            </a:r>
            <a:endParaRPr lang="en-US" altLang="zh-CN" sz="2200" dirty="0"/>
          </a:p>
        </p:txBody>
      </p:sp>
    </p:spTree>
    <p:extLst>
      <p:ext uri="{BB962C8B-B14F-4D97-AF65-F5344CB8AC3E}">
        <p14:creationId xmlns:p14="http://schemas.microsoft.com/office/powerpoint/2010/main" val="50505612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290A5-821C-CA0F-D946-10E902C0FE7A}"/>
              </a:ext>
            </a:extLst>
          </p:cNvPr>
          <p:cNvSpPr>
            <a:spLocks noGrp="1"/>
          </p:cNvSpPr>
          <p:nvPr>
            <p:ph type="title"/>
          </p:nvPr>
        </p:nvSpPr>
        <p:spPr/>
        <p:txBody>
          <a:bodyPr/>
          <a:lstStyle/>
          <a:p>
            <a:r>
              <a:rPr kumimoji="1" lang="zh-CN" altLang="en-US" dirty="0"/>
              <a:t>宽度优先和深度优先的效率分析</a:t>
            </a:r>
          </a:p>
        </p:txBody>
      </p:sp>
      <p:pic>
        <p:nvPicPr>
          <p:cNvPr id="5" name="内容占位符 4">
            <a:extLst>
              <a:ext uri="{FF2B5EF4-FFF2-40B4-BE49-F238E27FC236}">
                <a16:creationId xmlns:a16="http://schemas.microsoft.com/office/drawing/2014/main" id="{A8C7EEBC-FD78-EBDA-4241-C6094FE3CEE7}"/>
              </a:ext>
            </a:extLst>
          </p:cNvPr>
          <p:cNvPicPr>
            <a:picLocks noGrp="1" noChangeAspect="1"/>
          </p:cNvPicPr>
          <p:nvPr>
            <p:ph idx="1"/>
          </p:nvPr>
        </p:nvPicPr>
        <p:blipFill>
          <a:blip r:embed="rId2"/>
          <a:stretch>
            <a:fillRect/>
          </a:stretch>
        </p:blipFill>
        <p:spPr>
          <a:xfrm>
            <a:off x="638628" y="765405"/>
            <a:ext cx="3047885" cy="2502577"/>
          </a:xfrm>
        </p:spPr>
      </p:pic>
      <p:pic>
        <p:nvPicPr>
          <p:cNvPr id="7" name="图片 6">
            <a:extLst>
              <a:ext uri="{FF2B5EF4-FFF2-40B4-BE49-F238E27FC236}">
                <a16:creationId xmlns:a16="http://schemas.microsoft.com/office/drawing/2014/main" id="{5071E9EF-8377-5274-F731-30984E61ADAB}"/>
              </a:ext>
            </a:extLst>
          </p:cNvPr>
          <p:cNvPicPr>
            <a:picLocks noChangeAspect="1"/>
          </p:cNvPicPr>
          <p:nvPr/>
        </p:nvPicPr>
        <p:blipFill>
          <a:blip r:embed="rId3"/>
          <a:stretch>
            <a:fillRect/>
          </a:stretch>
        </p:blipFill>
        <p:spPr>
          <a:xfrm>
            <a:off x="3679114" y="863910"/>
            <a:ext cx="1350577" cy="2368550"/>
          </a:xfrm>
          <a:prstGeom prst="rect">
            <a:avLst/>
          </a:prstGeom>
        </p:spPr>
      </p:pic>
      <p:sp>
        <p:nvSpPr>
          <p:cNvPr id="8" name="文本占位符 2">
            <a:extLst>
              <a:ext uri="{FF2B5EF4-FFF2-40B4-BE49-F238E27FC236}">
                <a16:creationId xmlns:a16="http://schemas.microsoft.com/office/drawing/2014/main" id="{280CD650-DBF1-BF22-4782-B846BEA088D1}"/>
              </a:ext>
            </a:extLst>
          </p:cNvPr>
          <p:cNvSpPr txBox="1">
            <a:spLocks/>
          </p:cNvSpPr>
          <p:nvPr/>
        </p:nvSpPr>
        <p:spPr>
          <a:xfrm>
            <a:off x="1190171" y="3526095"/>
            <a:ext cx="4662458" cy="139011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chemeClr val="tx1"/>
                </a:solidFill>
                <a:latin typeface="STKaiti" panose="02010600040101010101" pitchFamily="2" charset="-122"/>
                <a:ea typeface="STKaiti" panose="02010600040101010101" pitchFamily="2"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1" kern="1200">
                <a:solidFill>
                  <a:schemeClr val="tx1"/>
                </a:solidFill>
                <a:latin typeface="STKaiti" panose="02010600040101010101" pitchFamily="2" charset="-122"/>
                <a:ea typeface="STKaiti" panose="02010600040101010101" pitchFamily="2"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1" kern="1200">
                <a:solidFill>
                  <a:schemeClr val="tx1"/>
                </a:solidFill>
                <a:latin typeface="STKaiti" panose="02010600040101010101" pitchFamily="2" charset="-122"/>
                <a:ea typeface="STKaiti" panose="02010600040101010101" pitchFamily="2"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1" kern="1200">
                <a:solidFill>
                  <a:schemeClr val="tx1"/>
                </a:solidFill>
                <a:latin typeface="STKaiti" panose="02010600040101010101" pitchFamily="2" charset="-122"/>
                <a:ea typeface="STKaiti" panose="02010600040101010101" pitchFamily="2"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1" kern="1200">
                <a:solidFill>
                  <a:schemeClr val="tx1"/>
                </a:solidFill>
                <a:latin typeface="STKaiti" panose="02010600040101010101" pitchFamily="2" charset="-122"/>
                <a:ea typeface="STKaiti" panose="02010600040101010101" pitchFamily="2"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a:lnSpc>
                <a:spcPct val="120000"/>
              </a:lnSpc>
              <a:spcBef>
                <a:spcPts val="0"/>
              </a:spcBef>
            </a:pPr>
            <a:r>
              <a:rPr lang="en-US" altLang="zh-CN" sz="1898" i="1" dirty="0"/>
              <a:t>b</a:t>
            </a:r>
            <a:r>
              <a:rPr lang="en-US" altLang="zh-CN" sz="1898" dirty="0"/>
              <a:t> </a:t>
            </a:r>
            <a:r>
              <a:rPr lang="zh-CN" altLang="zh-CN" sz="1898" dirty="0"/>
              <a:t>是分支数</a:t>
            </a:r>
            <a:r>
              <a:rPr lang="en-US" altLang="zh-CN" sz="1898" dirty="0"/>
              <a:t>; </a:t>
            </a:r>
            <a:r>
              <a:rPr lang="en-US" altLang="zh-CN" sz="1898" i="1" dirty="0"/>
              <a:t>d</a:t>
            </a:r>
            <a:r>
              <a:rPr lang="en-US" altLang="zh-CN" sz="1898" dirty="0"/>
              <a:t> </a:t>
            </a:r>
            <a:r>
              <a:rPr lang="zh-CN" altLang="zh-CN" sz="1898" dirty="0"/>
              <a:t>时最浅的目标所在的深度</a:t>
            </a:r>
            <a:r>
              <a:rPr lang="en-US" altLang="zh-CN" sz="1898" dirty="0"/>
              <a:t>; </a:t>
            </a:r>
          </a:p>
          <a:p>
            <a:pPr marL="0">
              <a:lnSpc>
                <a:spcPct val="120000"/>
              </a:lnSpc>
              <a:spcBef>
                <a:spcPts val="0"/>
              </a:spcBef>
            </a:pPr>
            <a:r>
              <a:rPr lang="en-US" altLang="zh-CN" sz="1898" i="1" dirty="0"/>
              <a:t>m</a:t>
            </a:r>
            <a:r>
              <a:rPr lang="en-US" altLang="zh-CN" sz="1898" dirty="0"/>
              <a:t> </a:t>
            </a:r>
            <a:r>
              <a:rPr lang="zh-CN" altLang="zh-CN" sz="1898" dirty="0"/>
              <a:t>是搜索树的最大深度</a:t>
            </a:r>
            <a:r>
              <a:rPr lang="en-US" altLang="zh-CN" sz="1898" dirty="0"/>
              <a:t>; </a:t>
            </a:r>
          </a:p>
          <a:p>
            <a:pPr marL="0">
              <a:lnSpc>
                <a:spcPct val="120000"/>
              </a:lnSpc>
              <a:spcBef>
                <a:spcPts val="0"/>
              </a:spcBef>
            </a:pPr>
            <a:r>
              <a:rPr lang="en-US" altLang="zh-CN" sz="1898" dirty="0"/>
              <a:t>a </a:t>
            </a:r>
            <a:r>
              <a:rPr lang="zh-CN" altLang="zh-CN" sz="1898" dirty="0"/>
              <a:t>是完备的如果</a:t>
            </a:r>
            <a:r>
              <a:rPr lang="en-US" altLang="zh-CN" sz="1898" i="1" dirty="0"/>
              <a:t>b</a:t>
            </a:r>
            <a:r>
              <a:rPr lang="en-US" altLang="zh-CN" sz="1898" dirty="0"/>
              <a:t> </a:t>
            </a:r>
            <a:r>
              <a:rPr lang="zh-CN" altLang="zh-CN" sz="1898" dirty="0"/>
              <a:t>是有限的</a:t>
            </a:r>
            <a:r>
              <a:rPr lang="en-US" altLang="zh-CN" sz="1898" dirty="0"/>
              <a:t>; </a:t>
            </a:r>
          </a:p>
        </p:txBody>
      </p:sp>
      <p:sp>
        <p:nvSpPr>
          <p:cNvPr id="9" name="文本框 8">
            <a:extLst>
              <a:ext uri="{FF2B5EF4-FFF2-40B4-BE49-F238E27FC236}">
                <a16:creationId xmlns:a16="http://schemas.microsoft.com/office/drawing/2014/main" id="{6CF40711-998B-3087-CFD1-AF8D26685258}"/>
              </a:ext>
            </a:extLst>
          </p:cNvPr>
          <p:cNvSpPr txBox="1"/>
          <p:nvPr/>
        </p:nvSpPr>
        <p:spPr>
          <a:xfrm>
            <a:off x="5301086" y="1698322"/>
            <a:ext cx="1723549" cy="1569660"/>
          </a:xfrm>
          <a:prstGeom prst="rect">
            <a:avLst/>
          </a:prstGeom>
          <a:noFill/>
        </p:spPr>
        <p:txBody>
          <a:bodyPr wrap="none" rtlCol="0">
            <a:spAutoFit/>
          </a:bodyPr>
          <a:lstStyle/>
          <a:p>
            <a:r>
              <a:rPr kumimoji="1" lang="zh-CN" altLang="en-US" sz="2400" dirty="0">
                <a:latin typeface="KaiTi" panose="02010609060101010101" pitchFamily="49" charset="-122"/>
                <a:ea typeface="KaiTi" panose="02010609060101010101" pitchFamily="49" charset="-122"/>
              </a:rPr>
              <a:t>完备性</a:t>
            </a:r>
            <a:endParaRPr kumimoji="1" lang="en-US" altLang="zh-CN" sz="2400" dirty="0">
              <a:latin typeface="KaiTi" panose="02010609060101010101" pitchFamily="49" charset="-122"/>
              <a:ea typeface="KaiTi" panose="02010609060101010101" pitchFamily="49" charset="-122"/>
            </a:endParaRPr>
          </a:p>
          <a:p>
            <a:r>
              <a:rPr kumimoji="1" lang="zh-CN" altLang="en-US" sz="2400" dirty="0">
                <a:latin typeface="KaiTi" panose="02010609060101010101" pitchFamily="49" charset="-122"/>
                <a:ea typeface="KaiTi" panose="02010609060101010101" pitchFamily="49" charset="-122"/>
              </a:rPr>
              <a:t>时间复杂度</a:t>
            </a:r>
            <a:endParaRPr kumimoji="1" lang="en-US" altLang="zh-CN" sz="2400" dirty="0">
              <a:latin typeface="KaiTi" panose="02010609060101010101" pitchFamily="49" charset="-122"/>
              <a:ea typeface="KaiTi" panose="02010609060101010101" pitchFamily="49" charset="-122"/>
            </a:endParaRPr>
          </a:p>
          <a:p>
            <a:r>
              <a:rPr kumimoji="1" lang="zh-CN" altLang="en-US" sz="2400" dirty="0">
                <a:latin typeface="KaiTi" panose="02010609060101010101" pitchFamily="49" charset="-122"/>
                <a:ea typeface="KaiTi" panose="02010609060101010101" pitchFamily="49" charset="-122"/>
              </a:rPr>
              <a:t>空间复杂度</a:t>
            </a:r>
            <a:endParaRPr kumimoji="1" lang="en-US" altLang="zh-CN" sz="2400" dirty="0">
              <a:latin typeface="KaiTi" panose="02010609060101010101" pitchFamily="49" charset="-122"/>
              <a:ea typeface="KaiTi" panose="02010609060101010101" pitchFamily="49" charset="-122"/>
            </a:endParaRPr>
          </a:p>
          <a:p>
            <a:r>
              <a:rPr kumimoji="1" lang="zh-CN" altLang="en-US" sz="2400" dirty="0">
                <a:latin typeface="KaiTi" panose="02010609060101010101" pitchFamily="49" charset="-122"/>
                <a:ea typeface="KaiTi" panose="02010609060101010101" pitchFamily="49" charset="-122"/>
              </a:rPr>
              <a:t>最优性</a:t>
            </a:r>
          </a:p>
        </p:txBody>
      </p:sp>
      <p:sp>
        <p:nvSpPr>
          <p:cNvPr id="10" name="文本框 9">
            <a:extLst>
              <a:ext uri="{FF2B5EF4-FFF2-40B4-BE49-F238E27FC236}">
                <a16:creationId xmlns:a16="http://schemas.microsoft.com/office/drawing/2014/main" id="{D23DCAD1-8F8F-7839-7047-8CA7E1AA829B}"/>
              </a:ext>
            </a:extLst>
          </p:cNvPr>
          <p:cNvSpPr txBox="1"/>
          <p:nvPr/>
        </p:nvSpPr>
        <p:spPr>
          <a:xfrm>
            <a:off x="4775317" y="867325"/>
            <a:ext cx="4363695" cy="830997"/>
          </a:xfrm>
          <a:prstGeom prst="rect">
            <a:avLst/>
          </a:prstGeom>
          <a:noFill/>
        </p:spPr>
        <p:txBody>
          <a:bodyPr wrap="none" rtlCol="0">
            <a:spAutoFit/>
          </a:bodyPr>
          <a:lstStyle/>
          <a:p>
            <a:r>
              <a:rPr kumimoji="1" lang="zh-CN" altLang="en-US" sz="2400" b="1" dirty="0">
                <a:solidFill>
                  <a:srgbClr val="931000"/>
                </a:solidFill>
                <a:latin typeface="KaiTi" panose="02010609060101010101" pitchFamily="49" charset="-122"/>
                <a:ea typeface="KaiTi" panose="02010609060101010101" pitchFamily="49" charset="-122"/>
              </a:rPr>
              <a:t>关键点六：深度优先更省空间</a:t>
            </a:r>
            <a:endParaRPr kumimoji="1" lang="en-US" altLang="zh-CN" sz="2400" b="1" dirty="0">
              <a:solidFill>
                <a:srgbClr val="931000"/>
              </a:solidFill>
              <a:latin typeface="KaiTi" panose="02010609060101010101" pitchFamily="49" charset="-122"/>
              <a:ea typeface="KaiTi" panose="02010609060101010101" pitchFamily="49" charset="-122"/>
            </a:endParaRPr>
          </a:p>
          <a:p>
            <a:r>
              <a:rPr kumimoji="1" lang="zh-CN" altLang="en-US" sz="2400" b="1" dirty="0">
                <a:solidFill>
                  <a:srgbClr val="931000"/>
                </a:solidFill>
                <a:latin typeface="KaiTi" panose="02010609060101010101" pitchFamily="49" charset="-122"/>
                <a:ea typeface="KaiTi" panose="02010609060101010101" pitchFamily="49" charset="-122"/>
              </a:rPr>
              <a:t>          搜的更深</a:t>
            </a:r>
          </a:p>
        </p:txBody>
      </p:sp>
      <p:sp>
        <p:nvSpPr>
          <p:cNvPr id="11" name="心形 10">
            <a:extLst>
              <a:ext uri="{FF2B5EF4-FFF2-40B4-BE49-F238E27FC236}">
                <a16:creationId xmlns:a16="http://schemas.microsoft.com/office/drawing/2014/main" id="{CDCCF10F-58E7-51BA-8D5B-5FCC8F9E6D2E}"/>
              </a:ext>
            </a:extLst>
          </p:cNvPr>
          <p:cNvSpPr/>
          <p:nvPr/>
        </p:nvSpPr>
        <p:spPr>
          <a:xfrm>
            <a:off x="8316686" y="165240"/>
            <a:ext cx="348344" cy="342052"/>
          </a:xfrm>
          <a:prstGeom prst="hear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3323984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8064EF-8832-4BE2-A3F7-98200B41E154}"/>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23F76CE4-31D6-4287-BD99-D5AA6FAC82CD}"/>
              </a:ext>
            </a:extLst>
          </p:cNvPr>
          <p:cNvPicPr>
            <a:picLocks noChangeAspect="1"/>
          </p:cNvPicPr>
          <p:nvPr/>
        </p:nvPicPr>
        <p:blipFill>
          <a:blip r:embed="rId2"/>
          <a:stretch>
            <a:fillRect/>
          </a:stretch>
        </p:blipFill>
        <p:spPr>
          <a:xfrm>
            <a:off x="320180" y="780176"/>
            <a:ext cx="5353103" cy="3070370"/>
          </a:xfrm>
          <a:prstGeom prst="rect">
            <a:avLst/>
          </a:prstGeom>
          <a:ln>
            <a:noFill/>
          </a:ln>
          <a:effectLst>
            <a:outerShdw blurRad="292100" dist="139700" dir="2700000" algn="tl" rotWithShape="0">
              <a:srgbClr val="333333">
                <a:alpha val="65000"/>
              </a:srgbClr>
            </a:outerShdw>
          </a:effectLst>
        </p:spPr>
      </p:pic>
      <p:pic>
        <p:nvPicPr>
          <p:cNvPr id="7" name="内容占位符 6">
            <a:extLst>
              <a:ext uri="{FF2B5EF4-FFF2-40B4-BE49-F238E27FC236}">
                <a16:creationId xmlns:a16="http://schemas.microsoft.com/office/drawing/2014/main" id="{AB5F0326-12A6-412B-95DD-A06B2B20E88C}"/>
              </a:ext>
            </a:extLst>
          </p:cNvPr>
          <p:cNvPicPr>
            <a:picLocks noGrp="1" noChangeAspect="1"/>
          </p:cNvPicPr>
          <p:nvPr>
            <p:ph idx="1"/>
          </p:nvPr>
        </p:nvPicPr>
        <p:blipFill>
          <a:blip r:embed="rId3"/>
          <a:stretch>
            <a:fillRect/>
          </a:stretch>
        </p:blipFill>
        <p:spPr>
          <a:xfrm>
            <a:off x="3162649" y="1986983"/>
            <a:ext cx="5558038" cy="25304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1932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5AD68-932D-804B-A06E-B040DC39D9E9}"/>
              </a:ext>
            </a:extLst>
          </p:cNvPr>
          <p:cNvSpPr>
            <a:spLocks noGrp="1"/>
          </p:cNvSpPr>
          <p:nvPr>
            <p:ph type="title"/>
          </p:nvPr>
        </p:nvSpPr>
        <p:spPr/>
        <p:txBody>
          <a:bodyPr/>
          <a:lstStyle/>
          <a:p>
            <a:r>
              <a:rPr kumimoji="1" lang="zh-CN" altLang="en-US" dirty="0"/>
              <a:t>问题的形式化描述</a:t>
            </a:r>
          </a:p>
        </p:txBody>
      </p:sp>
      <p:sp>
        <p:nvSpPr>
          <p:cNvPr id="3" name="文本占位符 2">
            <a:extLst>
              <a:ext uri="{FF2B5EF4-FFF2-40B4-BE49-F238E27FC236}">
                <a16:creationId xmlns:a16="http://schemas.microsoft.com/office/drawing/2014/main" id="{5B9C6052-8809-5047-B537-18AB0E1342CA}"/>
              </a:ext>
            </a:extLst>
          </p:cNvPr>
          <p:cNvSpPr>
            <a:spLocks noGrp="1"/>
          </p:cNvSpPr>
          <p:nvPr>
            <p:ph type="body" idx="1"/>
          </p:nvPr>
        </p:nvSpPr>
        <p:spPr>
          <a:xfrm>
            <a:off x="546537" y="779562"/>
            <a:ext cx="8023755" cy="3876521"/>
          </a:xfrm>
        </p:spPr>
        <p:txBody>
          <a:bodyPr>
            <a:normAutofit fontScale="85000" lnSpcReduction="20000"/>
          </a:bodyPr>
          <a:lstStyle/>
          <a:p>
            <a:pPr marL="0" indent="0">
              <a:lnSpc>
                <a:spcPct val="160000"/>
              </a:lnSpc>
              <a:spcBef>
                <a:spcPts val="633"/>
              </a:spcBef>
              <a:buNone/>
            </a:pPr>
            <a:r>
              <a:rPr lang="zh-CN" altLang="en-US" sz="2300" b="1" dirty="0"/>
              <a:t>一个问题的定义包含</a:t>
            </a:r>
            <a:r>
              <a:rPr lang="zh-CN" altLang="en-US" sz="2300" b="1" dirty="0">
                <a:solidFill>
                  <a:srgbClr val="FF0000"/>
                </a:solidFill>
              </a:rPr>
              <a:t>五</a:t>
            </a:r>
            <a:r>
              <a:rPr lang="zh-CN" altLang="en-US" sz="2300" b="1" dirty="0"/>
              <a:t>个部分</a:t>
            </a:r>
            <a:r>
              <a:rPr lang="en-US" altLang="zh-CN" sz="2300" b="1" dirty="0"/>
              <a:t>: </a:t>
            </a:r>
          </a:p>
          <a:p>
            <a:pPr marL="271217" indent="-271217">
              <a:lnSpc>
                <a:spcPct val="160000"/>
              </a:lnSpc>
              <a:spcBef>
                <a:spcPts val="633"/>
              </a:spcBef>
              <a:buFont typeface="+mj-lt"/>
              <a:buAutoNum type="arabicPeriod"/>
            </a:pPr>
            <a:r>
              <a:rPr lang="zh-CN" altLang="en-US" sz="1687" b="1" dirty="0">
                <a:solidFill>
                  <a:srgbClr val="931000"/>
                </a:solidFill>
              </a:rPr>
              <a:t>初始状态 </a:t>
            </a:r>
            <a:r>
              <a:rPr lang="en-US" altLang="zh-CN" sz="1687" b="1" dirty="0"/>
              <a:t>S</a:t>
            </a:r>
            <a:r>
              <a:rPr lang="en-US" altLang="zh-CN" sz="1687" b="1" baseline="-25000" dirty="0"/>
              <a:t>0</a:t>
            </a:r>
            <a:r>
              <a:rPr lang="zh-CN" altLang="en-US" sz="1687" dirty="0"/>
              <a:t>。</a:t>
            </a:r>
            <a:r>
              <a:rPr lang="en-US" altLang="zh-CN" sz="1687" dirty="0"/>
              <a:t> </a:t>
            </a:r>
          </a:p>
          <a:p>
            <a:pPr marL="271217" indent="-271217">
              <a:lnSpc>
                <a:spcPct val="160000"/>
              </a:lnSpc>
              <a:spcBef>
                <a:spcPts val="633"/>
              </a:spcBef>
              <a:buFont typeface="+mj-lt"/>
              <a:buAutoNum type="arabicPeriod"/>
            </a:pPr>
            <a:r>
              <a:rPr lang="zh-CN" altLang="en-US" sz="1687" b="1" dirty="0">
                <a:solidFill>
                  <a:srgbClr val="931000"/>
                </a:solidFill>
              </a:rPr>
              <a:t>可选动作</a:t>
            </a:r>
            <a:r>
              <a:rPr lang="zh-CN" altLang="en-US" sz="1687" dirty="0"/>
              <a:t>。在一个给定状态 </a:t>
            </a:r>
            <a:r>
              <a:rPr lang="en-US" altLang="zh-CN" sz="1687" dirty="0"/>
              <a:t>s, ACTIONS(s) </a:t>
            </a:r>
            <a:r>
              <a:rPr lang="zh-CN" altLang="en-US" sz="1687" dirty="0"/>
              <a:t>返回一组可能的动作。</a:t>
            </a:r>
            <a:endParaRPr lang="en-US" altLang="zh-CN" sz="1687" dirty="0"/>
          </a:p>
          <a:p>
            <a:pPr marL="271217" indent="-271217">
              <a:lnSpc>
                <a:spcPct val="160000"/>
              </a:lnSpc>
              <a:spcBef>
                <a:spcPts val="633"/>
              </a:spcBef>
              <a:buFont typeface="+mj-lt"/>
              <a:buAutoNum type="arabicPeriod"/>
            </a:pPr>
            <a:r>
              <a:rPr lang="zh-CN" altLang="en-US" sz="1687" b="1" dirty="0">
                <a:solidFill>
                  <a:srgbClr val="931000"/>
                </a:solidFill>
              </a:rPr>
              <a:t>状态转移模型</a:t>
            </a:r>
            <a:r>
              <a:rPr lang="zh-CN" altLang="en-US" sz="1687" dirty="0"/>
              <a:t>。在状态 </a:t>
            </a:r>
            <a:r>
              <a:rPr lang="en-US" altLang="zh-CN" sz="1687" dirty="0"/>
              <a:t>s </a:t>
            </a:r>
            <a:r>
              <a:rPr lang="zh-CN" altLang="en-US" sz="1687" dirty="0"/>
              <a:t>下执行动作 </a:t>
            </a:r>
            <a:r>
              <a:rPr lang="en-US" altLang="zh-CN" sz="1687" dirty="0"/>
              <a:t>a</a:t>
            </a:r>
            <a:r>
              <a:rPr lang="zh-CN" altLang="en-US" sz="1687" dirty="0"/>
              <a:t> 之后所到达的状态用</a:t>
            </a:r>
            <a:r>
              <a:rPr lang="en-US" altLang="zh-CN" sz="1687" dirty="0"/>
              <a:t>RESULT(</a:t>
            </a:r>
            <a:r>
              <a:rPr lang="en-US" altLang="zh-CN" sz="1687" dirty="0" err="1"/>
              <a:t>s,a</a:t>
            </a:r>
            <a:r>
              <a:rPr lang="en-US" altLang="zh-CN" sz="1687" dirty="0"/>
              <a:t>)</a:t>
            </a:r>
            <a:r>
              <a:rPr lang="zh-CN" altLang="en-US" sz="1687" dirty="0"/>
              <a:t> 表示。一个状态经过一个动作后来到的下一个状态我们称之为</a:t>
            </a:r>
            <a:r>
              <a:rPr lang="zh-CN" altLang="en-US" sz="1687" b="1" dirty="0">
                <a:solidFill>
                  <a:srgbClr val="931000"/>
                </a:solidFill>
              </a:rPr>
              <a:t>后继状态</a:t>
            </a:r>
            <a:r>
              <a:rPr lang="en-US" altLang="zh-CN" sz="1687" b="1" dirty="0">
                <a:solidFill>
                  <a:srgbClr val="931000"/>
                </a:solidFill>
              </a:rPr>
              <a:t> </a:t>
            </a:r>
            <a:r>
              <a:rPr lang="zh-CN" altLang="en-US" sz="1687" b="1" dirty="0"/>
              <a:t>。</a:t>
            </a:r>
            <a:r>
              <a:rPr lang="zh-CN" altLang="en-US" sz="1687" dirty="0"/>
              <a:t>初始状态、动作、状态转移模型构成了</a:t>
            </a:r>
            <a:r>
              <a:rPr lang="zh-CN" altLang="en-US" sz="1687" b="1" dirty="0">
                <a:solidFill>
                  <a:srgbClr val="931000"/>
                </a:solidFill>
              </a:rPr>
              <a:t>状态空间</a:t>
            </a:r>
            <a:r>
              <a:rPr lang="zh-CN" altLang="en-US" sz="1687" dirty="0"/>
              <a:t>。状态空间构成一幅有向图。</a:t>
            </a:r>
            <a:r>
              <a:rPr lang="zh-CN" altLang="en-US" sz="1687" b="1" dirty="0"/>
              <a:t>路径</a:t>
            </a:r>
            <a:r>
              <a:rPr lang="zh-CN" altLang="en-US" sz="1687" dirty="0"/>
              <a:t>是从一个状态出发通过一系列动作所经过的状态序列。</a:t>
            </a:r>
            <a:endParaRPr lang="en-US" altLang="zh-CN" sz="1687" dirty="0"/>
          </a:p>
          <a:p>
            <a:pPr marL="271217" indent="-271217">
              <a:lnSpc>
                <a:spcPct val="160000"/>
              </a:lnSpc>
              <a:spcBef>
                <a:spcPts val="633"/>
              </a:spcBef>
              <a:buFont typeface="+mj-lt"/>
              <a:buAutoNum type="arabicPeriod"/>
            </a:pPr>
            <a:r>
              <a:rPr lang="zh-CN" altLang="en-US" sz="1687" b="1" dirty="0">
                <a:solidFill>
                  <a:srgbClr val="931000"/>
                </a:solidFill>
              </a:rPr>
              <a:t>目标状态</a:t>
            </a:r>
            <a:r>
              <a:rPr lang="zh-CN" altLang="en-US" sz="1687" dirty="0"/>
              <a:t>。 </a:t>
            </a:r>
            <a:endParaRPr lang="en-US" altLang="zh-CN" sz="1687" dirty="0"/>
          </a:p>
          <a:p>
            <a:pPr marL="271217" indent="-271217">
              <a:lnSpc>
                <a:spcPct val="160000"/>
              </a:lnSpc>
              <a:spcBef>
                <a:spcPts val="633"/>
              </a:spcBef>
              <a:buFont typeface="+mj-lt"/>
              <a:buAutoNum type="arabicPeriod"/>
            </a:pPr>
            <a:r>
              <a:rPr lang="zh-CN" altLang="en-US" sz="1687" b="1" dirty="0">
                <a:solidFill>
                  <a:srgbClr val="931000"/>
                </a:solidFill>
              </a:rPr>
              <a:t>路径花费</a:t>
            </a:r>
            <a:r>
              <a:rPr lang="zh-CN" altLang="en-US" sz="1687" dirty="0"/>
              <a:t>。每条路径可以有一个花费，用来度量解的好坏。</a:t>
            </a:r>
            <a:endParaRPr lang="en-US" altLang="zh-CN" sz="1687" dirty="0"/>
          </a:p>
          <a:p>
            <a:pPr marL="0" indent="0">
              <a:lnSpc>
                <a:spcPct val="160000"/>
              </a:lnSpc>
              <a:spcBef>
                <a:spcPts val="633"/>
              </a:spcBef>
              <a:buNone/>
            </a:pPr>
            <a:r>
              <a:rPr lang="zh-CN" altLang="en-US" sz="2600" b="1" dirty="0"/>
              <a:t>一个问题的解 </a:t>
            </a:r>
            <a:r>
              <a:rPr lang="zh-CN" altLang="en-US" sz="1800" dirty="0"/>
              <a:t>是从初始状态出发到达目标状态的一个</a:t>
            </a:r>
            <a:r>
              <a:rPr lang="zh-CN" altLang="en-US" sz="1800" dirty="0">
                <a:solidFill>
                  <a:srgbClr val="931000"/>
                </a:solidFill>
              </a:rPr>
              <a:t>动作序列</a:t>
            </a:r>
            <a:r>
              <a:rPr lang="zh-CN" altLang="en-US" sz="1800" dirty="0"/>
              <a:t>。</a:t>
            </a:r>
            <a:r>
              <a:rPr lang="zh-CN" altLang="en-US" sz="1800" b="1" dirty="0"/>
              <a:t>解的质量</a:t>
            </a:r>
            <a:r>
              <a:rPr lang="zh-CN" altLang="en-US" sz="1800" dirty="0"/>
              <a:t>可以用路径的花费来度量。</a:t>
            </a:r>
            <a:r>
              <a:rPr lang="zh-CN" altLang="en-US" sz="1800" b="1" dirty="0">
                <a:solidFill>
                  <a:srgbClr val="931000"/>
                </a:solidFill>
              </a:rPr>
              <a:t>最优解</a:t>
            </a:r>
            <a:r>
              <a:rPr lang="zh-CN" altLang="en-US" sz="1800" dirty="0"/>
              <a:t>是所有解中花费最小的一个。</a:t>
            </a:r>
            <a:endParaRPr kumimoji="1" lang="zh-CN" altLang="en-US" sz="1800" dirty="0"/>
          </a:p>
          <a:p>
            <a:pPr marL="0" indent="0">
              <a:lnSpc>
                <a:spcPct val="160000"/>
              </a:lnSpc>
              <a:spcBef>
                <a:spcPts val="633"/>
              </a:spcBef>
              <a:buNone/>
            </a:pPr>
            <a:endParaRPr lang="en-US" altLang="zh-CN" sz="1687" dirty="0"/>
          </a:p>
          <a:p>
            <a:pPr>
              <a:spcBef>
                <a:spcPts val="949"/>
              </a:spcBef>
            </a:pPr>
            <a:endParaRPr lang="en-US" altLang="zh-CN" sz="1687" dirty="0"/>
          </a:p>
          <a:p>
            <a:pPr>
              <a:spcBef>
                <a:spcPts val="1582"/>
              </a:spcBef>
            </a:pPr>
            <a:endParaRPr lang="en-US" altLang="zh-CN" dirty="0"/>
          </a:p>
        </p:txBody>
      </p:sp>
    </p:spTree>
    <p:extLst>
      <p:ext uri="{BB962C8B-B14F-4D97-AF65-F5344CB8AC3E}">
        <p14:creationId xmlns:p14="http://schemas.microsoft.com/office/powerpoint/2010/main" val="424989103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3EA503-63F2-423E-AEC3-DF3315C7124D}"/>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626F3A09-5F9B-4972-94D3-B9A91BCDD6CA}"/>
              </a:ext>
            </a:extLst>
          </p:cNvPr>
          <p:cNvPicPr>
            <a:picLocks noChangeAspect="1"/>
          </p:cNvPicPr>
          <p:nvPr/>
        </p:nvPicPr>
        <p:blipFill>
          <a:blip r:embed="rId2"/>
          <a:stretch>
            <a:fillRect/>
          </a:stretch>
        </p:blipFill>
        <p:spPr>
          <a:xfrm>
            <a:off x="1258805" y="153697"/>
            <a:ext cx="6626390" cy="47606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994306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9EE51-6F84-A54B-A7CF-44204DE1A47C}"/>
              </a:ext>
            </a:extLst>
          </p:cNvPr>
          <p:cNvSpPr>
            <a:spLocks noGrp="1"/>
          </p:cNvSpPr>
          <p:nvPr>
            <p:ph type="title"/>
          </p:nvPr>
        </p:nvSpPr>
        <p:spPr/>
        <p:txBody>
          <a:bodyPr/>
          <a:lstStyle/>
          <a:p>
            <a:r>
              <a:rPr lang="en-US" altLang="zh-CN" dirty="0"/>
              <a:t>3 </a:t>
            </a:r>
            <a:r>
              <a:rPr lang="zh-CN" altLang="en-US" dirty="0"/>
              <a:t>深度受限</a:t>
            </a:r>
            <a:endParaRPr kumimoji="1" lang="zh-CN" altLang="en-US" b="1" dirty="0"/>
          </a:p>
        </p:txBody>
      </p:sp>
      <p:sp>
        <p:nvSpPr>
          <p:cNvPr id="7" name="文本占位符 2">
            <a:extLst>
              <a:ext uri="{FF2B5EF4-FFF2-40B4-BE49-F238E27FC236}">
                <a16:creationId xmlns:a16="http://schemas.microsoft.com/office/drawing/2014/main" id="{C569C0B8-37BB-8A49-91D5-CCB5DB82E89A}"/>
              </a:ext>
            </a:extLst>
          </p:cNvPr>
          <p:cNvSpPr txBox="1">
            <a:spLocks/>
          </p:cNvSpPr>
          <p:nvPr/>
        </p:nvSpPr>
        <p:spPr>
          <a:xfrm>
            <a:off x="6426678" y="631734"/>
            <a:ext cx="2583611" cy="2516908"/>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a:lnSpc>
                <a:spcPct val="120000"/>
              </a:lnSpc>
              <a:spcBef>
                <a:spcPts val="0"/>
              </a:spcBef>
            </a:pPr>
            <a:endParaRPr lang="en-US" altLang="zh-CN" sz="1400" dirty="0"/>
          </a:p>
        </p:txBody>
      </p:sp>
      <p:sp>
        <p:nvSpPr>
          <p:cNvPr id="17" name="文本框 16">
            <a:extLst>
              <a:ext uri="{FF2B5EF4-FFF2-40B4-BE49-F238E27FC236}">
                <a16:creationId xmlns:a16="http://schemas.microsoft.com/office/drawing/2014/main" id="{97848E4C-B443-A04A-C3A2-C4C21C9AEFDC}"/>
              </a:ext>
            </a:extLst>
          </p:cNvPr>
          <p:cNvSpPr txBox="1"/>
          <p:nvPr/>
        </p:nvSpPr>
        <p:spPr>
          <a:xfrm>
            <a:off x="133712" y="830279"/>
            <a:ext cx="8876577" cy="3815340"/>
          </a:xfrm>
          <a:prstGeom prst="rect">
            <a:avLst/>
          </a:prstGeom>
          <a:noFill/>
        </p:spPr>
        <p:txBody>
          <a:bodyPr wrap="square">
            <a:spAutoFit/>
          </a:bodyPr>
          <a:lstStyle/>
          <a:p>
            <a:pPr marL="0">
              <a:lnSpc>
                <a:spcPct val="120000"/>
              </a:lnSpc>
              <a:spcBef>
                <a:spcPts val="0"/>
              </a:spcBef>
            </a:pPr>
            <a:r>
              <a:rPr lang="zh-CN" altLang="en-US" sz="1800" dirty="0">
                <a:latin typeface="KaiTi" panose="02010609060101010101" pitchFamily="49" charset="-122"/>
                <a:ea typeface="KaiTi" panose="02010609060101010101" pitchFamily="49" charset="-122"/>
              </a:rPr>
              <a:t>深度受限搜索</a:t>
            </a:r>
            <a:r>
              <a:rPr lang="en-US" altLang="zh-CN" sz="1800" dirty="0">
                <a:latin typeface="KaiTi" panose="02010609060101010101" pitchFamily="49" charset="-122"/>
                <a:ea typeface="KaiTi" panose="02010609060101010101" pitchFamily="49" charset="-122"/>
              </a:rPr>
              <a:t> depth-limited search</a:t>
            </a:r>
          </a:p>
          <a:p>
            <a:pPr marL="742950" lvl="1" indent="-285750">
              <a:lnSpc>
                <a:spcPct val="120000"/>
              </a:lnSpc>
              <a:buFont typeface="Arial" panose="020B0604020202020204" pitchFamily="34" charset="0"/>
              <a:buChar char="•"/>
            </a:pPr>
            <a:r>
              <a:rPr lang="zh-CN" altLang="en-US" dirty="0">
                <a:latin typeface="KaiTi" panose="02010609060101010101" pitchFamily="49" charset="-122"/>
                <a:ea typeface="KaiTi" panose="02010609060101010101" pitchFamily="49" charset="-122"/>
              </a:rPr>
              <a:t>树搜索的深度优先搜索因为没有存储搜索过的点，可能会陷入死循环。</a:t>
            </a:r>
            <a:endParaRPr lang="en-US" altLang="zh-CN" dirty="0">
              <a:latin typeface="KaiTi" panose="02010609060101010101" pitchFamily="49" charset="-122"/>
              <a:ea typeface="KaiTi" panose="02010609060101010101" pitchFamily="49" charset="-122"/>
            </a:endParaRPr>
          </a:p>
          <a:p>
            <a:pPr marL="742950" lvl="1" indent="-285750">
              <a:lnSpc>
                <a:spcPct val="120000"/>
              </a:lnSpc>
              <a:buFont typeface="Arial" panose="020B0604020202020204" pitchFamily="34" charset="0"/>
              <a:buChar char="•"/>
            </a:pPr>
            <a:r>
              <a:rPr lang="zh-CN" altLang="en-US" dirty="0">
                <a:latin typeface="KaiTi" panose="02010609060101010101" pitchFamily="49" charset="-122"/>
                <a:ea typeface="KaiTi" panose="02010609060101010101" pitchFamily="49" charset="-122"/>
              </a:rPr>
              <a:t>限定搜索的最大深度 </a:t>
            </a:r>
            <a:r>
              <a:rPr lang="en-US" altLang="zh-CN" dirty="0">
                <a:latin typeface="KaiTi" panose="02010609060101010101" pitchFamily="49" charset="-122"/>
                <a:ea typeface="KaiTi" panose="02010609060101010101" pitchFamily="49" charset="-122"/>
              </a:rPr>
              <a:t>L</a:t>
            </a:r>
            <a:r>
              <a:rPr lang="zh-CN" altLang="en-US" dirty="0">
                <a:latin typeface="KaiTi" panose="02010609060101010101" pitchFamily="49" charset="-122"/>
                <a:ea typeface="KaiTi" panose="02010609060101010101" pitchFamily="49" charset="-122"/>
              </a:rPr>
              <a:t>，深度为</a:t>
            </a:r>
            <a:r>
              <a:rPr lang="en-US" altLang="zh-CN" dirty="0">
                <a:latin typeface="KaiTi" panose="02010609060101010101" pitchFamily="49" charset="-122"/>
                <a:ea typeface="KaiTi" panose="02010609060101010101" pitchFamily="49" charset="-122"/>
              </a:rPr>
              <a:t> L</a:t>
            </a:r>
            <a:r>
              <a:rPr lang="zh-CN" altLang="en-US" dirty="0">
                <a:latin typeface="KaiTi" panose="02010609060101010101" pitchFamily="49" charset="-122"/>
                <a:ea typeface="KaiTi" panose="02010609060101010101" pitchFamily="49" charset="-122"/>
              </a:rPr>
              <a:t>的节点会被当作没有后继的叶子节点。</a:t>
            </a:r>
            <a:r>
              <a:rPr lang="en-US" altLang="zh-CN" dirty="0">
                <a:latin typeface="KaiTi" panose="02010609060101010101" pitchFamily="49" charset="-122"/>
                <a:ea typeface="KaiTi" panose="02010609060101010101" pitchFamily="49" charset="-122"/>
              </a:rPr>
              <a:t> </a:t>
            </a:r>
          </a:p>
          <a:p>
            <a:pPr marL="742950" lvl="1" indent="-285750">
              <a:lnSpc>
                <a:spcPct val="120000"/>
              </a:lnSpc>
              <a:buFont typeface="Arial" panose="020B0604020202020204" pitchFamily="34" charset="0"/>
              <a:buChar char="•"/>
            </a:pPr>
            <a:r>
              <a:rPr lang="zh-CN" altLang="en-US" dirty="0">
                <a:latin typeface="KaiTi" panose="02010609060101010101" pitchFamily="49" charset="-122"/>
                <a:ea typeface="KaiTi" panose="02010609060101010101" pitchFamily="49" charset="-122"/>
              </a:rPr>
              <a:t>深度限制解决了无限循环的问题。</a:t>
            </a:r>
            <a:endParaRPr lang="en-US" altLang="zh-CN" dirty="0">
              <a:latin typeface="KaiTi" panose="02010609060101010101" pitchFamily="49" charset="-122"/>
              <a:ea typeface="KaiTi" panose="02010609060101010101" pitchFamily="49" charset="-122"/>
            </a:endParaRPr>
          </a:p>
          <a:p>
            <a:pPr marL="742950" lvl="1" indent="-285750">
              <a:lnSpc>
                <a:spcPct val="120000"/>
              </a:lnSpc>
              <a:buFont typeface="Arial" panose="020B0604020202020204" pitchFamily="34" charset="0"/>
              <a:buChar char="•"/>
            </a:pPr>
            <a:r>
              <a:rPr lang="zh-CN" altLang="en-US" dirty="0">
                <a:latin typeface="KaiTi" panose="02010609060101010101" pitchFamily="49" charset="-122"/>
                <a:ea typeface="KaiTi" panose="02010609060101010101" pitchFamily="49" charset="-122"/>
              </a:rPr>
              <a:t>如果 </a:t>
            </a:r>
            <a:r>
              <a:rPr lang="en-US" altLang="zh-CN" b="1" dirty="0">
                <a:latin typeface="KaiTi" panose="02010609060101010101" pitchFamily="49" charset="-122"/>
                <a:ea typeface="KaiTi" panose="02010609060101010101" pitchFamily="49" charset="-122"/>
              </a:rPr>
              <a:t>L &lt; d</a:t>
            </a:r>
            <a:r>
              <a:rPr lang="zh-CN" altLang="en-US" b="1"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搜索可能是不完全的。即最浅的解的深度比 </a:t>
            </a:r>
            <a:r>
              <a:rPr lang="en-US" altLang="zh-CN" b="1" dirty="0">
                <a:latin typeface="KaiTi" panose="02010609060101010101" pitchFamily="49" charset="-122"/>
                <a:ea typeface="KaiTi" panose="02010609060101010101" pitchFamily="49" charset="-122"/>
              </a:rPr>
              <a:t>L</a:t>
            </a:r>
            <a:r>
              <a:rPr lang="zh-CN" altLang="en-US" dirty="0">
                <a:latin typeface="KaiTi" panose="02010609060101010101" pitchFamily="49" charset="-122"/>
                <a:ea typeface="KaiTi" panose="02010609060101010101" pitchFamily="49" charset="-122"/>
              </a:rPr>
              <a:t>要深。</a:t>
            </a:r>
            <a:r>
              <a:rPr lang="zh-CN" altLang="en-US" dirty="0">
                <a:solidFill>
                  <a:srgbClr val="931000"/>
                </a:solidFill>
                <a:latin typeface="KaiTi" panose="02010609060101010101" pitchFamily="49" charset="-122"/>
                <a:ea typeface="KaiTi" panose="02010609060101010101" pitchFamily="49" charset="-122"/>
              </a:rPr>
              <a:t>这里 </a:t>
            </a:r>
            <a:r>
              <a:rPr lang="en-US" altLang="zh-CN" b="1" dirty="0">
                <a:solidFill>
                  <a:srgbClr val="931000"/>
                </a:solidFill>
                <a:latin typeface="KaiTi" panose="02010609060101010101" pitchFamily="49" charset="-122"/>
                <a:ea typeface="KaiTi" panose="02010609060101010101" pitchFamily="49" charset="-122"/>
              </a:rPr>
              <a:t>d</a:t>
            </a:r>
            <a:r>
              <a:rPr lang="zh-CN" altLang="en-US" b="1" dirty="0">
                <a:solidFill>
                  <a:srgbClr val="931000"/>
                </a:solidFill>
                <a:latin typeface="KaiTi" panose="02010609060101010101" pitchFamily="49" charset="-122"/>
                <a:ea typeface="KaiTi" panose="02010609060101010101" pitchFamily="49" charset="-122"/>
              </a:rPr>
              <a:t> </a:t>
            </a:r>
            <a:r>
              <a:rPr lang="zh-CN" altLang="en-US" dirty="0">
                <a:solidFill>
                  <a:srgbClr val="931000"/>
                </a:solidFill>
                <a:latin typeface="KaiTi" panose="02010609060101010101" pitchFamily="49" charset="-122"/>
                <a:ea typeface="KaiTi" panose="02010609060101010101" pitchFamily="49" charset="-122"/>
              </a:rPr>
              <a:t>是解所在的深度。</a:t>
            </a:r>
            <a:endParaRPr lang="en-US" altLang="zh-CN" dirty="0">
              <a:solidFill>
                <a:srgbClr val="931000"/>
              </a:solidFill>
              <a:latin typeface="KaiTi" panose="02010609060101010101" pitchFamily="49" charset="-122"/>
              <a:ea typeface="KaiTi" panose="02010609060101010101" pitchFamily="49" charset="-122"/>
            </a:endParaRPr>
          </a:p>
          <a:p>
            <a:pPr marL="742950" lvl="1" indent="-285750">
              <a:lnSpc>
                <a:spcPct val="120000"/>
              </a:lnSpc>
              <a:buFont typeface="Arial" panose="020B0604020202020204" pitchFamily="34" charset="0"/>
              <a:buChar char="•"/>
            </a:pPr>
            <a:r>
              <a:rPr lang="zh-CN" altLang="en-US" dirty="0">
                <a:latin typeface="KaiTi" panose="02010609060101010101" pitchFamily="49" charset="-122"/>
                <a:ea typeface="KaiTi" panose="02010609060101010101" pitchFamily="49" charset="-122"/>
              </a:rPr>
              <a:t>如果我们选择 </a:t>
            </a:r>
            <a:r>
              <a:rPr lang="en-US" altLang="zh-CN" sz="2000" b="1" dirty="0">
                <a:latin typeface="KaiTi" panose="02010609060101010101" pitchFamily="49" charset="-122"/>
                <a:ea typeface="KaiTi" panose="02010609060101010101" pitchFamily="49" charset="-122"/>
              </a:rPr>
              <a:t>L &gt; d</a:t>
            </a:r>
            <a:r>
              <a:rPr lang="zh-CN" altLang="en-US" sz="2000" b="1"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深度受限搜索也可能不是最优的（如果只找一个解就停止）。它的时间复杂度是</a:t>
            </a:r>
            <a:r>
              <a:rPr lang="en-US" altLang="zh-CN" dirty="0">
                <a:latin typeface="KaiTi" panose="02010609060101010101" pitchFamily="49" charset="-122"/>
                <a:ea typeface="KaiTi" panose="02010609060101010101" pitchFamily="49" charset="-122"/>
              </a:rPr>
              <a:t> O(</a:t>
            </a:r>
            <a:r>
              <a:rPr lang="en-US" altLang="zh-CN" sz="2000" b="1" dirty="0" err="1">
                <a:latin typeface="KaiTi" panose="02010609060101010101" pitchFamily="49" charset="-122"/>
                <a:ea typeface="KaiTi" panose="02010609060101010101" pitchFamily="49" charset="-122"/>
              </a:rPr>
              <a:t>b</a:t>
            </a:r>
            <a:r>
              <a:rPr lang="en-US" altLang="zh-CN" sz="2000" b="1" baseline="30000" dirty="0" err="1">
                <a:latin typeface="KaiTi" panose="02010609060101010101" pitchFamily="49" charset="-122"/>
                <a:ea typeface="KaiTi" panose="02010609060101010101" pitchFamily="49" charset="-122"/>
              </a:rPr>
              <a:t>L</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，空间复杂度是 </a:t>
            </a:r>
            <a:r>
              <a:rPr lang="en-US" altLang="zh-CN" dirty="0">
                <a:latin typeface="KaiTi" panose="02010609060101010101" pitchFamily="49" charset="-122"/>
                <a:ea typeface="KaiTi" panose="02010609060101010101" pitchFamily="49" charset="-122"/>
              </a:rPr>
              <a:t>O(</a:t>
            </a:r>
            <a:r>
              <a:rPr lang="en-US" altLang="zh-CN" sz="2000" b="1" dirty="0" err="1">
                <a:latin typeface="KaiTi" panose="02010609060101010101" pitchFamily="49" charset="-122"/>
                <a:ea typeface="KaiTi" panose="02010609060101010101" pitchFamily="49" charset="-122"/>
              </a:rPr>
              <a:t>bL</a:t>
            </a:r>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a:t>
            </a:r>
            <a:endParaRPr lang="en-US" altLang="zh-CN" dirty="0">
              <a:latin typeface="KaiTi" panose="02010609060101010101" pitchFamily="49" charset="-122"/>
              <a:ea typeface="KaiTi" panose="02010609060101010101" pitchFamily="49" charset="-122"/>
            </a:endParaRPr>
          </a:p>
          <a:p>
            <a:pPr marL="742950" lvl="1" indent="-285750">
              <a:lnSpc>
                <a:spcPct val="120000"/>
              </a:lnSpc>
              <a:buFont typeface="Arial" panose="020B0604020202020204" pitchFamily="34" charset="0"/>
              <a:buChar char="•"/>
            </a:pPr>
            <a:r>
              <a:rPr lang="zh-CN" altLang="en-US" dirty="0">
                <a:latin typeface="KaiTi" panose="02010609060101010101" pitchFamily="49" charset="-122"/>
                <a:ea typeface="KaiTi" panose="02010609060101010101" pitchFamily="49" charset="-122"/>
              </a:rPr>
              <a:t>深度优先搜索可以看成 </a:t>
            </a:r>
            <a:r>
              <a:rPr lang="en-US" altLang="zh-CN" sz="2000" b="1" dirty="0">
                <a:latin typeface="KaiTi" panose="02010609060101010101" pitchFamily="49" charset="-122"/>
                <a:ea typeface="KaiTi" panose="02010609060101010101" pitchFamily="49" charset="-122"/>
              </a:rPr>
              <a:t>L = ∞</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的深度受限搜索。</a:t>
            </a:r>
            <a:endParaRPr lang="en-US" altLang="zh-CN" sz="2000" dirty="0">
              <a:latin typeface="KaiTi" panose="02010609060101010101" pitchFamily="49" charset="-122"/>
              <a:ea typeface="KaiTi" panose="02010609060101010101" pitchFamily="49" charset="-122"/>
            </a:endParaRPr>
          </a:p>
          <a:p>
            <a:pPr marL="742950" lvl="1" indent="-285750">
              <a:lnSpc>
                <a:spcPct val="120000"/>
              </a:lnSpc>
              <a:buFont typeface="Arial" panose="020B0604020202020204" pitchFamily="34" charset="0"/>
              <a:buChar char="•"/>
            </a:pPr>
            <a:r>
              <a:rPr lang="zh-CN" altLang="en-US" dirty="0">
                <a:latin typeface="KaiTi" panose="02010609060101010101" pitchFamily="49" charset="-122"/>
                <a:ea typeface="KaiTi" panose="02010609060101010101" pitchFamily="49" charset="-122"/>
              </a:rPr>
              <a:t>深度受限搜索可能有两种搜索不成功的情况：真的“没有解”和由于没有搜索到足够深度而返回“无解“</a:t>
            </a:r>
            <a:endParaRPr lang="en-US" altLang="zh-CN"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03686596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9EE51-6F84-A54B-A7CF-44204DE1A47C}"/>
              </a:ext>
            </a:extLst>
          </p:cNvPr>
          <p:cNvSpPr>
            <a:spLocks noGrp="1"/>
          </p:cNvSpPr>
          <p:nvPr>
            <p:ph type="title"/>
          </p:nvPr>
        </p:nvSpPr>
        <p:spPr/>
        <p:txBody>
          <a:bodyPr/>
          <a:lstStyle/>
          <a:p>
            <a:r>
              <a:rPr lang="en-US" altLang="zh-CN" dirty="0"/>
              <a:t>3 </a:t>
            </a:r>
            <a:r>
              <a:rPr lang="zh-CN" altLang="en-US" dirty="0"/>
              <a:t>深度受限</a:t>
            </a:r>
            <a:endParaRPr kumimoji="1" lang="zh-CN" altLang="en-US" b="1" dirty="0"/>
          </a:p>
        </p:txBody>
      </p:sp>
      <p:pic>
        <p:nvPicPr>
          <p:cNvPr id="6" name="图片 5">
            <a:extLst>
              <a:ext uri="{FF2B5EF4-FFF2-40B4-BE49-F238E27FC236}">
                <a16:creationId xmlns:a16="http://schemas.microsoft.com/office/drawing/2014/main" id="{A35A2AC5-8EE9-D94C-BF56-A39AFD9A2E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90" y="784133"/>
            <a:ext cx="8507370" cy="4030295"/>
          </a:xfrm>
          <a:prstGeom prst="rect">
            <a:avLst/>
          </a:prstGeom>
        </p:spPr>
      </p:pic>
      <p:sp>
        <p:nvSpPr>
          <p:cNvPr id="7" name="文本占位符 2">
            <a:extLst>
              <a:ext uri="{FF2B5EF4-FFF2-40B4-BE49-F238E27FC236}">
                <a16:creationId xmlns:a16="http://schemas.microsoft.com/office/drawing/2014/main" id="{C569C0B8-37BB-8A49-91D5-CCB5DB82E89A}"/>
              </a:ext>
            </a:extLst>
          </p:cNvPr>
          <p:cNvSpPr txBox="1">
            <a:spLocks/>
          </p:cNvSpPr>
          <p:nvPr/>
        </p:nvSpPr>
        <p:spPr>
          <a:xfrm>
            <a:off x="6426678" y="631734"/>
            <a:ext cx="2583611" cy="2516908"/>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a:lnSpc>
                <a:spcPct val="120000"/>
              </a:lnSpc>
              <a:spcBef>
                <a:spcPts val="0"/>
              </a:spcBef>
            </a:pPr>
            <a:endParaRPr lang="en-US" altLang="zh-CN" sz="1400" dirty="0"/>
          </a:p>
        </p:txBody>
      </p:sp>
      <p:sp>
        <p:nvSpPr>
          <p:cNvPr id="3" name="文本框 2">
            <a:extLst>
              <a:ext uri="{FF2B5EF4-FFF2-40B4-BE49-F238E27FC236}">
                <a16:creationId xmlns:a16="http://schemas.microsoft.com/office/drawing/2014/main" id="{2FEF7948-753F-FE47-1847-B2329C39B731}"/>
              </a:ext>
            </a:extLst>
          </p:cNvPr>
          <p:cNvSpPr txBox="1"/>
          <p:nvPr/>
        </p:nvSpPr>
        <p:spPr>
          <a:xfrm>
            <a:off x="6606541" y="2136772"/>
            <a:ext cx="2403748" cy="2677656"/>
          </a:xfrm>
          <a:prstGeom prst="rect">
            <a:avLst/>
          </a:prstGeom>
          <a:noFill/>
        </p:spPr>
        <p:txBody>
          <a:bodyPr wrap="square" rtlCol="0">
            <a:spAutoFit/>
          </a:bodyPr>
          <a:lstStyle/>
          <a:p>
            <a:r>
              <a:rPr kumimoji="1" lang="zh-CN" altLang="en-US" sz="1400" dirty="0">
                <a:latin typeface="KaiTi" panose="02010609060101010101" pitchFamily="49" charset="-122"/>
                <a:ea typeface="KaiTi" panose="02010609060101010101" pitchFamily="49" charset="-122"/>
              </a:rPr>
              <a:t>这是一个用递归实现深度优先算法的版本。</a:t>
            </a:r>
            <a:endParaRPr kumimoji="1" lang="en-US" altLang="zh-CN" sz="1400" dirty="0">
              <a:latin typeface="KaiTi" panose="02010609060101010101" pitchFamily="49" charset="-122"/>
              <a:ea typeface="KaiTi" panose="02010609060101010101" pitchFamily="49" charset="-122"/>
            </a:endParaRPr>
          </a:p>
          <a:p>
            <a:r>
              <a:rPr kumimoji="1" lang="en-US" altLang="zh-CN" sz="1400" dirty="0">
                <a:solidFill>
                  <a:srgbClr val="931000"/>
                </a:solidFill>
                <a:latin typeface="KaiTi" panose="02010609060101010101" pitchFamily="49" charset="-122"/>
                <a:ea typeface="KaiTi" panose="02010609060101010101" pitchFamily="49" charset="-122"/>
              </a:rPr>
              <a:t>Limit </a:t>
            </a:r>
            <a:r>
              <a:rPr kumimoji="1" lang="zh-CN" altLang="en-US" sz="1400" dirty="0">
                <a:solidFill>
                  <a:srgbClr val="931000"/>
                </a:solidFill>
                <a:latin typeface="KaiTi" panose="02010609060101010101" pitchFamily="49" charset="-122"/>
                <a:ea typeface="KaiTi" panose="02010609060101010101" pitchFamily="49" charset="-122"/>
              </a:rPr>
              <a:t>是深度</a:t>
            </a:r>
            <a:endParaRPr kumimoji="1" lang="en-US" altLang="zh-CN" sz="1400" dirty="0">
              <a:solidFill>
                <a:srgbClr val="931000"/>
              </a:solidFill>
              <a:latin typeface="KaiTi" panose="02010609060101010101" pitchFamily="49" charset="-122"/>
              <a:ea typeface="KaiTi" panose="02010609060101010101" pitchFamily="49" charset="-122"/>
            </a:endParaRPr>
          </a:p>
          <a:p>
            <a:r>
              <a:rPr kumimoji="1" lang="en-US" altLang="zh-CN" sz="1400" dirty="0" err="1">
                <a:latin typeface="KaiTi" panose="02010609060101010101" pitchFamily="49" charset="-122"/>
                <a:ea typeface="KaiTi" panose="02010609060101010101" pitchFamily="49" charset="-122"/>
              </a:rPr>
              <a:t>Cutoff_occurred</a:t>
            </a:r>
            <a:r>
              <a:rPr kumimoji="1" lang="en-US" altLang="zh-CN" sz="1400" dirty="0">
                <a:latin typeface="KaiTi" panose="02010609060101010101" pitchFamily="49" charset="-122"/>
                <a:ea typeface="KaiTi" panose="02010609060101010101" pitchFamily="49" charset="-122"/>
              </a:rPr>
              <a:t> </a:t>
            </a:r>
            <a:r>
              <a:rPr kumimoji="1" lang="zh-CN" altLang="en-US" sz="1400" dirty="0">
                <a:latin typeface="KaiTi" panose="02010609060101010101" pitchFamily="49" charset="-122"/>
                <a:ea typeface="KaiTi" panose="02010609060101010101" pitchFamily="49" charset="-122"/>
              </a:rPr>
              <a:t>是个标记，每次进入一个节点先置</a:t>
            </a:r>
            <a:r>
              <a:rPr kumimoji="1" lang="en-US" altLang="zh-CN" sz="1400" dirty="0">
                <a:latin typeface="KaiTi" panose="02010609060101010101" pitchFamily="49" charset="-122"/>
                <a:ea typeface="KaiTi" panose="02010609060101010101" pitchFamily="49" charset="-122"/>
              </a:rPr>
              <a:t>0</a:t>
            </a:r>
          </a:p>
          <a:p>
            <a:r>
              <a:rPr kumimoji="1" lang="zh-CN" altLang="en-US" sz="1400" dirty="0">
                <a:latin typeface="KaiTi" panose="02010609060101010101" pitchFamily="49" charset="-122"/>
                <a:ea typeface="KaiTi" panose="02010609060101010101" pitchFamily="49" charset="-122"/>
              </a:rPr>
              <a:t>尝试所有儿子的分支，有人</a:t>
            </a:r>
            <a:r>
              <a:rPr kumimoji="1" lang="en-US" altLang="zh-CN" sz="1400" dirty="0">
                <a:latin typeface="KaiTi" panose="02010609060101010101" pitchFamily="49" charset="-122"/>
                <a:ea typeface="KaiTi" panose="02010609060101010101" pitchFamily="49" charset="-122"/>
              </a:rPr>
              <a:t>cutoff</a:t>
            </a:r>
            <a:r>
              <a:rPr kumimoji="1" lang="zh-CN" altLang="en-US" sz="1400" dirty="0">
                <a:latin typeface="KaiTi" panose="02010609060101010101" pitchFamily="49" charset="-122"/>
                <a:ea typeface="KaiTi" panose="02010609060101010101" pitchFamily="49" charset="-122"/>
              </a:rPr>
              <a:t>就记下，有人搜到结果就返回结果。</a:t>
            </a:r>
            <a:endParaRPr kumimoji="1" lang="en-US" altLang="zh-CN" sz="1400" dirty="0">
              <a:latin typeface="KaiTi" panose="02010609060101010101" pitchFamily="49" charset="-122"/>
              <a:ea typeface="KaiTi" panose="02010609060101010101" pitchFamily="49" charset="-122"/>
            </a:endParaRPr>
          </a:p>
          <a:p>
            <a:r>
              <a:rPr kumimoji="1" lang="zh-CN" altLang="en-US" sz="1400" dirty="0">
                <a:latin typeface="KaiTi" panose="02010609060101010101" pitchFamily="49" charset="-122"/>
                <a:ea typeface="KaiTi" panose="02010609060101010101" pitchFamily="49" charset="-122"/>
              </a:rPr>
              <a:t>都没搜到结果，如果有人</a:t>
            </a:r>
            <a:r>
              <a:rPr kumimoji="1" lang="en-US" altLang="zh-CN" sz="1400" dirty="0">
                <a:latin typeface="KaiTi" panose="02010609060101010101" pitchFamily="49" charset="-122"/>
                <a:ea typeface="KaiTi" panose="02010609060101010101" pitchFamily="49" charset="-122"/>
              </a:rPr>
              <a:t>cutoff</a:t>
            </a:r>
            <a:r>
              <a:rPr kumimoji="1" lang="zh-CN" altLang="en-US" sz="1400" dirty="0">
                <a:latin typeface="KaiTi" panose="02010609060101010101" pitchFamily="49" charset="-122"/>
                <a:ea typeface="KaiTi" panose="02010609060101010101" pitchFamily="49" charset="-122"/>
              </a:rPr>
              <a:t>就返回</a:t>
            </a:r>
            <a:r>
              <a:rPr kumimoji="1" lang="en-US" altLang="zh-CN" sz="1400" dirty="0">
                <a:latin typeface="KaiTi" panose="02010609060101010101" pitchFamily="49" charset="-122"/>
                <a:ea typeface="KaiTi" panose="02010609060101010101" pitchFamily="49" charset="-122"/>
              </a:rPr>
              <a:t>cutoff</a:t>
            </a:r>
            <a:r>
              <a:rPr kumimoji="1" lang="zh-CN" altLang="en-US" sz="1400" dirty="0">
                <a:latin typeface="KaiTi" panose="02010609060101010101" pitchFamily="49" charset="-122"/>
                <a:ea typeface="KaiTi" panose="02010609060101010101" pitchFamily="49" charset="-122"/>
              </a:rPr>
              <a:t>，又没结果，又没</a:t>
            </a:r>
            <a:r>
              <a:rPr kumimoji="1" lang="en-US" altLang="zh-CN" sz="1400" dirty="0">
                <a:latin typeface="KaiTi" panose="02010609060101010101" pitchFamily="49" charset="-122"/>
                <a:ea typeface="KaiTi" panose="02010609060101010101" pitchFamily="49" charset="-122"/>
              </a:rPr>
              <a:t>cutoff</a:t>
            </a:r>
            <a:r>
              <a:rPr kumimoji="1" lang="zh-CN" altLang="en-US" sz="1400" dirty="0">
                <a:latin typeface="KaiTi" panose="02010609060101010101" pitchFamily="49" charset="-122"/>
                <a:ea typeface="KaiTi" panose="02010609060101010101" pitchFamily="49" charset="-122"/>
              </a:rPr>
              <a:t>，就是这一支没有解，返回</a:t>
            </a:r>
            <a:r>
              <a:rPr kumimoji="1" lang="en-US" altLang="zh-CN" sz="1400" dirty="0">
                <a:latin typeface="KaiTi" panose="02010609060101010101" pitchFamily="49" charset="-122"/>
                <a:ea typeface="KaiTi" panose="02010609060101010101" pitchFamily="49" charset="-122"/>
              </a:rPr>
              <a:t>failure</a:t>
            </a:r>
            <a:r>
              <a:rPr kumimoji="1" lang="zh-CN" altLang="en-US" sz="1400" dirty="0">
                <a:latin typeface="KaiTi" panose="02010609060101010101" pitchFamily="49" charset="-122"/>
                <a:ea typeface="KaiTi" panose="02010609060101010101" pitchFamily="49" charset="-122"/>
              </a:rPr>
              <a:t>。</a:t>
            </a:r>
            <a:endParaRPr kumimoji="1" lang="en-US" altLang="zh-CN" sz="1400" dirty="0">
              <a:latin typeface="KaiTi" panose="02010609060101010101" pitchFamily="49" charset="-122"/>
              <a:ea typeface="KaiTi" panose="02010609060101010101" pitchFamily="49" charset="-122"/>
            </a:endParaRPr>
          </a:p>
        </p:txBody>
      </p:sp>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F65B22AD-30E3-9E4E-43CF-002F5449C6CC}"/>
                  </a:ext>
                </a:extLst>
              </p14:cNvPr>
              <p14:cNvContentPartPr/>
              <p14:nvPr/>
            </p14:nvContentPartPr>
            <p14:xfrm>
              <a:off x="851400" y="2998680"/>
              <a:ext cx="2865240" cy="51480"/>
            </p14:xfrm>
          </p:contentPart>
        </mc:Choice>
        <mc:Fallback xmlns="">
          <p:pic>
            <p:nvPicPr>
              <p:cNvPr id="4" name="墨迹 3">
                <a:extLst>
                  <a:ext uri="{FF2B5EF4-FFF2-40B4-BE49-F238E27FC236}">
                    <a16:creationId xmlns:a16="http://schemas.microsoft.com/office/drawing/2014/main" id="{F65B22AD-30E3-9E4E-43CF-002F5449C6CC}"/>
                  </a:ext>
                </a:extLst>
              </p:cNvPr>
              <p:cNvPicPr/>
              <p:nvPr/>
            </p:nvPicPr>
            <p:blipFill>
              <a:blip r:embed="rId5"/>
              <a:stretch>
                <a:fillRect/>
              </a:stretch>
            </p:blipFill>
            <p:spPr>
              <a:xfrm>
                <a:off x="833760" y="2980680"/>
                <a:ext cx="2900880" cy="87120"/>
              </a:xfrm>
              <a:prstGeom prst="rect">
                <a:avLst/>
              </a:prstGeom>
            </p:spPr>
          </p:pic>
        </mc:Fallback>
      </mc:AlternateContent>
    </p:spTree>
    <p:extLst>
      <p:ext uri="{BB962C8B-B14F-4D97-AF65-F5344CB8AC3E}">
        <p14:creationId xmlns:p14="http://schemas.microsoft.com/office/powerpoint/2010/main" val="184177928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A47259-F133-9744-A2C4-52A4DD1D0FE6}"/>
              </a:ext>
            </a:extLst>
          </p:cNvPr>
          <p:cNvSpPr>
            <a:spLocks noGrp="1"/>
          </p:cNvSpPr>
          <p:nvPr>
            <p:ph type="title"/>
          </p:nvPr>
        </p:nvSpPr>
        <p:spPr/>
        <p:txBody>
          <a:bodyPr/>
          <a:lstStyle/>
          <a:p>
            <a:r>
              <a:rPr lang="en-US" altLang="zh-CN" dirty="0"/>
              <a:t>4 </a:t>
            </a:r>
            <a:r>
              <a:rPr lang="zh-CN" altLang="en-US" dirty="0"/>
              <a:t>迭代加深</a:t>
            </a:r>
            <a:endParaRPr kumimoji="1" lang="zh-CN" altLang="en-US" dirty="0"/>
          </a:p>
        </p:txBody>
      </p:sp>
      <p:sp>
        <p:nvSpPr>
          <p:cNvPr id="3" name="文本占位符 2">
            <a:extLst>
              <a:ext uri="{FF2B5EF4-FFF2-40B4-BE49-F238E27FC236}">
                <a16:creationId xmlns:a16="http://schemas.microsoft.com/office/drawing/2014/main" id="{D6919666-8086-AD40-AB91-468A5F96FDE1}"/>
              </a:ext>
            </a:extLst>
          </p:cNvPr>
          <p:cNvSpPr>
            <a:spLocks noGrp="1"/>
          </p:cNvSpPr>
          <p:nvPr>
            <p:ph type="body" idx="1"/>
          </p:nvPr>
        </p:nvSpPr>
        <p:spPr>
          <a:xfrm>
            <a:off x="4804913" y="894760"/>
            <a:ext cx="3830129" cy="1598274"/>
          </a:xfrm>
        </p:spPr>
        <p:txBody>
          <a:bodyPr>
            <a:normAutofit fontScale="70000" lnSpcReduction="20000"/>
          </a:bodyPr>
          <a:lstStyle/>
          <a:p>
            <a:pPr marL="0" indent="0">
              <a:lnSpc>
                <a:spcPct val="170000"/>
              </a:lnSpc>
              <a:spcBef>
                <a:spcPts val="600"/>
              </a:spcBef>
              <a:buNone/>
            </a:pPr>
            <a:r>
              <a:rPr lang="zh-CN" altLang="en-US" sz="2109" dirty="0"/>
              <a:t>不知解在何处，迭代加深搜索算法是最推荐使用的方法。</a:t>
            </a:r>
            <a:endParaRPr lang="en-US" altLang="zh-CN" sz="2109" dirty="0"/>
          </a:p>
          <a:p>
            <a:pPr marL="0" indent="0">
              <a:lnSpc>
                <a:spcPct val="170000"/>
              </a:lnSpc>
              <a:spcBef>
                <a:spcPts val="600"/>
              </a:spcBef>
              <a:buNone/>
            </a:pPr>
            <a:r>
              <a:rPr lang="zh-CN" altLang="en-US" sz="2109" dirty="0"/>
              <a:t>使用深度优先算法依次搜索</a:t>
            </a:r>
            <a:r>
              <a:rPr lang="en-US" altLang="zh-CN" sz="2109" dirty="0"/>
              <a:t>0</a:t>
            </a:r>
            <a:r>
              <a:rPr lang="zh-CN" altLang="en-US" sz="2109" dirty="0"/>
              <a:t>，</a:t>
            </a:r>
            <a:r>
              <a:rPr lang="en-US" altLang="zh-CN" sz="2109" dirty="0"/>
              <a:t>1</a:t>
            </a:r>
            <a:r>
              <a:rPr lang="zh-CN" altLang="en-US" sz="2109" dirty="0"/>
              <a:t>，</a:t>
            </a:r>
            <a:r>
              <a:rPr lang="en-US" altLang="zh-CN" sz="2109" dirty="0"/>
              <a:t>2</a:t>
            </a:r>
            <a:r>
              <a:rPr lang="zh-CN" altLang="en-US" sz="2109" dirty="0"/>
              <a:t>，</a:t>
            </a:r>
            <a:r>
              <a:rPr lang="en-US" altLang="zh-CN" sz="2109" dirty="0"/>
              <a:t>3</a:t>
            </a:r>
            <a:r>
              <a:rPr lang="zh-CN" altLang="en-US" sz="2109" dirty="0"/>
              <a:t>，</a:t>
            </a:r>
            <a:r>
              <a:rPr lang="en-US" altLang="zh-CN" sz="2109" dirty="0"/>
              <a:t>…</a:t>
            </a:r>
            <a:r>
              <a:rPr lang="zh-CN" altLang="en-US" sz="2109" dirty="0"/>
              <a:t>层</a:t>
            </a:r>
            <a:endParaRPr lang="en-US" altLang="zh-CN" sz="2109" dirty="0"/>
          </a:p>
          <a:p>
            <a:endParaRPr kumimoji="1" lang="zh-CN" altLang="en-US" dirty="0"/>
          </a:p>
        </p:txBody>
      </p:sp>
      <p:pic>
        <p:nvPicPr>
          <p:cNvPr id="7" name="图片 6">
            <a:extLst>
              <a:ext uri="{FF2B5EF4-FFF2-40B4-BE49-F238E27FC236}">
                <a16:creationId xmlns:a16="http://schemas.microsoft.com/office/drawing/2014/main" id="{94B298C4-DB95-2F46-99E5-188B1C81D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18" y="675999"/>
            <a:ext cx="4305282" cy="4137325"/>
          </a:xfrm>
          <a:prstGeom prst="rect">
            <a:avLst/>
          </a:prstGeom>
        </p:spPr>
      </p:pic>
      <p:pic>
        <p:nvPicPr>
          <p:cNvPr id="8" name="图片 7">
            <a:extLst>
              <a:ext uri="{FF2B5EF4-FFF2-40B4-BE49-F238E27FC236}">
                <a16:creationId xmlns:a16="http://schemas.microsoft.com/office/drawing/2014/main" id="{4438AC38-6173-1D43-BB04-FFC35C70FD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69" y="2042160"/>
            <a:ext cx="9093631" cy="1461476"/>
          </a:xfrm>
          <a:prstGeom prst="rect">
            <a:avLst/>
          </a:prstGeom>
        </p:spPr>
      </p:pic>
    </p:spTree>
    <p:extLst>
      <p:ext uri="{BB962C8B-B14F-4D97-AF65-F5344CB8AC3E}">
        <p14:creationId xmlns:p14="http://schemas.microsoft.com/office/powerpoint/2010/main" val="11320400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en-US" altLang="zh-CN" dirty="0"/>
              <a:t>5</a:t>
            </a:r>
            <a:r>
              <a:rPr lang="zh-CN" altLang="en-US" dirty="0"/>
              <a:t> 双向搜索</a:t>
            </a:r>
            <a:endParaRPr lang="zh-CN" altLang="en-US" b="1" dirty="0"/>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1350246" y="733996"/>
            <a:ext cx="6537590" cy="1267147"/>
          </a:xfrm>
        </p:spPr>
        <p:txBody>
          <a:bodyPr>
            <a:normAutofit fontScale="92500" lnSpcReduction="10000"/>
          </a:bodyPr>
          <a:lstStyle/>
          <a:p>
            <a:pPr>
              <a:lnSpc>
                <a:spcPct val="150000"/>
              </a:lnSpc>
            </a:pPr>
            <a:r>
              <a:rPr lang="zh-CN" altLang="en-US" sz="1898" dirty="0"/>
              <a:t>同时运行两个搜索程序：从前向后</a:t>
            </a:r>
            <a:r>
              <a:rPr lang="en-US" altLang="zh-CN" sz="1898" dirty="0"/>
              <a:t>+</a:t>
            </a:r>
            <a:r>
              <a:rPr lang="zh-CN" altLang="en-US" sz="1898" dirty="0"/>
              <a:t>从后向前，中间相遇。</a:t>
            </a:r>
            <a:r>
              <a:rPr lang="zh-CN" altLang="en-US" sz="1898" b="1" dirty="0"/>
              <a:t>动机</a:t>
            </a:r>
            <a:r>
              <a:rPr lang="zh-CN" altLang="en-US" sz="1898" dirty="0"/>
              <a:t>是</a:t>
            </a:r>
            <a:r>
              <a:rPr lang="en-US" altLang="zh-CN" sz="1898" dirty="0"/>
              <a:t> </a:t>
            </a:r>
            <a:r>
              <a:rPr lang="en-US" altLang="zh-CN" sz="1898" b="1" dirty="0" err="1"/>
              <a:t>b</a:t>
            </a:r>
            <a:r>
              <a:rPr lang="en-US" altLang="zh-CN" sz="1898" b="1" baseline="30000" dirty="0" err="1"/>
              <a:t>d</a:t>
            </a:r>
            <a:r>
              <a:rPr lang="en-US" altLang="zh-CN" sz="1898" b="1" baseline="30000" dirty="0"/>
              <a:t>/2 </a:t>
            </a:r>
            <a:r>
              <a:rPr lang="en-US" altLang="zh-CN" sz="1898" b="1" dirty="0"/>
              <a:t>+ </a:t>
            </a:r>
            <a:r>
              <a:rPr lang="en-US" altLang="zh-CN" sz="1898" b="1" dirty="0" err="1"/>
              <a:t>b</a:t>
            </a:r>
            <a:r>
              <a:rPr lang="en-US" altLang="zh-CN" sz="1898" b="1" baseline="30000" dirty="0" err="1"/>
              <a:t>d</a:t>
            </a:r>
            <a:r>
              <a:rPr lang="en-US" altLang="zh-CN" sz="1898" b="1" baseline="30000" dirty="0"/>
              <a:t>/2 </a:t>
            </a:r>
            <a:r>
              <a:rPr lang="zh-CN" altLang="en-US" sz="1898" dirty="0"/>
              <a:t>远比</a:t>
            </a:r>
            <a:r>
              <a:rPr lang="en-US" altLang="zh-CN" sz="1898" b="1" dirty="0" err="1"/>
              <a:t>b</a:t>
            </a:r>
            <a:r>
              <a:rPr lang="en-US" altLang="zh-CN" sz="1898" b="1" baseline="30000" dirty="0" err="1"/>
              <a:t>d</a:t>
            </a:r>
            <a:r>
              <a:rPr lang="en-US" altLang="zh-CN" sz="1898" dirty="0"/>
              <a:t> </a:t>
            </a:r>
            <a:r>
              <a:rPr lang="zh-CN" altLang="en-US" sz="1898" dirty="0"/>
              <a:t>小得多。双向宽度优先搜索的时间复杂度是 </a:t>
            </a:r>
            <a:r>
              <a:rPr lang="en-US" altLang="zh-CN" sz="1898" b="1" dirty="0"/>
              <a:t>O(</a:t>
            </a:r>
            <a:r>
              <a:rPr lang="en-US" altLang="zh-CN" sz="1898" b="1" dirty="0" err="1"/>
              <a:t>b</a:t>
            </a:r>
            <a:r>
              <a:rPr lang="en-US" altLang="zh-CN" sz="1898" b="1" baseline="30000" dirty="0" err="1"/>
              <a:t>d</a:t>
            </a:r>
            <a:r>
              <a:rPr lang="en-US" altLang="zh-CN" sz="1898" b="1" baseline="30000" dirty="0"/>
              <a:t>/2</a:t>
            </a:r>
            <a:r>
              <a:rPr lang="en-US" altLang="zh-CN" sz="1898" b="1" dirty="0"/>
              <a:t>)</a:t>
            </a:r>
            <a:r>
              <a:rPr lang="zh-CN" altLang="en-US" sz="1898" b="1" dirty="0"/>
              <a:t>。</a:t>
            </a:r>
            <a:r>
              <a:rPr lang="zh-CN" altLang="en-US" sz="1898" dirty="0"/>
              <a:t>空间复杂度也是 </a:t>
            </a:r>
            <a:r>
              <a:rPr lang="en-US" altLang="zh-CN" sz="1898" b="1" dirty="0"/>
              <a:t>O(</a:t>
            </a:r>
            <a:r>
              <a:rPr lang="en-US" altLang="zh-CN" sz="1898" b="1" dirty="0" err="1"/>
              <a:t>b</a:t>
            </a:r>
            <a:r>
              <a:rPr lang="en-US" altLang="zh-CN" sz="1898" b="1" baseline="30000" dirty="0" err="1"/>
              <a:t>d</a:t>
            </a:r>
            <a:r>
              <a:rPr lang="en-US" altLang="zh-CN" sz="1898" b="1" baseline="30000" dirty="0"/>
              <a:t>/2</a:t>
            </a:r>
            <a:r>
              <a:rPr lang="en-US" altLang="zh-CN" sz="1898" b="1" dirty="0"/>
              <a:t>). </a:t>
            </a:r>
            <a:endParaRPr lang="en-US" altLang="zh-CN" sz="2320" b="1" dirty="0"/>
          </a:p>
          <a:p>
            <a:endParaRPr lang="en-US" altLang="zh-CN" sz="1898" dirty="0"/>
          </a:p>
          <a:p>
            <a:endParaRPr lang="en-US" altLang="zh-CN" sz="1266" dirty="0"/>
          </a:p>
          <a:p>
            <a:endParaRPr lang="en-US" altLang="zh-CN" dirty="0"/>
          </a:p>
          <a:p>
            <a:endParaRPr lang="zh-CN" altLang="en-US" dirty="0"/>
          </a:p>
        </p:txBody>
      </p:sp>
      <p:pic>
        <p:nvPicPr>
          <p:cNvPr id="6" name="图片 5">
            <a:extLst>
              <a:ext uri="{FF2B5EF4-FFF2-40B4-BE49-F238E27FC236}">
                <a16:creationId xmlns:a16="http://schemas.microsoft.com/office/drawing/2014/main" id="{1CDE6632-3AC5-3944-AB9D-7B6435BA0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316" y="2166814"/>
            <a:ext cx="4857487" cy="2463113"/>
          </a:xfrm>
          <a:prstGeom prst="rect">
            <a:avLst/>
          </a:prstGeom>
        </p:spPr>
      </p:pic>
    </p:spTree>
    <p:extLst>
      <p:ext uri="{BB962C8B-B14F-4D97-AF65-F5344CB8AC3E}">
        <p14:creationId xmlns:p14="http://schemas.microsoft.com/office/powerpoint/2010/main" val="84860551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zh-CN" altLang="en-US" b="1" dirty="0"/>
              <a:t>内容提要</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508958" y="786059"/>
            <a:ext cx="8220973" cy="3911403"/>
          </a:xfrm>
        </p:spPr>
        <p:txBody>
          <a:bodyPr>
            <a:normAutofit fontScale="92500"/>
          </a:bodyPr>
          <a:lstStyle/>
          <a:p>
            <a:pPr marL="342900" indent="-342900">
              <a:lnSpc>
                <a:spcPct val="150000"/>
              </a:lnSpc>
              <a:buFont typeface="+mj-lt"/>
              <a:buAutoNum type="arabicPeriod"/>
            </a:pPr>
            <a:r>
              <a:rPr lang="zh-CN" altLang="en-US" dirty="0"/>
              <a:t>问题的定义及问题的解</a:t>
            </a:r>
            <a:endParaRPr lang="en-US" altLang="zh-CN" dirty="0"/>
          </a:p>
          <a:p>
            <a:pPr lvl="1">
              <a:lnSpc>
                <a:spcPct val="150000"/>
              </a:lnSpc>
            </a:pPr>
            <a:r>
              <a:rPr lang="zh-CN" altLang="en-US" dirty="0"/>
              <a:t>   问题描述模型</a:t>
            </a:r>
            <a:endParaRPr lang="en-US" altLang="zh-CN" dirty="0"/>
          </a:p>
          <a:p>
            <a:pPr marL="342900" indent="-342900">
              <a:lnSpc>
                <a:spcPct val="150000"/>
              </a:lnSpc>
              <a:buFont typeface="+mj-lt"/>
              <a:buAutoNum type="arabicPeriod"/>
            </a:pPr>
            <a:r>
              <a:rPr lang="zh-CN" altLang="en-US" dirty="0"/>
              <a:t>通过搜索对问题求解</a:t>
            </a:r>
            <a:endParaRPr lang="en-US" altLang="zh-CN" dirty="0"/>
          </a:p>
          <a:p>
            <a:pPr lvl="1">
              <a:lnSpc>
                <a:spcPct val="150000"/>
              </a:lnSpc>
            </a:pPr>
            <a:r>
              <a:rPr lang="zh-CN" altLang="en-US" dirty="0"/>
              <a:t>搜索树、搜索算法框架、搜索算法的性能评价</a:t>
            </a:r>
            <a:endParaRPr lang="en-US" altLang="zh-CN" dirty="0"/>
          </a:p>
          <a:p>
            <a:pPr marL="342900" indent="-342900">
              <a:lnSpc>
                <a:spcPct val="150000"/>
              </a:lnSpc>
              <a:buFont typeface="+mj-lt"/>
              <a:buAutoNum type="arabicPeriod"/>
            </a:pPr>
            <a:r>
              <a:rPr lang="zh-CN" altLang="en-US" dirty="0"/>
              <a:t>无信息搜索（盲目搜索）</a:t>
            </a:r>
            <a:endParaRPr lang="en-US" altLang="zh-CN" dirty="0"/>
          </a:p>
          <a:p>
            <a:pPr lvl="1">
              <a:lnSpc>
                <a:spcPct val="150000"/>
              </a:lnSpc>
            </a:pPr>
            <a:r>
              <a:rPr lang="zh-CN" altLang="en-US" dirty="0"/>
              <a:t>宽度优先、深度优先、效率比较、</a:t>
            </a:r>
            <a:r>
              <a:rPr lang="zh-CN" altLang="en-US" dirty="0">
                <a:solidFill>
                  <a:srgbClr val="931000"/>
                </a:solidFill>
              </a:rPr>
              <a:t>一致代价</a:t>
            </a:r>
            <a:endParaRPr lang="en-US" altLang="zh-CN" dirty="0">
              <a:solidFill>
                <a:srgbClr val="931000"/>
              </a:solidFill>
            </a:endParaRPr>
          </a:p>
          <a:p>
            <a:pPr marL="342900" indent="-342900">
              <a:lnSpc>
                <a:spcPct val="150000"/>
              </a:lnSpc>
              <a:buFont typeface="+mj-lt"/>
              <a:buAutoNum type="arabicPeriod"/>
            </a:pPr>
            <a:r>
              <a:rPr lang="zh-CN" altLang="en-US" dirty="0"/>
              <a:t>有信息搜索（启发式搜索）</a:t>
            </a:r>
            <a:endParaRPr lang="en-US" altLang="zh-CN" dirty="0"/>
          </a:p>
          <a:p>
            <a:pPr lvl="1">
              <a:lnSpc>
                <a:spcPct val="150000"/>
              </a:lnSpc>
            </a:pPr>
            <a:r>
              <a:rPr lang="zh-CN" altLang="en-US" dirty="0"/>
              <a:t>贪婪最佳优先搜索、</a:t>
            </a:r>
            <a:r>
              <a:rPr lang="en-US" altLang="zh-CN" dirty="0"/>
              <a:t>A</a:t>
            </a:r>
            <a:r>
              <a:rPr lang="zh-CN" altLang="en-US" dirty="0"/>
              <a:t>* 搜索、启发式函数</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59383511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85DE9B0-078A-0D42-BDFB-881ACA4D5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24" y="850986"/>
            <a:ext cx="5804256" cy="3916809"/>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墨迹 7">
                <a:extLst>
                  <a:ext uri="{FF2B5EF4-FFF2-40B4-BE49-F238E27FC236}">
                    <a16:creationId xmlns:a16="http://schemas.microsoft.com/office/drawing/2014/main" id="{7C9916AA-FC1D-3409-7E6F-AB79EE1871B7}"/>
                  </a:ext>
                </a:extLst>
              </p14:cNvPr>
              <p14:cNvContentPartPr/>
              <p14:nvPr/>
            </p14:nvContentPartPr>
            <p14:xfrm>
              <a:off x="617040" y="1461480"/>
              <a:ext cx="4388040" cy="2871720"/>
            </p14:xfrm>
          </p:contentPart>
        </mc:Choice>
        <mc:Fallback xmlns="">
          <p:pic>
            <p:nvPicPr>
              <p:cNvPr id="8" name="墨迹 7">
                <a:extLst>
                  <a:ext uri="{FF2B5EF4-FFF2-40B4-BE49-F238E27FC236}">
                    <a16:creationId xmlns:a16="http://schemas.microsoft.com/office/drawing/2014/main" id="{7C9916AA-FC1D-3409-7E6F-AB79EE1871B7}"/>
                  </a:ext>
                </a:extLst>
              </p:cNvPr>
              <p:cNvPicPr/>
              <p:nvPr/>
            </p:nvPicPr>
            <p:blipFill>
              <a:blip r:embed="rId5"/>
              <a:stretch>
                <a:fillRect/>
              </a:stretch>
            </p:blipFill>
            <p:spPr>
              <a:xfrm>
                <a:off x="599400" y="1443840"/>
                <a:ext cx="4423680" cy="2907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D2BD077A-1BAB-0608-9D3A-A794B947A900}"/>
                  </a:ext>
                </a:extLst>
              </p14:cNvPr>
              <p14:cNvContentPartPr/>
              <p14:nvPr/>
            </p14:nvContentPartPr>
            <p14:xfrm>
              <a:off x="804600" y="1171680"/>
              <a:ext cx="3862800" cy="2957040"/>
            </p14:xfrm>
          </p:contentPart>
        </mc:Choice>
        <mc:Fallback xmlns="">
          <p:pic>
            <p:nvPicPr>
              <p:cNvPr id="7" name="墨迹 6">
                <a:extLst>
                  <a:ext uri="{FF2B5EF4-FFF2-40B4-BE49-F238E27FC236}">
                    <a16:creationId xmlns:a16="http://schemas.microsoft.com/office/drawing/2014/main" id="{D2BD077A-1BAB-0608-9D3A-A794B947A900}"/>
                  </a:ext>
                </a:extLst>
              </p:cNvPr>
              <p:cNvPicPr/>
              <p:nvPr/>
            </p:nvPicPr>
            <p:blipFill>
              <a:blip r:embed="rId7"/>
              <a:stretch>
                <a:fillRect/>
              </a:stretch>
            </p:blipFill>
            <p:spPr>
              <a:xfrm>
                <a:off x="786960" y="1154040"/>
                <a:ext cx="3898440" cy="2992680"/>
              </a:xfrm>
              <a:prstGeom prst="rect">
                <a:avLst/>
              </a:prstGeom>
            </p:spPr>
          </p:pic>
        </mc:Fallback>
      </mc:AlternateContent>
      <p:sp>
        <p:nvSpPr>
          <p:cNvPr id="2" name="标题 1">
            <a:extLst>
              <a:ext uri="{FF2B5EF4-FFF2-40B4-BE49-F238E27FC236}">
                <a16:creationId xmlns:a16="http://schemas.microsoft.com/office/drawing/2014/main" id="{BE3E714A-BA11-E24F-80B6-B68FC81C4976}"/>
              </a:ext>
            </a:extLst>
          </p:cNvPr>
          <p:cNvSpPr>
            <a:spLocks noGrp="1"/>
          </p:cNvSpPr>
          <p:nvPr>
            <p:ph type="title"/>
          </p:nvPr>
        </p:nvSpPr>
        <p:spPr/>
        <p:txBody>
          <a:bodyPr/>
          <a:lstStyle/>
          <a:p>
            <a:r>
              <a:rPr lang="zh-CN" altLang="en-US" dirty="0"/>
              <a:t>一致代价</a:t>
            </a:r>
            <a:endParaRPr kumimoji="1" lang="zh-CN" altLang="en-US" b="1" dirty="0"/>
          </a:p>
        </p:txBody>
      </p:sp>
      <p:sp>
        <p:nvSpPr>
          <p:cNvPr id="3" name="文本框 2">
            <a:extLst>
              <a:ext uri="{FF2B5EF4-FFF2-40B4-BE49-F238E27FC236}">
                <a16:creationId xmlns:a16="http://schemas.microsoft.com/office/drawing/2014/main" id="{9437A238-BBA1-16A5-CEBD-015B3D03482F}"/>
              </a:ext>
            </a:extLst>
          </p:cNvPr>
          <p:cNvSpPr txBox="1"/>
          <p:nvPr/>
        </p:nvSpPr>
        <p:spPr>
          <a:xfrm>
            <a:off x="3650732" y="1407371"/>
            <a:ext cx="1107996" cy="461665"/>
          </a:xfrm>
          <a:prstGeom prst="rect">
            <a:avLst/>
          </a:prstGeom>
          <a:noFill/>
        </p:spPr>
        <p:txBody>
          <a:bodyPr wrap="none" rtlCol="0">
            <a:spAutoFit/>
          </a:bodyPr>
          <a:lstStyle/>
          <a:p>
            <a:r>
              <a:rPr kumimoji="1" lang="en-US" altLang="zh-CN" sz="2400" dirty="0">
                <a:latin typeface="KaiTi" panose="02010609060101010101" pitchFamily="49" charset="-122"/>
                <a:ea typeface="KaiTi" panose="02010609060101010101" pitchFamily="49" charset="-122"/>
              </a:rPr>
              <a:t>2</a:t>
            </a:r>
            <a:r>
              <a:rPr kumimoji="1" lang="zh-CN" altLang="en-US" sz="2400" dirty="0">
                <a:latin typeface="KaiTi" panose="02010609060101010101" pitchFamily="49" charset="-122"/>
                <a:ea typeface="KaiTi" panose="02010609060101010101" pitchFamily="49" charset="-122"/>
              </a:rPr>
              <a:t>步</a:t>
            </a:r>
            <a:r>
              <a:rPr kumimoji="1" lang="en-US" altLang="zh-CN" sz="2400" dirty="0">
                <a:latin typeface="KaiTi" panose="02010609060101010101" pitchFamily="49" charset="-122"/>
                <a:ea typeface="KaiTi" panose="02010609060101010101" pitchFamily="49" charset="-122"/>
              </a:rPr>
              <a:t>310</a:t>
            </a:r>
          </a:p>
        </p:txBody>
      </p:sp>
      <p:sp>
        <p:nvSpPr>
          <p:cNvPr id="4" name="文本框 3">
            <a:extLst>
              <a:ext uri="{FF2B5EF4-FFF2-40B4-BE49-F238E27FC236}">
                <a16:creationId xmlns:a16="http://schemas.microsoft.com/office/drawing/2014/main" id="{19088C62-50A4-2DF0-8213-4FE8B0BEF29D}"/>
              </a:ext>
            </a:extLst>
          </p:cNvPr>
          <p:cNvSpPr txBox="1"/>
          <p:nvPr/>
        </p:nvSpPr>
        <p:spPr>
          <a:xfrm>
            <a:off x="1082040" y="3489960"/>
            <a:ext cx="1107996" cy="461665"/>
          </a:xfrm>
          <a:prstGeom prst="rect">
            <a:avLst/>
          </a:prstGeom>
          <a:noFill/>
        </p:spPr>
        <p:txBody>
          <a:bodyPr wrap="none" rtlCol="0">
            <a:spAutoFit/>
          </a:bodyPr>
          <a:lstStyle/>
          <a:p>
            <a:r>
              <a:rPr kumimoji="1" lang="en-US" altLang="zh-CN" sz="2400" dirty="0">
                <a:latin typeface="KaiTi" panose="02010609060101010101" pitchFamily="49" charset="-122"/>
                <a:ea typeface="KaiTi" panose="02010609060101010101" pitchFamily="49" charset="-122"/>
              </a:rPr>
              <a:t>3</a:t>
            </a:r>
            <a:r>
              <a:rPr kumimoji="1" lang="zh-CN" altLang="en-US" sz="2400" dirty="0">
                <a:latin typeface="KaiTi" panose="02010609060101010101" pitchFamily="49" charset="-122"/>
                <a:ea typeface="KaiTi" panose="02010609060101010101" pitchFamily="49" charset="-122"/>
              </a:rPr>
              <a:t>步</a:t>
            </a:r>
            <a:r>
              <a:rPr kumimoji="1" lang="en-US" altLang="zh-CN" sz="2400" dirty="0">
                <a:latin typeface="KaiTi" panose="02010609060101010101" pitchFamily="49" charset="-122"/>
                <a:ea typeface="KaiTi" panose="02010609060101010101" pitchFamily="49" charset="-122"/>
              </a:rPr>
              <a:t>278</a:t>
            </a:r>
            <a:endParaRPr kumimoji="1" lang="zh-CN" altLang="en-US" sz="2400" dirty="0">
              <a:latin typeface="KaiTi" panose="02010609060101010101" pitchFamily="49" charset="-122"/>
              <a:ea typeface="KaiTi" panose="02010609060101010101" pitchFamily="49" charset="-122"/>
            </a:endParaRPr>
          </a:p>
        </p:txBody>
      </p:sp>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FF059BE1-DA8C-705F-3C70-80122B15D504}"/>
                  </a:ext>
                </a:extLst>
              </p14:cNvPr>
              <p14:cNvContentPartPr/>
              <p14:nvPr/>
            </p14:nvContentPartPr>
            <p14:xfrm>
              <a:off x="-1299240" y="2105520"/>
              <a:ext cx="360" cy="360"/>
            </p14:xfrm>
          </p:contentPart>
        </mc:Choice>
        <mc:Fallback xmlns="">
          <p:pic>
            <p:nvPicPr>
              <p:cNvPr id="5" name="墨迹 4">
                <a:extLst>
                  <a:ext uri="{FF2B5EF4-FFF2-40B4-BE49-F238E27FC236}">
                    <a16:creationId xmlns:a16="http://schemas.microsoft.com/office/drawing/2014/main" id="{FF059BE1-DA8C-705F-3C70-80122B15D504}"/>
                  </a:ext>
                </a:extLst>
              </p:cNvPr>
              <p:cNvPicPr/>
              <p:nvPr/>
            </p:nvPicPr>
            <p:blipFill>
              <a:blip r:embed="rId9"/>
              <a:stretch>
                <a:fillRect/>
              </a:stretch>
            </p:blipFill>
            <p:spPr>
              <a:xfrm>
                <a:off x="-1316880" y="2087520"/>
                <a:ext cx="36000" cy="36000"/>
              </a:xfrm>
              <a:prstGeom prst="rect">
                <a:avLst/>
              </a:prstGeom>
            </p:spPr>
          </p:pic>
        </mc:Fallback>
      </mc:AlternateContent>
      <p:sp>
        <p:nvSpPr>
          <p:cNvPr id="10" name="文本框 9">
            <a:extLst>
              <a:ext uri="{FF2B5EF4-FFF2-40B4-BE49-F238E27FC236}">
                <a16:creationId xmlns:a16="http://schemas.microsoft.com/office/drawing/2014/main" id="{3DDB9AF3-D9D6-4B65-88AA-A4CE8EBE0A79}"/>
              </a:ext>
            </a:extLst>
          </p:cNvPr>
          <p:cNvSpPr txBox="1"/>
          <p:nvPr/>
        </p:nvSpPr>
        <p:spPr>
          <a:xfrm>
            <a:off x="5192640" y="850986"/>
            <a:ext cx="3695742" cy="3139321"/>
          </a:xfrm>
          <a:prstGeom prst="rect">
            <a:avLst/>
          </a:prstGeom>
          <a:noFill/>
        </p:spPr>
        <p:txBody>
          <a:bodyPr wrap="square">
            <a:spAutoFit/>
          </a:bodyPr>
          <a:lstStyle/>
          <a:p>
            <a:r>
              <a:rPr kumimoji="1" lang="zh-CN" altLang="en-US" dirty="0">
                <a:latin typeface="KaiTi" panose="02010609060101010101" pitchFamily="49" charset="-122"/>
                <a:ea typeface="KaiTi" panose="02010609060101010101" pitchFamily="49" charset="-122"/>
              </a:rPr>
              <a:t>宽度优先，先展开浅层节点，遇到目标就是结束，这就是最优算法。前提是每一步的花费是一样的。</a:t>
            </a:r>
            <a:endParaRPr kumimoji="1" lang="en-US" altLang="zh-CN" dirty="0">
              <a:latin typeface="KaiTi" panose="02010609060101010101" pitchFamily="49" charset="-122"/>
              <a:ea typeface="KaiTi" panose="02010609060101010101" pitchFamily="49" charset="-122"/>
            </a:endParaRPr>
          </a:p>
          <a:p>
            <a:r>
              <a:rPr kumimoji="1" lang="zh-CN" altLang="en-US" dirty="0">
                <a:solidFill>
                  <a:srgbClr val="931000"/>
                </a:solidFill>
                <a:latin typeface="KaiTi" panose="02010609060101010101" pitchFamily="49" charset="-122"/>
                <a:ea typeface="KaiTi" panose="02010609060101010101" pitchFamily="49" charset="-122"/>
              </a:rPr>
              <a:t>如果每一步的花费不一样呢？</a:t>
            </a:r>
            <a:endParaRPr kumimoji="1" lang="en-US" altLang="zh-CN" dirty="0">
              <a:solidFill>
                <a:srgbClr val="931000"/>
              </a:solidFill>
              <a:latin typeface="KaiTi" panose="02010609060101010101" pitchFamily="49" charset="-122"/>
              <a:ea typeface="KaiTi" panose="02010609060101010101" pitchFamily="49" charset="-122"/>
            </a:endParaRPr>
          </a:p>
          <a:p>
            <a:r>
              <a:rPr kumimoji="1" lang="zh-CN" altLang="en-US" dirty="0">
                <a:latin typeface="KaiTi" panose="02010609060101010101" pitchFamily="49" charset="-122"/>
                <a:ea typeface="KaiTi" panose="02010609060101010101" pitchFamily="49" charset="-122"/>
              </a:rPr>
              <a:t>比如这个真实的最短路问题。如图所示，从</a:t>
            </a:r>
            <a:r>
              <a:rPr kumimoji="1" lang="en-US" altLang="zh-CN" dirty="0">
                <a:latin typeface="KaiTi" panose="02010609060101010101" pitchFamily="49" charset="-122"/>
                <a:ea typeface="KaiTi" panose="02010609060101010101" pitchFamily="49" charset="-122"/>
              </a:rPr>
              <a:t>S</a:t>
            </a:r>
            <a:r>
              <a:rPr kumimoji="1" lang="zh-CN" altLang="en-US" dirty="0">
                <a:latin typeface="KaiTi" panose="02010609060101010101" pitchFamily="49" charset="-122"/>
                <a:ea typeface="KaiTi" panose="02010609060101010101" pitchFamily="49" charset="-122"/>
              </a:rPr>
              <a:t>市到</a:t>
            </a:r>
            <a:r>
              <a:rPr kumimoji="1" lang="en-US" altLang="zh-CN" dirty="0">
                <a:latin typeface="KaiTi" panose="02010609060101010101" pitchFamily="49" charset="-122"/>
                <a:ea typeface="KaiTi" panose="02010609060101010101" pitchFamily="49" charset="-122"/>
              </a:rPr>
              <a:t>B</a:t>
            </a:r>
            <a:r>
              <a:rPr kumimoji="1" lang="zh-CN" altLang="en-US" dirty="0">
                <a:latin typeface="KaiTi" panose="02010609060101010101" pitchFamily="49" charset="-122"/>
                <a:ea typeface="KaiTi" panose="02010609060101010101" pitchFamily="49" charset="-122"/>
              </a:rPr>
              <a:t>市，下面这条路走三段，花费是</a:t>
            </a:r>
            <a:r>
              <a:rPr kumimoji="1" lang="en-US" altLang="zh-CN" dirty="0">
                <a:latin typeface="KaiTi" panose="02010609060101010101" pitchFamily="49" charset="-122"/>
                <a:ea typeface="KaiTi" panose="02010609060101010101" pitchFamily="49" charset="-122"/>
              </a:rPr>
              <a:t>278</a:t>
            </a:r>
            <a:r>
              <a:rPr kumimoji="1" lang="zh-CN" altLang="en-US" dirty="0">
                <a:latin typeface="KaiTi" panose="02010609060101010101" pitchFamily="49" charset="-122"/>
                <a:ea typeface="KaiTi" panose="02010609060101010101" pitchFamily="49" charset="-122"/>
              </a:rPr>
              <a:t>，上面那条路走两段，花费是</a:t>
            </a:r>
            <a:r>
              <a:rPr kumimoji="1" lang="en-US" altLang="zh-CN" dirty="0">
                <a:latin typeface="KaiTi" panose="02010609060101010101" pitchFamily="49" charset="-122"/>
                <a:ea typeface="KaiTi" panose="02010609060101010101" pitchFamily="49" charset="-122"/>
              </a:rPr>
              <a:t>310</a:t>
            </a:r>
            <a:r>
              <a:rPr kumimoji="1" lang="zh-CN" altLang="en-US" dirty="0">
                <a:latin typeface="KaiTi" panose="02010609060101010101" pitchFamily="49" charset="-122"/>
                <a:ea typeface="KaiTi" panose="02010609060101010101" pitchFamily="49" charset="-122"/>
              </a:rPr>
              <a:t>。如果用宽度优先得到的结果是上面那条路显然不是最优的。</a:t>
            </a:r>
            <a:endParaRPr kumimoji="1" lang="en-US" altLang="zh-CN" dirty="0">
              <a:latin typeface="KaiTi" panose="02010609060101010101" pitchFamily="49" charset="-122"/>
              <a:ea typeface="KaiTi" panose="02010609060101010101" pitchFamily="49" charset="-122"/>
            </a:endParaRPr>
          </a:p>
          <a:p>
            <a:r>
              <a:rPr kumimoji="1" lang="zh-CN" altLang="en-US" dirty="0">
                <a:latin typeface="KaiTi" panose="02010609060101010101" pitchFamily="49" charset="-122"/>
                <a:ea typeface="KaiTi" panose="02010609060101010101" pitchFamily="49" charset="-122"/>
              </a:rPr>
              <a:t>于是我们有了一个</a:t>
            </a:r>
            <a:r>
              <a:rPr kumimoji="1" lang="zh-CN" altLang="en-US" dirty="0">
                <a:solidFill>
                  <a:srgbClr val="931000"/>
                </a:solidFill>
                <a:latin typeface="KaiTi" panose="02010609060101010101" pitchFamily="49" charset="-122"/>
                <a:ea typeface="KaiTi" panose="02010609060101010101" pitchFamily="49" charset="-122"/>
              </a:rPr>
              <a:t>一致代价搜索</a:t>
            </a:r>
            <a:r>
              <a:rPr kumimoji="1" lang="zh-CN" altLang="en-US" dirty="0">
                <a:solidFill>
                  <a:srgbClr val="931000"/>
                </a:solidFill>
              </a:rPr>
              <a:t>。</a:t>
            </a:r>
            <a:endParaRPr kumimoji="1" lang="en-US" altLang="zh-CN" dirty="0">
              <a:solidFill>
                <a:srgbClr val="931000"/>
              </a:solidFill>
            </a:endParaRPr>
          </a:p>
        </p:txBody>
      </p:sp>
    </p:spTree>
    <p:extLst>
      <p:ext uri="{BB962C8B-B14F-4D97-AF65-F5344CB8AC3E}">
        <p14:creationId xmlns:p14="http://schemas.microsoft.com/office/powerpoint/2010/main" val="411898753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9B36FFE-0259-6E4A-B53D-C10B02996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54" y="740237"/>
            <a:ext cx="7068838" cy="3927132"/>
          </a:xfrm>
          <a:prstGeom prst="rect">
            <a:avLst/>
          </a:prstGeom>
        </p:spPr>
      </p:pic>
      <p:sp>
        <p:nvSpPr>
          <p:cNvPr id="2" name="标题 1">
            <a:extLst>
              <a:ext uri="{FF2B5EF4-FFF2-40B4-BE49-F238E27FC236}">
                <a16:creationId xmlns:a16="http://schemas.microsoft.com/office/drawing/2014/main" id="{10711A98-6192-1F45-984B-6B0255A2653E}"/>
              </a:ext>
            </a:extLst>
          </p:cNvPr>
          <p:cNvSpPr>
            <a:spLocks noGrp="1"/>
          </p:cNvSpPr>
          <p:nvPr>
            <p:ph type="title"/>
          </p:nvPr>
        </p:nvSpPr>
        <p:spPr/>
        <p:txBody>
          <a:bodyPr/>
          <a:lstStyle/>
          <a:p>
            <a:r>
              <a:rPr lang="zh-CN" altLang="en-US" dirty="0"/>
              <a:t>一致代价</a:t>
            </a:r>
            <a:endParaRPr kumimoji="1" lang="zh-CN" altLang="en-US" dirty="0"/>
          </a:p>
        </p:txBody>
      </p:sp>
      <p:sp>
        <p:nvSpPr>
          <p:cNvPr id="3" name="文本占位符 2">
            <a:extLst>
              <a:ext uri="{FF2B5EF4-FFF2-40B4-BE49-F238E27FC236}">
                <a16:creationId xmlns:a16="http://schemas.microsoft.com/office/drawing/2014/main" id="{BF02AD93-0E94-3D46-83F7-1A491A2EF891}"/>
              </a:ext>
            </a:extLst>
          </p:cNvPr>
          <p:cNvSpPr>
            <a:spLocks noGrp="1"/>
          </p:cNvSpPr>
          <p:nvPr>
            <p:ph type="body" idx="1"/>
          </p:nvPr>
        </p:nvSpPr>
        <p:spPr>
          <a:xfrm>
            <a:off x="7144573" y="591784"/>
            <a:ext cx="1999425" cy="3802090"/>
          </a:xfrm>
        </p:spPr>
        <p:txBody>
          <a:bodyPr>
            <a:normAutofit fontScale="85000" lnSpcReduction="10000"/>
          </a:bodyPr>
          <a:lstStyle/>
          <a:p>
            <a:pPr marL="0" indent="0">
              <a:buNone/>
            </a:pPr>
            <a:endParaRPr lang="en-US" altLang="zh-CN" sz="1055" dirty="0"/>
          </a:p>
          <a:p>
            <a:pPr>
              <a:lnSpc>
                <a:spcPct val="150000"/>
              </a:lnSpc>
              <a:spcBef>
                <a:spcPts val="1266"/>
              </a:spcBef>
            </a:pPr>
            <a:r>
              <a:rPr lang="zh-CN" altLang="en-US" sz="1400" dirty="0"/>
              <a:t>从起点到</a:t>
            </a:r>
            <a:r>
              <a:rPr lang="en-US" altLang="zh-CN" sz="1400" dirty="0"/>
              <a:t>n</a:t>
            </a:r>
            <a:r>
              <a:rPr lang="zh-CN" altLang="en-US" sz="1400" dirty="0"/>
              <a:t>的花费</a:t>
            </a:r>
            <a:r>
              <a:rPr lang="en-US" altLang="zh-CN" sz="1400" dirty="0"/>
              <a:t>g(n)</a:t>
            </a:r>
          </a:p>
          <a:p>
            <a:pPr>
              <a:lnSpc>
                <a:spcPct val="150000"/>
              </a:lnSpc>
              <a:spcBef>
                <a:spcPts val="1266"/>
              </a:spcBef>
            </a:pPr>
            <a:r>
              <a:rPr lang="zh-CN" altLang="en-US" sz="1400" dirty="0"/>
              <a:t>开节点集 </a:t>
            </a:r>
            <a:r>
              <a:rPr lang="en-US" altLang="zh-CN" sz="1400" dirty="0"/>
              <a:t>-</a:t>
            </a:r>
            <a:r>
              <a:rPr lang="zh-CN" altLang="en-US" sz="1400" dirty="0"/>
              <a:t> </a:t>
            </a:r>
            <a:r>
              <a:rPr lang="zh-CN" altLang="en-US" sz="1600" dirty="0">
                <a:solidFill>
                  <a:srgbClr val="931000"/>
                </a:solidFill>
              </a:rPr>
              <a:t>优先队列</a:t>
            </a:r>
            <a:endParaRPr lang="en-US" altLang="zh-CN" sz="1400" b="1" dirty="0">
              <a:solidFill>
                <a:srgbClr val="931000"/>
              </a:solidFill>
            </a:endParaRPr>
          </a:p>
          <a:p>
            <a:pPr>
              <a:lnSpc>
                <a:spcPct val="150000"/>
              </a:lnSpc>
              <a:spcBef>
                <a:spcPts val="1266"/>
              </a:spcBef>
            </a:pPr>
            <a:r>
              <a:rPr lang="zh-CN" altLang="en-US" sz="1400" dirty="0"/>
              <a:t>闭节点集 </a:t>
            </a:r>
            <a:r>
              <a:rPr lang="en-US" altLang="zh-CN" sz="1400" dirty="0"/>
              <a:t>-</a:t>
            </a:r>
            <a:r>
              <a:rPr lang="zh-CN" altLang="en-US" sz="1400" dirty="0"/>
              <a:t> 哈希表。 </a:t>
            </a:r>
            <a:endParaRPr lang="en-US" altLang="zh-CN" sz="1400" dirty="0"/>
          </a:p>
          <a:p>
            <a:pPr>
              <a:lnSpc>
                <a:spcPct val="150000"/>
              </a:lnSpc>
              <a:spcBef>
                <a:spcPts val="1266"/>
              </a:spcBef>
            </a:pPr>
            <a:r>
              <a:rPr lang="zh-CN" altLang="en-US" sz="1400" dirty="0"/>
              <a:t>当发现一条更优路径时更改开节点集的信息</a:t>
            </a:r>
            <a:r>
              <a:rPr lang="en-US" altLang="zh-CN" sz="1400" dirty="0"/>
              <a:t>. </a:t>
            </a:r>
          </a:p>
          <a:p>
            <a:pPr>
              <a:lnSpc>
                <a:spcPct val="150000"/>
              </a:lnSpc>
              <a:spcBef>
                <a:spcPts val="1266"/>
              </a:spcBef>
            </a:pPr>
            <a:r>
              <a:rPr kumimoji="1" lang="zh-CN" altLang="en-US" sz="1400" dirty="0">
                <a:solidFill>
                  <a:srgbClr val="931000"/>
                </a:solidFill>
              </a:rPr>
              <a:t>优先队列按</a:t>
            </a:r>
            <a:r>
              <a:rPr lang="zh-CN" altLang="en-US" sz="1400" dirty="0">
                <a:solidFill>
                  <a:srgbClr val="931000"/>
                </a:solidFill>
              </a:rPr>
              <a:t>从起点到</a:t>
            </a:r>
            <a:r>
              <a:rPr lang="en-US" altLang="zh-CN" sz="1400" dirty="0">
                <a:solidFill>
                  <a:srgbClr val="931000"/>
                </a:solidFill>
              </a:rPr>
              <a:t>n</a:t>
            </a:r>
            <a:r>
              <a:rPr lang="zh-CN" altLang="en-US" sz="1400" dirty="0">
                <a:solidFill>
                  <a:srgbClr val="931000"/>
                </a:solidFill>
              </a:rPr>
              <a:t>的花费</a:t>
            </a:r>
            <a:r>
              <a:rPr lang="en-US" altLang="zh-CN" sz="1400" dirty="0">
                <a:solidFill>
                  <a:srgbClr val="931000"/>
                </a:solidFill>
              </a:rPr>
              <a:t>g(n)</a:t>
            </a:r>
            <a:r>
              <a:rPr lang="zh-CN" altLang="en-US" sz="1400" dirty="0">
                <a:solidFill>
                  <a:srgbClr val="931000"/>
                </a:solidFill>
              </a:rPr>
              <a:t> 排序</a:t>
            </a:r>
            <a:endParaRPr lang="en-US" altLang="zh-CN" sz="1400" dirty="0">
              <a:solidFill>
                <a:srgbClr val="931000"/>
              </a:solidFill>
            </a:endParaRPr>
          </a:p>
          <a:p>
            <a:pPr>
              <a:lnSpc>
                <a:spcPct val="150000"/>
              </a:lnSpc>
              <a:spcBef>
                <a:spcPts val="1266"/>
              </a:spcBef>
            </a:pPr>
            <a:r>
              <a:rPr lang="zh-CN" altLang="en-US" sz="1400" dirty="0">
                <a:solidFill>
                  <a:srgbClr val="931000"/>
                </a:solidFill>
              </a:rPr>
              <a:t>有可能找到两条路径</a:t>
            </a:r>
            <a:endParaRPr lang="en-US" altLang="zh-CN" sz="1400" dirty="0">
              <a:solidFill>
                <a:srgbClr val="931000"/>
              </a:solidFill>
            </a:endParaRPr>
          </a:p>
          <a:p>
            <a:pPr>
              <a:lnSpc>
                <a:spcPct val="150000"/>
              </a:lnSpc>
              <a:spcBef>
                <a:spcPts val="1266"/>
              </a:spcBef>
            </a:pPr>
            <a:r>
              <a:rPr lang="zh-CN" altLang="en-US" sz="1400" dirty="0">
                <a:solidFill>
                  <a:srgbClr val="931000"/>
                </a:solidFill>
              </a:rPr>
              <a:t>展开时没有更短的了</a:t>
            </a:r>
            <a:endParaRPr lang="en-US" altLang="zh-CN" sz="1400" dirty="0">
              <a:solidFill>
                <a:srgbClr val="931000"/>
              </a:solidFill>
            </a:endParaRPr>
          </a:p>
          <a:p>
            <a:pPr>
              <a:lnSpc>
                <a:spcPct val="150000"/>
              </a:lnSpc>
              <a:spcBef>
                <a:spcPts val="1266"/>
              </a:spcBef>
            </a:pPr>
            <a:endParaRPr kumimoji="1" lang="zh-CN" altLang="en-US" sz="1266" dirty="0"/>
          </a:p>
        </p:txBody>
      </p:sp>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7694FD28-26D0-5789-4FA9-E4A6EE680D5D}"/>
                  </a:ext>
                </a:extLst>
              </p14:cNvPr>
              <p14:cNvContentPartPr/>
              <p14:nvPr/>
            </p14:nvContentPartPr>
            <p14:xfrm>
              <a:off x="846360" y="4202520"/>
              <a:ext cx="5341320" cy="493560"/>
            </p14:xfrm>
          </p:contentPart>
        </mc:Choice>
        <mc:Fallback xmlns="">
          <p:pic>
            <p:nvPicPr>
              <p:cNvPr id="4" name="墨迹 3">
                <a:extLst>
                  <a:ext uri="{FF2B5EF4-FFF2-40B4-BE49-F238E27FC236}">
                    <a16:creationId xmlns:a16="http://schemas.microsoft.com/office/drawing/2014/main" id="{7694FD28-26D0-5789-4FA9-E4A6EE680D5D}"/>
                  </a:ext>
                </a:extLst>
              </p:cNvPr>
              <p:cNvPicPr/>
              <p:nvPr/>
            </p:nvPicPr>
            <p:blipFill>
              <a:blip r:embed="rId5"/>
              <a:stretch>
                <a:fillRect/>
              </a:stretch>
            </p:blipFill>
            <p:spPr>
              <a:xfrm>
                <a:off x="828360" y="4184520"/>
                <a:ext cx="537696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FF528028-F86E-0902-967C-765B41ACE082}"/>
                  </a:ext>
                </a:extLst>
              </p14:cNvPr>
              <p14:cNvContentPartPr/>
              <p14:nvPr/>
            </p14:nvContentPartPr>
            <p14:xfrm>
              <a:off x="2961000" y="2524920"/>
              <a:ext cx="3402360" cy="92160"/>
            </p14:xfrm>
          </p:contentPart>
        </mc:Choice>
        <mc:Fallback xmlns="">
          <p:pic>
            <p:nvPicPr>
              <p:cNvPr id="5" name="墨迹 4">
                <a:extLst>
                  <a:ext uri="{FF2B5EF4-FFF2-40B4-BE49-F238E27FC236}">
                    <a16:creationId xmlns:a16="http://schemas.microsoft.com/office/drawing/2014/main" id="{FF528028-F86E-0902-967C-765B41ACE082}"/>
                  </a:ext>
                </a:extLst>
              </p:cNvPr>
              <p:cNvPicPr/>
              <p:nvPr/>
            </p:nvPicPr>
            <p:blipFill>
              <a:blip r:embed="rId7"/>
              <a:stretch>
                <a:fillRect/>
              </a:stretch>
            </p:blipFill>
            <p:spPr>
              <a:xfrm>
                <a:off x="2943000" y="2506920"/>
                <a:ext cx="3438000" cy="127800"/>
              </a:xfrm>
              <a:prstGeom prst="rect">
                <a:avLst/>
              </a:prstGeom>
            </p:spPr>
          </p:pic>
        </mc:Fallback>
      </mc:AlternateContent>
      <p:sp>
        <p:nvSpPr>
          <p:cNvPr id="6" name="文本框 5">
            <a:extLst>
              <a:ext uri="{FF2B5EF4-FFF2-40B4-BE49-F238E27FC236}">
                <a16:creationId xmlns:a16="http://schemas.microsoft.com/office/drawing/2014/main" id="{799A619A-EE55-1CC0-BE58-7F198A7BEEB1}"/>
              </a:ext>
            </a:extLst>
          </p:cNvPr>
          <p:cNvSpPr txBox="1"/>
          <p:nvPr/>
        </p:nvSpPr>
        <p:spPr>
          <a:xfrm>
            <a:off x="2961000" y="4497059"/>
            <a:ext cx="6186309" cy="369332"/>
          </a:xfrm>
          <a:prstGeom prst="rect">
            <a:avLst/>
          </a:prstGeom>
          <a:noFill/>
        </p:spPr>
        <p:txBody>
          <a:bodyPr wrap="none" rtlCol="0">
            <a:spAutoFit/>
          </a:bodyPr>
          <a:lstStyle/>
          <a:p>
            <a:r>
              <a:rPr kumimoji="1" lang="zh-CN" altLang="en-US" b="1" dirty="0">
                <a:solidFill>
                  <a:srgbClr val="931000"/>
                </a:solidFill>
                <a:latin typeface="KaiTi" panose="02010609060101010101" pitchFamily="49" charset="-122"/>
                <a:ea typeface="KaiTi" panose="02010609060101010101" pitchFamily="49" charset="-122"/>
              </a:rPr>
              <a:t>关键点七：从开节点集出来时找到最优解，留下的花费更高</a:t>
            </a:r>
          </a:p>
        </p:txBody>
      </p:sp>
      <p:sp>
        <p:nvSpPr>
          <p:cNvPr id="8" name="心形 7">
            <a:extLst>
              <a:ext uri="{FF2B5EF4-FFF2-40B4-BE49-F238E27FC236}">
                <a16:creationId xmlns:a16="http://schemas.microsoft.com/office/drawing/2014/main" id="{5AD5586D-9017-8588-41C5-56D72A382A0E}"/>
              </a:ext>
            </a:extLst>
          </p:cNvPr>
          <p:cNvSpPr/>
          <p:nvPr/>
        </p:nvSpPr>
        <p:spPr>
          <a:xfrm>
            <a:off x="8316686" y="165240"/>
            <a:ext cx="348344" cy="342052"/>
          </a:xfrm>
          <a:prstGeom prst="hear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1140755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E714A-BA11-E24F-80B6-B68FC81C4976}"/>
              </a:ext>
            </a:extLst>
          </p:cNvPr>
          <p:cNvSpPr>
            <a:spLocks noGrp="1"/>
          </p:cNvSpPr>
          <p:nvPr>
            <p:ph type="title"/>
          </p:nvPr>
        </p:nvSpPr>
        <p:spPr/>
        <p:txBody>
          <a:bodyPr/>
          <a:lstStyle/>
          <a:p>
            <a:r>
              <a:rPr lang="zh-CN" altLang="en-US" dirty="0"/>
              <a:t>一致代价</a:t>
            </a:r>
            <a:endParaRPr kumimoji="1" lang="zh-CN" altLang="en-US" b="1" dirty="0"/>
          </a:p>
        </p:txBody>
      </p:sp>
      <p:sp>
        <p:nvSpPr>
          <p:cNvPr id="3" name="文本占位符 2">
            <a:extLst>
              <a:ext uri="{FF2B5EF4-FFF2-40B4-BE49-F238E27FC236}">
                <a16:creationId xmlns:a16="http://schemas.microsoft.com/office/drawing/2014/main" id="{B808D855-2829-DD46-96F5-04CE665E50A2}"/>
              </a:ext>
            </a:extLst>
          </p:cNvPr>
          <p:cNvSpPr>
            <a:spLocks noGrp="1"/>
          </p:cNvSpPr>
          <p:nvPr>
            <p:ph type="body" idx="1"/>
          </p:nvPr>
        </p:nvSpPr>
        <p:spPr>
          <a:xfrm>
            <a:off x="4572000" y="701041"/>
            <a:ext cx="4356456" cy="4191000"/>
          </a:xfrm>
        </p:spPr>
        <p:txBody>
          <a:bodyPr>
            <a:normAutofit fontScale="77500" lnSpcReduction="20000"/>
          </a:bodyPr>
          <a:lstStyle/>
          <a:p>
            <a:pPr marL="0" indent="0" algn="ctr">
              <a:lnSpc>
                <a:spcPct val="120000"/>
              </a:lnSpc>
              <a:spcBef>
                <a:spcPts val="633"/>
              </a:spcBef>
              <a:buNone/>
            </a:pPr>
            <a:r>
              <a:rPr lang="zh-CN" altLang="en-US" sz="2600" dirty="0"/>
              <a:t>顺序</a:t>
            </a:r>
            <a:endParaRPr lang="en-US" altLang="zh-CN" sz="2600" dirty="0"/>
          </a:p>
          <a:p>
            <a:pPr marL="457200" indent="-457200">
              <a:lnSpc>
                <a:spcPct val="120000"/>
              </a:lnSpc>
              <a:spcBef>
                <a:spcPts val="633"/>
              </a:spcBef>
              <a:buFont typeface="+mj-lt"/>
              <a:buAutoNum type="arabicPeriod"/>
            </a:pPr>
            <a:r>
              <a:rPr lang="zh-CN" altLang="en-US" sz="1898" dirty="0"/>
              <a:t>开节点集</a:t>
            </a:r>
            <a:r>
              <a:rPr lang="en-US" altLang="zh-CN" dirty="0"/>
              <a:t>s</a:t>
            </a:r>
            <a:r>
              <a:rPr lang="zh-CN" altLang="en-US" sz="1898" dirty="0"/>
              <a:t>，两个儿子</a:t>
            </a:r>
            <a:r>
              <a:rPr lang="en-US" altLang="zh-CN" sz="1898" dirty="0"/>
              <a:t>R</a:t>
            </a:r>
            <a:r>
              <a:rPr lang="zh-CN" altLang="en-US" sz="1898" dirty="0"/>
              <a:t>和</a:t>
            </a:r>
            <a:r>
              <a:rPr lang="en-US" altLang="zh-CN" sz="1898" dirty="0"/>
              <a:t>F</a:t>
            </a:r>
            <a:r>
              <a:rPr lang="zh-CN" altLang="en-US" sz="1898" dirty="0"/>
              <a:t>入开节点集；</a:t>
            </a:r>
            <a:endParaRPr lang="en-US" altLang="zh-CN" sz="1898" dirty="0"/>
          </a:p>
          <a:p>
            <a:pPr marL="457200" indent="-457200">
              <a:lnSpc>
                <a:spcPct val="120000"/>
              </a:lnSpc>
              <a:spcBef>
                <a:spcPts val="633"/>
              </a:spcBef>
              <a:buFont typeface="+mj-lt"/>
              <a:buAutoNum type="arabicPeriod"/>
            </a:pPr>
            <a:r>
              <a:rPr lang="zh-CN" altLang="en-US" sz="1898" dirty="0"/>
              <a:t>因为 </a:t>
            </a:r>
            <a:r>
              <a:rPr lang="en-US" altLang="zh-CN" sz="1898" dirty="0"/>
              <a:t>80&lt;99</a:t>
            </a:r>
            <a:r>
              <a:rPr lang="zh-CN" altLang="en-US" sz="1898" dirty="0"/>
              <a:t>，</a:t>
            </a:r>
            <a:r>
              <a:rPr lang="en-US" altLang="zh-CN" sz="1898" dirty="0"/>
              <a:t>R</a:t>
            </a:r>
            <a:r>
              <a:rPr lang="zh-CN" altLang="en-US" sz="1898" dirty="0"/>
              <a:t>出队，它的儿子</a:t>
            </a:r>
            <a:r>
              <a:rPr lang="en-US" altLang="zh-CN" sz="1898" dirty="0"/>
              <a:t>P</a:t>
            </a:r>
            <a:r>
              <a:rPr lang="zh-CN" altLang="en-US" sz="1898" dirty="0"/>
              <a:t>入队</a:t>
            </a:r>
            <a:endParaRPr lang="en-US" altLang="zh-CN" sz="1898" dirty="0"/>
          </a:p>
          <a:p>
            <a:pPr marL="457200" indent="-457200">
              <a:lnSpc>
                <a:spcPct val="120000"/>
              </a:lnSpc>
              <a:spcBef>
                <a:spcPts val="633"/>
              </a:spcBef>
              <a:buFont typeface="+mj-lt"/>
              <a:buAutoNum type="arabicPeriod"/>
            </a:pPr>
            <a:r>
              <a:rPr lang="zh-CN" altLang="en-US" sz="1898" dirty="0"/>
              <a:t>此时开节点集</a:t>
            </a:r>
            <a:r>
              <a:rPr lang="en-US" altLang="zh-CN" sz="1898" dirty="0"/>
              <a:t>F</a:t>
            </a:r>
            <a:r>
              <a:rPr lang="zh-CN" altLang="en-US" sz="1898" dirty="0"/>
              <a:t>（</a:t>
            </a:r>
            <a:r>
              <a:rPr lang="en-US" altLang="zh-CN" sz="1898" dirty="0"/>
              <a:t>99</a:t>
            </a:r>
            <a:r>
              <a:rPr lang="zh-CN" altLang="en-US" sz="1898" dirty="0"/>
              <a:t>）和 </a:t>
            </a:r>
            <a:r>
              <a:rPr lang="en-US" altLang="zh-CN" sz="1898" dirty="0"/>
              <a:t>P</a:t>
            </a:r>
            <a:r>
              <a:rPr lang="zh-CN" altLang="en-US" sz="1898" dirty="0"/>
              <a:t>（</a:t>
            </a:r>
            <a:r>
              <a:rPr lang="en-US" altLang="zh-CN" sz="1898" dirty="0"/>
              <a:t>80+97</a:t>
            </a:r>
            <a:r>
              <a:rPr lang="zh-CN" altLang="en-US" sz="1898" dirty="0"/>
              <a:t>），因为 </a:t>
            </a:r>
            <a:r>
              <a:rPr lang="en-US" altLang="zh-CN" sz="1898" dirty="0"/>
              <a:t>99</a:t>
            </a:r>
            <a:r>
              <a:rPr lang="zh-CN" altLang="en-US" sz="1898" dirty="0"/>
              <a:t> </a:t>
            </a:r>
            <a:r>
              <a:rPr lang="en-US" altLang="zh-CN" sz="1898" dirty="0"/>
              <a:t>&lt;</a:t>
            </a:r>
            <a:r>
              <a:rPr lang="zh-CN" altLang="en-US" sz="1898" dirty="0"/>
              <a:t>（</a:t>
            </a:r>
            <a:r>
              <a:rPr lang="en-US" altLang="zh-CN" sz="1898" dirty="0"/>
              <a:t>80+97</a:t>
            </a:r>
            <a:r>
              <a:rPr lang="zh-CN" altLang="en-US" sz="1898" dirty="0"/>
              <a:t>），</a:t>
            </a:r>
            <a:r>
              <a:rPr lang="en-US" altLang="zh-CN" sz="1898" dirty="0"/>
              <a:t>F</a:t>
            </a:r>
            <a:r>
              <a:rPr lang="zh-CN" altLang="en-US" sz="1898" dirty="0"/>
              <a:t>出队，它的儿子</a:t>
            </a:r>
            <a:r>
              <a:rPr lang="en-US" altLang="zh-CN" sz="1898" dirty="0"/>
              <a:t>B</a:t>
            </a:r>
            <a:r>
              <a:rPr lang="zh-CN" altLang="en-US" sz="1898" dirty="0"/>
              <a:t>入队</a:t>
            </a:r>
            <a:endParaRPr lang="en-US" altLang="zh-CN" sz="1898" dirty="0"/>
          </a:p>
          <a:p>
            <a:pPr marL="457200" indent="-457200">
              <a:lnSpc>
                <a:spcPct val="120000"/>
              </a:lnSpc>
              <a:spcBef>
                <a:spcPts val="633"/>
              </a:spcBef>
              <a:buFont typeface="+mj-lt"/>
              <a:buAutoNum type="arabicPeriod"/>
            </a:pPr>
            <a:r>
              <a:rPr lang="zh-CN" altLang="en-US" sz="1898" dirty="0"/>
              <a:t>此时开节点集</a:t>
            </a:r>
            <a:r>
              <a:rPr lang="en-US" altLang="zh-CN" sz="1898" dirty="0"/>
              <a:t>P</a:t>
            </a:r>
            <a:r>
              <a:rPr lang="zh-CN" altLang="en-US" sz="1898" dirty="0"/>
              <a:t>（</a:t>
            </a:r>
            <a:r>
              <a:rPr lang="en-US" altLang="zh-CN" sz="1898" dirty="0"/>
              <a:t>80+97</a:t>
            </a:r>
            <a:r>
              <a:rPr lang="zh-CN" altLang="en-US" sz="1898" dirty="0"/>
              <a:t>） 和 </a:t>
            </a:r>
            <a:r>
              <a:rPr lang="en-US" altLang="zh-CN" sz="1898" dirty="0"/>
              <a:t>B</a:t>
            </a:r>
            <a:r>
              <a:rPr lang="zh-CN" altLang="en-US" sz="1898" dirty="0"/>
              <a:t>（</a:t>
            </a:r>
            <a:r>
              <a:rPr lang="en-US" altLang="zh-CN" sz="1898" dirty="0"/>
              <a:t>99+211</a:t>
            </a:r>
            <a:r>
              <a:rPr lang="zh-CN" altLang="en-US" sz="1898" dirty="0"/>
              <a:t>），</a:t>
            </a:r>
            <a:r>
              <a:rPr lang="en-US" altLang="zh-CN" sz="1898" dirty="0"/>
              <a:t> (80+97)&lt;</a:t>
            </a:r>
            <a:r>
              <a:rPr lang="zh-CN" altLang="en-US" sz="1898" dirty="0"/>
              <a:t> （</a:t>
            </a:r>
            <a:r>
              <a:rPr lang="en-US" altLang="zh-CN" sz="1898" dirty="0"/>
              <a:t>99+211</a:t>
            </a:r>
            <a:r>
              <a:rPr lang="zh-CN" altLang="en-US" sz="1898" dirty="0"/>
              <a:t>）</a:t>
            </a:r>
            <a:r>
              <a:rPr lang="en-US" altLang="zh-CN" sz="1898" dirty="0"/>
              <a:t>,</a:t>
            </a:r>
            <a:r>
              <a:rPr lang="zh-CN" altLang="en-US" sz="1898" dirty="0"/>
              <a:t> </a:t>
            </a:r>
            <a:r>
              <a:rPr lang="en-US" altLang="zh-CN" sz="1898" dirty="0"/>
              <a:t>P</a:t>
            </a:r>
            <a:r>
              <a:rPr lang="zh-CN" altLang="en-US" sz="1898" dirty="0"/>
              <a:t>出队，儿子</a:t>
            </a:r>
            <a:r>
              <a:rPr lang="en-US" altLang="zh-CN" sz="1898" dirty="0"/>
              <a:t>B</a:t>
            </a:r>
            <a:r>
              <a:rPr lang="zh-CN" altLang="en-US" sz="1898" dirty="0"/>
              <a:t>入队中，发现队列中已有</a:t>
            </a:r>
            <a:r>
              <a:rPr lang="en-US" altLang="zh-CN" sz="1898" dirty="0"/>
              <a:t>B</a:t>
            </a:r>
            <a:r>
              <a:rPr lang="zh-CN" altLang="en-US" sz="1898" dirty="0"/>
              <a:t>，但是新的花费更小，于是更改队列中</a:t>
            </a:r>
            <a:r>
              <a:rPr lang="en-US" altLang="zh-CN" sz="1898" dirty="0"/>
              <a:t>B</a:t>
            </a:r>
            <a:r>
              <a:rPr lang="zh-CN" altLang="en-US" sz="1898" dirty="0"/>
              <a:t>的花费为（</a:t>
            </a:r>
            <a:r>
              <a:rPr lang="en-US" altLang="zh-CN" sz="1898" dirty="0"/>
              <a:t>80+97+101</a:t>
            </a:r>
            <a:r>
              <a:rPr lang="zh-CN" altLang="en-US" sz="1898" dirty="0"/>
              <a:t>）</a:t>
            </a:r>
            <a:endParaRPr lang="en-US" altLang="zh-CN" sz="1898" dirty="0"/>
          </a:p>
          <a:p>
            <a:pPr marL="457200" indent="-457200">
              <a:lnSpc>
                <a:spcPct val="120000"/>
              </a:lnSpc>
              <a:spcBef>
                <a:spcPts val="633"/>
              </a:spcBef>
              <a:buFont typeface="+mj-lt"/>
              <a:buAutoNum type="arabicPeriod"/>
            </a:pPr>
            <a:r>
              <a:rPr lang="zh-CN" altLang="en-US" sz="1898" dirty="0"/>
              <a:t>此时开节点集中只有 </a:t>
            </a:r>
            <a:r>
              <a:rPr lang="en-US" altLang="zh-CN" sz="1898" dirty="0"/>
              <a:t>B</a:t>
            </a:r>
            <a:r>
              <a:rPr lang="zh-CN" altLang="en-US" sz="1898" dirty="0"/>
              <a:t>（</a:t>
            </a:r>
            <a:r>
              <a:rPr lang="en-US" altLang="zh-CN" sz="1898" dirty="0"/>
              <a:t>80+97+101</a:t>
            </a:r>
            <a:r>
              <a:rPr lang="zh-CN" altLang="en-US" sz="1898" dirty="0"/>
              <a:t>），</a:t>
            </a:r>
            <a:r>
              <a:rPr lang="en-US" altLang="zh-CN" sz="1898" dirty="0"/>
              <a:t>B</a:t>
            </a:r>
            <a:r>
              <a:rPr lang="zh-CN" altLang="en-US" sz="1898" dirty="0"/>
              <a:t>出队，发现是目标，搜索结束，返回解。</a:t>
            </a:r>
            <a:endParaRPr lang="en-US" altLang="zh-CN" sz="1898" dirty="0"/>
          </a:p>
          <a:p>
            <a:pPr marL="457200" indent="-457200">
              <a:lnSpc>
                <a:spcPct val="120000"/>
              </a:lnSpc>
              <a:spcBef>
                <a:spcPts val="633"/>
              </a:spcBef>
              <a:buFont typeface="+mj-lt"/>
              <a:buAutoNum type="arabicPeriod"/>
            </a:pPr>
            <a:r>
              <a:rPr lang="zh-CN" altLang="en-US" sz="1898" dirty="0">
                <a:solidFill>
                  <a:srgbClr val="931000"/>
                </a:solidFill>
              </a:rPr>
              <a:t>当</a:t>
            </a:r>
            <a:r>
              <a:rPr lang="en-US" altLang="zh-CN" sz="1898" dirty="0">
                <a:solidFill>
                  <a:srgbClr val="931000"/>
                </a:solidFill>
              </a:rPr>
              <a:t>B</a:t>
            </a:r>
            <a:r>
              <a:rPr lang="zh-CN" altLang="en-US" sz="1898" dirty="0">
                <a:solidFill>
                  <a:srgbClr val="931000"/>
                </a:solidFill>
              </a:rPr>
              <a:t>出队时，队列中已经没有比它更小的了，以后弹出的任何节点，再到</a:t>
            </a:r>
            <a:r>
              <a:rPr lang="en-US" altLang="zh-CN" sz="1898" dirty="0">
                <a:solidFill>
                  <a:srgbClr val="931000"/>
                </a:solidFill>
              </a:rPr>
              <a:t>B</a:t>
            </a:r>
            <a:r>
              <a:rPr lang="zh-CN" altLang="en-US" sz="1898" dirty="0">
                <a:solidFill>
                  <a:srgbClr val="931000"/>
                </a:solidFill>
              </a:rPr>
              <a:t>，路径都不会更短了。</a:t>
            </a:r>
            <a:endParaRPr lang="en-US" altLang="zh-CN" sz="1898" dirty="0">
              <a:solidFill>
                <a:srgbClr val="931000"/>
              </a:solidFill>
            </a:endParaRPr>
          </a:p>
          <a:p>
            <a:pPr marL="0" indent="0">
              <a:lnSpc>
                <a:spcPct val="120000"/>
              </a:lnSpc>
              <a:spcBef>
                <a:spcPts val="633"/>
              </a:spcBef>
              <a:buNone/>
            </a:pPr>
            <a:r>
              <a:rPr lang="zh-CN" altLang="en-US" sz="1898" dirty="0"/>
              <a:t>这里需要一种神奇的数据结构</a:t>
            </a:r>
            <a:r>
              <a:rPr lang="zh-CN" altLang="en-US" sz="1898" dirty="0">
                <a:solidFill>
                  <a:srgbClr val="931000"/>
                </a:solidFill>
              </a:rPr>
              <a:t>优先队列</a:t>
            </a:r>
            <a:endParaRPr lang="en-US" altLang="zh-CN" sz="1898" dirty="0">
              <a:solidFill>
                <a:srgbClr val="931000"/>
              </a:solidFill>
            </a:endParaRPr>
          </a:p>
          <a:p>
            <a:pPr marL="0" indent="0">
              <a:buNone/>
            </a:pPr>
            <a:endParaRPr lang="en-US" altLang="zh-CN" dirty="0"/>
          </a:p>
          <a:p>
            <a:pPr marL="0" indent="0">
              <a:buNone/>
            </a:pPr>
            <a:endParaRPr kumimoji="1" lang="zh-CN" altLang="en-US" dirty="0"/>
          </a:p>
        </p:txBody>
      </p:sp>
      <p:pic>
        <p:nvPicPr>
          <p:cNvPr id="6" name="图片 5">
            <a:extLst>
              <a:ext uri="{FF2B5EF4-FFF2-40B4-BE49-F238E27FC236}">
                <a16:creationId xmlns:a16="http://schemas.microsoft.com/office/drawing/2014/main" id="{185DE9B0-078A-0D42-BDFB-881ACA4D5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44" y="1101845"/>
            <a:ext cx="4356456" cy="2939809"/>
          </a:xfrm>
          <a:prstGeom prst="rect">
            <a:avLst/>
          </a:prstGeom>
        </p:spPr>
      </p:pic>
    </p:spTree>
    <p:extLst>
      <p:ext uri="{BB962C8B-B14F-4D97-AF65-F5344CB8AC3E}">
        <p14:creationId xmlns:p14="http://schemas.microsoft.com/office/powerpoint/2010/main" val="67765527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8650F5-F5CD-2C4B-A133-1E7918C86056}"/>
              </a:ext>
            </a:extLst>
          </p:cNvPr>
          <p:cNvSpPr>
            <a:spLocks noGrp="1"/>
          </p:cNvSpPr>
          <p:nvPr>
            <p:ph type="title"/>
          </p:nvPr>
        </p:nvSpPr>
        <p:spPr/>
        <p:txBody>
          <a:bodyPr/>
          <a:lstStyle/>
          <a:p>
            <a:r>
              <a:rPr lang="zh-CN" altLang="en-US" dirty="0"/>
              <a:t>一致代价</a:t>
            </a:r>
            <a:endParaRPr kumimoji="1" lang="zh-CN" altLang="en-US" b="1" dirty="0"/>
          </a:p>
        </p:txBody>
      </p:sp>
      <p:sp>
        <p:nvSpPr>
          <p:cNvPr id="3" name="文本占位符 2">
            <a:extLst>
              <a:ext uri="{FF2B5EF4-FFF2-40B4-BE49-F238E27FC236}">
                <a16:creationId xmlns:a16="http://schemas.microsoft.com/office/drawing/2014/main" id="{2367B010-A73B-D044-96D9-57CEE19F9625}"/>
              </a:ext>
            </a:extLst>
          </p:cNvPr>
          <p:cNvSpPr>
            <a:spLocks noGrp="1"/>
          </p:cNvSpPr>
          <p:nvPr>
            <p:ph type="body" idx="1"/>
          </p:nvPr>
        </p:nvSpPr>
        <p:spPr>
          <a:xfrm>
            <a:off x="457201" y="567705"/>
            <a:ext cx="8203720" cy="3595861"/>
          </a:xfrm>
        </p:spPr>
        <p:txBody>
          <a:bodyPr>
            <a:normAutofit/>
          </a:bodyPr>
          <a:lstStyle/>
          <a:p>
            <a:pPr>
              <a:lnSpc>
                <a:spcPct val="150000"/>
              </a:lnSpc>
              <a:spcBef>
                <a:spcPts val="1266"/>
              </a:spcBef>
            </a:pPr>
            <a:r>
              <a:rPr lang="zh-CN" altLang="en-US" sz="2109" dirty="0"/>
              <a:t>用</a:t>
            </a:r>
            <a:r>
              <a:rPr lang="en-US" altLang="zh-CN" sz="2109" b="1" dirty="0"/>
              <a:t> C</a:t>
            </a:r>
            <a:r>
              <a:rPr lang="en-US" altLang="zh-CN" sz="2109" b="1" baseline="30000" dirty="0"/>
              <a:t>∗</a:t>
            </a:r>
            <a:r>
              <a:rPr lang="en-US" altLang="zh-CN" sz="2109" b="1" dirty="0"/>
              <a:t> </a:t>
            </a:r>
            <a:r>
              <a:rPr lang="zh-CN" altLang="en-US" sz="2109" dirty="0"/>
              <a:t>表示最优解的花费</a:t>
            </a:r>
            <a:r>
              <a:rPr lang="en-US" altLang="zh-CN" sz="2109" dirty="0"/>
              <a:t>, </a:t>
            </a:r>
            <a:r>
              <a:rPr lang="zh-CN" altLang="en-US" sz="2109" dirty="0"/>
              <a:t>并且假设每一步的最小花费是</a:t>
            </a:r>
            <a:r>
              <a:rPr lang="en-US" altLang="zh-CN" sz="2109" dirty="0"/>
              <a:t> </a:t>
            </a:r>
            <a:r>
              <a:rPr lang="el-GR" altLang="zh-CN" sz="2109" dirty="0"/>
              <a:t>ε</a:t>
            </a:r>
            <a:r>
              <a:rPr lang="zh-CN" altLang="en-US" sz="2109" dirty="0"/>
              <a:t>。</a:t>
            </a:r>
            <a:endParaRPr lang="en-US" altLang="zh-CN" sz="2109" dirty="0"/>
          </a:p>
          <a:p>
            <a:pPr>
              <a:lnSpc>
                <a:spcPct val="150000"/>
              </a:lnSpc>
              <a:spcBef>
                <a:spcPts val="1266"/>
              </a:spcBef>
            </a:pPr>
            <a:r>
              <a:rPr lang="zh-CN" altLang="en-US" sz="2109" dirty="0"/>
              <a:t>当所有步骤花费一致时</a:t>
            </a:r>
            <a:r>
              <a:rPr lang="en-US" altLang="zh-CN" sz="2109" dirty="0"/>
              <a:t>, </a:t>
            </a:r>
            <a:r>
              <a:rPr lang="en-US" altLang="zh-CN" sz="2109" b="1" dirty="0"/>
              <a:t>b</a:t>
            </a:r>
            <a:r>
              <a:rPr lang="en-US" altLang="zh-CN" sz="2109" b="1" baseline="30000" dirty="0"/>
              <a:t>1+⌊C∗/</a:t>
            </a:r>
            <a:r>
              <a:rPr lang="el-GR" altLang="zh-CN" sz="2109" b="1" baseline="30000" dirty="0"/>
              <a:t>ε⌋</a:t>
            </a:r>
            <a:r>
              <a:rPr lang="el-GR" altLang="zh-CN" sz="2109" baseline="30000" dirty="0"/>
              <a:t> </a:t>
            </a:r>
            <a:r>
              <a:rPr lang="zh-CN" altLang="en-US" sz="2109" dirty="0"/>
              <a:t>就是 </a:t>
            </a:r>
            <a:r>
              <a:rPr lang="en-US" altLang="zh-CN" sz="2109" b="1" dirty="0"/>
              <a:t>b</a:t>
            </a:r>
            <a:r>
              <a:rPr lang="en-US" altLang="zh-CN" sz="2109" b="1" baseline="30000" dirty="0"/>
              <a:t>d+1</a:t>
            </a:r>
            <a:r>
              <a:rPr lang="zh-CN" altLang="en-US" sz="2109" dirty="0"/>
              <a:t>。</a:t>
            </a:r>
            <a:endParaRPr lang="en-US" altLang="zh-CN" sz="2109" dirty="0"/>
          </a:p>
          <a:p>
            <a:pPr>
              <a:lnSpc>
                <a:spcPct val="150000"/>
              </a:lnSpc>
              <a:spcBef>
                <a:spcPts val="1266"/>
              </a:spcBef>
            </a:pPr>
            <a:r>
              <a:rPr lang="zh-CN" altLang="el-GR" sz="2109" dirty="0"/>
              <a:t>算法</a:t>
            </a:r>
            <a:r>
              <a:rPr lang="zh-CN" altLang="en-US" sz="2109" dirty="0"/>
              <a:t>在最坏情况</a:t>
            </a:r>
            <a:r>
              <a:rPr lang="zh-CN" altLang="el-GR" sz="2109" dirty="0"/>
              <a:t>下</a:t>
            </a:r>
            <a:r>
              <a:rPr lang="zh-CN" altLang="en-US" sz="2109" dirty="0"/>
              <a:t>的时间</a:t>
            </a:r>
            <a:r>
              <a:rPr lang="en-US" altLang="zh-CN" sz="2109" dirty="0"/>
              <a:t>f</a:t>
            </a:r>
            <a:r>
              <a:rPr lang="zh-CN" altLang="en-US" sz="2109" dirty="0"/>
              <a:t>和空间复杂度是</a:t>
            </a:r>
            <a:r>
              <a:rPr lang="en-US" altLang="zh-CN" sz="2109" dirty="0"/>
              <a:t>O(</a:t>
            </a:r>
            <a:r>
              <a:rPr lang="en-US" altLang="zh-CN" sz="2109" b="1" dirty="0"/>
              <a:t>b</a:t>
            </a:r>
            <a:r>
              <a:rPr lang="en-US" altLang="zh-CN" sz="2109" b="1" baseline="30000" dirty="0"/>
              <a:t>1+⌊C∗/</a:t>
            </a:r>
            <a:r>
              <a:rPr lang="el-GR" altLang="zh-CN" sz="2109" b="1" baseline="30000" dirty="0"/>
              <a:t>ε⌋</a:t>
            </a:r>
            <a:r>
              <a:rPr lang="el-GR" altLang="zh-CN" sz="2109" dirty="0"/>
              <a:t>), </a:t>
            </a:r>
            <a:r>
              <a:rPr lang="zh-CN" altLang="en-US" sz="2109" dirty="0"/>
              <a:t>这比</a:t>
            </a:r>
            <a:r>
              <a:rPr lang="en-US" altLang="zh-CN" sz="2109" dirty="0"/>
              <a:t> </a:t>
            </a:r>
            <a:r>
              <a:rPr lang="en-US" altLang="zh-CN" sz="2109" b="1" dirty="0" err="1"/>
              <a:t>b</a:t>
            </a:r>
            <a:r>
              <a:rPr lang="en-US" altLang="zh-CN" sz="2109" b="1" baseline="30000" dirty="0" err="1"/>
              <a:t>d</a:t>
            </a:r>
            <a:r>
              <a:rPr lang="zh-CN" altLang="en-US" sz="2109" dirty="0"/>
              <a:t>大得多。</a:t>
            </a:r>
            <a:r>
              <a:rPr lang="en-US" altLang="zh-CN" sz="2109" dirty="0"/>
              <a:t> </a:t>
            </a:r>
          </a:p>
          <a:p>
            <a:pPr>
              <a:lnSpc>
                <a:spcPct val="150000"/>
              </a:lnSpc>
              <a:spcBef>
                <a:spcPts val="1266"/>
              </a:spcBef>
            </a:pPr>
            <a:r>
              <a:rPr lang="zh-CN" altLang="en-US" sz="2109" dirty="0"/>
              <a:t>一致代价搜索有可能在找到解之前展开一棵有很多小的花费的枝丫的很大的树。</a:t>
            </a:r>
            <a:endParaRPr lang="en-US" altLang="zh-CN" sz="2109" dirty="0"/>
          </a:p>
        </p:txBody>
      </p:sp>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206A434E-02EA-8102-C559-EE12FA4F2B15}"/>
                  </a:ext>
                </a:extLst>
              </p14:cNvPr>
              <p14:cNvContentPartPr/>
              <p14:nvPr/>
            </p14:nvContentPartPr>
            <p14:xfrm>
              <a:off x="3954411" y="4030006"/>
              <a:ext cx="59040" cy="87840"/>
            </p14:xfrm>
          </p:contentPart>
        </mc:Choice>
        <mc:Fallback xmlns="">
          <p:pic>
            <p:nvPicPr>
              <p:cNvPr id="4" name="墨迹 3">
                <a:extLst>
                  <a:ext uri="{FF2B5EF4-FFF2-40B4-BE49-F238E27FC236}">
                    <a16:creationId xmlns:a16="http://schemas.microsoft.com/office/drawing/2014/main" id="{206A434E-02EA-8102-C559-EE12FA4F2B15}"/>
                  </a:ext>
                </a:extLst>
              </p:cNvPr>
              <p:cNvPicPr/>
              <p:nvPr/>
            </p:nvPicPr>
            <p:blipFill>
              <a:blip r:embed="rId4"/>
              <a:stretch>
                <a:fillRect/>
              </a:stretch>
            </p:blipFill>
            <p:spPr>
              <a:xfrm>
                <a:off x="3936411" y="4012366"/>
                <a:ext cx="946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墨迹 4">
                <a:extLst>
                  <a:ext uri="{FF2B5EF4-FFF2-40B4-BE49-F238E27FC236}">
                    <a16:creationId xmlns:a16="http://schemas.microsoft.com/office/drawing/2014/main" id="{FADF4A23-208C-8441-F30F-8FDE407F396D}"/>
                  </a:ext>
                </a:extLst>
              </p14:cNvPr>
              <p14:cNvContentPartPr/>
              <p14:nvPr/>
            </p14:nvContentPartPr>
            <p14:xfrm>
              <a:off x="7391691" y="3947566"/>
              <a:ext cx="105120" cy="97920"/>
            </p14:xfrm>
          </p:contentPart>
        </mc:Choice>
        <mc:Fallback xmlns="">
          <p:pic>
            <p:nvPicPr>
              <p:cNvPr id="5" name="墨迹 4">
                <a:extLst>
                  <a:ext uri="{FF2B5EF4-FFF2-40B4-BE49-F238E27FC236}">
                    <a16:creationId xmlns:a16="http://schemas.microsoft.com/office/drawing/2014/main" id="{FADF4A23-208C-8441-F30F-8FDE407F396D}"/>
                  </a:ext>
                </a:extLst>
              </p:cNvPr>
              <p:cNvPicPr/>
              <p:nvPr/>
            </p:nvPicPr>
            <p:blipFill>
              <a:blip r:embed="rId6"/>
              <a:stretch>
                <a:fillRect/>
              </a:stretch>
            </p:blipFill>
            <p:spPr>
              <a:xfrm>
                <a:off x="7373691" y="3929926"/>
                <a:ext cx="1407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墨迹 5">
                <a:extLst>
                  <a:ext uri="{FF2B5EF4-FFF2-40B4-BE49-F238E27FC236}">
                    <a16:creationId xmlns:a16="http://schemas.microsoft.com/office/drawing/2014/main" id="{0794EB1E-39BB-C0C3-D245-6C6B8091A633}"/>
                  </a:ext>
                </a:extLst>
              </p14:cNvPr>
              <p14:cNvContentPartPr/>
              <p14:nvPr/>
            </p14:nvContentPartPr>
            <p14:xfrm>
              <a:off x="4032171" y="3672166"/>
              <a:ext cx="3624480" cy="401040"/>
            </p14:xfrm>
          </p:contentPart>
        </mc:Choice>
        <mc:Fallback xmlns="">
          <p:pic>
            <p:nvPicPr>
              <p:cNvPr id="6" name="墨迹 5">
                <a:extLst>
                  <a:ext uri="{FF2B5EF4-FFF2-40B4-BE49-F238E27FC236}">
                    <a16:creationId xmlns:a16="http://schemas.microsoft.com/office/drawing/2014/main" id="{0794EB1E-39BB-C0C3-D245-6C6B8091A633}"/>
                  </a:ext>
                </a:extLst>
              </p:cNvPr>
              <p:cNvPicPr/>
              <p:nvPr/>
            </p:nvPicPr>
            <p:blipFill>
              <a:blip r:embed="rId8"/>
              <a:stretch>
                <a:fillRect/>
              </a:stretch>
            </p:blipFill>
            <p:spPr>
              <a:xfrm>
                <a:off x="4014531" y="3654526"/>
                <a:ext cx="366012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墨迹 6">
                <a:extLst>
                  <a:ext uri="{FF2B5EF4-FFF2-40B4-BE49-F238E27FC236}">
                    <a16:creationId xmlns:a16="http://schemas.microsoft.com/office/drawing/2014/main" id="{FF6F3147-998A-26CF-00EC-DB9BBBFFB679}"/>
                  </a:ext>
                </a:extLst>
              </p14:cNvPr>
              <p14:cNvContentPartPr/>
              <p14:nvPr/>
            </p14:nvContentPartPr>
            <p14:xfrm>
              <a:off x="7444971" y="3950086"/>
              <a:ext cx="317880" cy="177840"/>
            </p14:xfrm>
          </p:contentPart>
        </mc:Choice>
        <mc:Fallback xmlns="">
          <p:pic>
            <p:nvPicPr>
              <p:cNvPr id="7" name="墨迹 6">
                <a:extLst>
                  <a:ext uri="{FF2B5EF4-FFF2-40B4-BE49-F238E27FC236}">
                    <a16:creationId xmlns:a16="http://schemas.microsoft.com/office/drawing/2014/main" id="{FF6F3147-998A-26CF-00EC-DB9BBBFFB679}"/>
                  </a:ext>
                </a:extLst>
              </p:cNvPr>
              <p:cNvPicPr/>
              <p:nvPr/>
            </p:nvPicPr>
            <p:blipFill>
              <a:blip r:embed="rId10"/>
              <a:stretch>
                <a:fillRect/>
              </a:stretch>
            </p:blipFill>
            <p:spPr>
              <a:xfrm>
                <a:off x="7426971" y="3932446"/>
                <a:ext cx="3535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墨迹 7">
                <a:extLst>
                  <a:ext uri="{FF2B5EF4-FFF2-40B4-BE49-F238E27FC236}">
                    <a16:creationId xmlns:a16="http://schemas.microsoft.com/office/drawing/2014/main" id="{D0CD4618-62A9-FCDC-5C4B-C6648A725CAA}"/>
                  </a:ext>
                </a:extLst>
              </p14:cNvPr>
              <p14:cNvContentPartPr/>
              <p14:nvPr/>
            </p14:nvContentPartPr>
            <p14:xfrm>
              <a:off x="3834531" y="4059886"/>
              <a:ext cx="142560" cy="58320"/>
            </p14:xfrm>
          </p:contentPart>
        </mc:Choice>
        <mc:Fallback xmlns="">
          <p:pic>
            <p:nvPicPr>
              <p:cNvPr id="8" name="墨迹 7">
                <a:extLst>
                  <a:ext uri="{FF2B5EF4-FFF2-40B4-BE49-F238E27FC236}">
                    <a16:creationId xmlns:a16="http://schemas.microsoft.com/office/drawing/2014/main" id="{D0CD4618-62A9-FCDC-5C4B-C6648A725CAA}"/>
                  </a:ext>
                </a:extLst>
              </p:cNvPr>
              <p:cNvPicPr/>
              <p:nvPr/>
            </p:nvPicPr>
            <p:blipFill>
              <a:blip r:embed="rId12"/>
              <a:stretch>
                <a:fillRect/>
              </a:stretch>
            </p:blipFill>
            <p:spPr>
              <a:xfrm>
                <a:off x="3816891" y="4042246"/>
                <a:ext cx="178200" cy="93960"/>
              </a:xfrm>
              <a:prstGeom prst="rect">
                <a:avLst/>
              </a:prstGeom>
            </p:spPr>
          </p:pic>
        </mc:Fallback>
      </mc:AlternateContent>
      <p:grpSp>
        <p:nvGrpSpPr>
          <p:cNvPr id="23" name="组合 22">
            <a:extLst>
              <a:ext uri="{FF2B5EF4-FFF2-40B4-BE49-F238E27FC236}">
                <a16:creationId xmlns:a16="http://schemas.microsoft.com/office/drawing/2014/main" id="{9EA67697-67C5-9A47-4476-CFCBAF75BB81}"/>
              </a:ext>
            </a:extLst>
          </p:cNvPr>
          <p:cNvGrpSpPr/>
          <p:nvPr/>
        </p:nvGrpSpPr>
        <p:grpSpPr>
          <a:xfrm>
            <a:off x="7950771" y="3944686"/>
            <a:ext cx="898200" cy="472320"/>
            <a:chOff x="7950771" y="3944686"/>
            <a:chExt cx="898200" cy="472320"/>
          </a:xfrm>
        </p:grpSpPr>
        <mc:AlternateContent xmlns:mc="http://schemas.openxmlformats.org/markup-compatibility/2006" xmlns:p14="http://schemas.microsoft.com/office/powerpoint/2010/main">
          <mc:Choice Requires="p14">
            <p:contentPart p14:bwMode="auto" r:id="rId13">
              <p14:nvContentPartPr>
                <p14:cNvPr id="12" name="墨迹 11">
                  <a:extLst>
                    <a:ext uri="{FF2B5EF4-FFF2-40B4-BE49-F238E27FC236}">
                      <a16:creationId xmlns:a16="http://schemas.microsoft.com/office/drawing/2014/main" id="{FB328528-788E-61A4-CAE6-11EBE8D1923C}"/>
                    </a:ext>
                  </a:extLst>
                </p14:cNvPr>
                <p14:cNvContentPartPr/>
                <p14:nvPr/>
              </p14:nvContentPartPr>
              <p14:xfrm>
                <a:off x="7950771" y="3944686"/>
                <a:ext cx="212760" cy="321840"/>
              </p14:xfrm>
            </p:contentPart>
          </mc:Choice>
          <mc:Fallback xmlns="">
            <p:pic>
              <p:nvPicPr>
                <p:cNvPr id="12" name="墨迹 11">
                  <a:extLst>
                    <a:ext uri="{FF2B5EF4-FFF2-40B4-BE49-F238E27FC236}">
                      <a16:creationId xmlns:a16="http://schemas.microsoft.com/office/drawing/2014/main" id="{FB328528-788E-61A4-CAE6-11EBE8D1923C}"/>
                    </a:ext>
                  </a:extLst>
                </p:cNvPr>
                <p:cNvPicPr/>
                <p:nvPr/>
              </p:nvPicPr>
              <p:blipFill>
                <a:blip r:embed="rId14"/>
                <a:stretch>
                  <a:fillRect/>
                </a:stretch>
              </p:blipFill>
              <p:spPr>
                <a:xfrm>
                  <a:off x="7932771" y="3926686"/>
                  <a:ext cx="24840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墨迹 12">
                  <a:extLst>
                    <a:ext uri="{FF2B5EF4-FFF2-40B4-BE49-F238E27FC236}">
                      <a16:creationId xmlns:a16="http://schemas.microsoft.com/office/drawing/2014/main" id="{24D13C23-1736-9F8C-1FEA-5AE7E2EFA016}"/>
                    </a:ext>
                  </a:extLst>
                </p14:cNvPr>
                <p14:cNvContentPartPr/>
                <p14:nvPr/>
              </p14:nvContentPartPr>
              <p14:xfrm>
                <a:off x="8076771" y="4149886"/>
                <a:ext cx="93240" cy="146880"/>
              </p14:xfrm>
            </p:contentPart>
          </mc:Choice>
          <mc:Fallback xmlns="">
            <p:pic>
              <p:nvPicPr>
                <p:cNvPr id="13" name="墨迹 12">
                  <a:extLst>
                    <a:ext uri="{FF2B5EF4-FFF2-40B4-BE49-F238E27FC236}">
                      <a16:creationId xmlns:a16="http://schemas.microsoft.com/office/drawing/2014/main" id="{24D13C23-1736-9F8C-1FEA-5AE7E2EFA016}"/>
                    </a:ext>
                  </a:extLst>
                </p:cNvPr>
                <p:cNvPicPr/>
                <p:nvPr/>
              </p:nvPicPr>
              <p:blipFill>
                <a:blip r:embed="rId16"/>
                <a:stretch>
                  <a:fillRect/>
                </a:stretch>
              </p:blipFill>
              <p:spPr>
                <a:xfrm>
                  <a:off x="8058771" y="4131886"/>
                  <a:ext cx="1288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墨迹 14">
                  <a:extLst>
                    <a:ext uri="{FF2B5EF4-FFF2-40B4-BE49-F238E27FC236}">
                      <a16:creationId xmlns:a16="http://schemas.microsoft.com/office/drawing/2014/main" id="{D3F9CB43-D02E-5D7A-D0DB-4C9D0C230BE6}"/>
                    </a:ext>
                  </a:extLst>
                </p14:cNvPr>
                <p14:cNvContentPartPr/>
                <p14:nvPr/>
              </p14:nvContentPartPr>
              <p14:xfrm>
                <a:off x="8294571" y="4179406"/>
                <a:ext cx="65880" cy="127800"/>
              </p14:xfrm>
            </p:contentPart>
          </mc:Choice>
          <mc:Fallback xmlns="">
            <p:pic>
              <p:nvPicPr>
                <p:cNvPr id="15" name="墨迹 14">
                  <a:extLst>
                    <a:ext uri="{FF2B5EF4-FFF2-40B4-BE49-F238E27FC236}">
                      <a16:creationId xmlns:a16="http://schemas.microsoft.com/office/drawing/2014/main" id="{D3F9CB43-D02E-5D7A-D0DB-4C9D0C230BE6}"/>
                    </a:ext>
                  </a:extLst>
                </p:cNvPr>
                <p:cNvPicPr/>
                <p:nvPr/>
              </p:nvPicPr>
              <p:blipFill>
                <a:blip r:embed="rId18"/>
                <a:stretch>
                  <a:fillRect/>
                </a:stretch>
              </p:blipFill>
              <p:spPr>
                <a:xfrm>
                  <a:off x="8276931" y="4161406"/>
                  <a:ext cx="1015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墨迹 15">
                  <a:extLst>
                    <a:ext uri="{FF2B5EF4-FFF2-40B4-BE49-F238E27FC236}">
                      <a16:creationId xmlns:a16="http://schemas.microsoft.com/office/drawing/2014/main" id="{1DA373E6-4023-D77E-7714-12925179CC4F}"/>
                    </a:ext>
                  </a:extLst>
                </p14:cNvPr>
                <p14:cNvContentPartPr/>
                <p14:nvPr/>
              </p14:nvContentPartPr>
              <p14:xfrm>
                <a:off x="8368371" y="4246006"/>
                <a:ext cx="360" cy="360"/>
              </p14:xfrm>
            </p:contentPart>
          </mc:Choice>
          <mc:Fallback xmlns="">
            <p:pic>
              <p:nvPicPr>
                <p:cNvPr id="16" name="墨迹 15">
                  <a:extLst>
                    <a:ext uri="{FF2B5EF4-FFF2-40B4-BE49-F238E27FC236}">
                      <a16:creationId xmlns:a16="http://schemas.microsoft.com/office/drawing/2014/main" id="{1DA373E6-4023-D77E-7714-12925179CC4F}"/>
                    </a:ext>
                  </a:extLst>
                </p:cNvPr>
                <p:cNvPicPr/>
                <p:nvPr/>
              </p:nvPicPr>
              <p:blipFill>
                <a:blip r:embed="rId20"/>
                <a:stretch>
                  <a:fillRect/>
                </a:stretch>
              </p:blipFill>
              <p:spPr>
                <a:xfrm>
                  <a:off x="8350731" y="422800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墨迹 17">
                  <a:extLst>
                    <a:ext uri="{FF2B5EF4-FFF2-40B4-BE49-F238E27FC236}">
                      <a16:creationId xmlns:a16="http://schemas.microsoft.com/office/drawing/2014/main" id="{DC6D4BE9-B165-BE33-14AB-7862006CB7B9}"/>
                    </a:ext>
                  </a:extLst>
                </p14:cNvPr>
                <p14:cNvContentPartPr/>
                <p14:nvPr/>
              </p14:nvContentPartPr>
              <p14:xfrm>
                <a:off x="8332011" y="4166806"/>
                <a:ext cx="44640" cy="117720"/>
              </p14:xfrm>
            </p:contentPart>
          </mc:Choice>
          <mc:Fallback xmlns="">
            <p:pic>
              <p:nvPicPr>
                <p:cNvPr id="18" name="墨迹 17">
                  <a:extLst>
                    <a:ext uri="{FF2B5EF4-FFF2-40B4-BE49-F238E27FC236}">
                      <a16:creationId xmlns:a16="http://schemas.microsoft.com/office/drawing/2014/main" id="{DC6D4BE9-B165-BE33-14AB-7862006CB7B9}"/>
                    </a:ext>
                  </a:extLst>
                </p:cNvPr>
                <p:cNvPicPr/>
                <p:nvPr/>
              </p:nvPicPr>
              <p:blipFill>
                <a:blip r:embed="rId22"/>
                <a:stretch>
                  <a:fillRect/>
                </a:stretch>
              </p:blipFill>
              <p:spPr>
                <a:xfrm>
                  <a:off x="8314011" y="4149166"/>
                  <a:ext cx="802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墨迹 19">
                  <a:extLst>
                    <a:ext uri="{FF2B5EF4-FFF2-40B4-BE49-F238E27FC236}">
                      <a16:creationId xmlns:a16="http://schemas.microsoft.com/office/drawing/2014/main" id="{B78102E1-C806-367A-900D-51FDE218ECC8}"/>
                    </a:ext>
                  </a:extLst>
                </p14:cNvPr>
                <p14:cNvContentPartPr/>
                <p14:nvPr/>
              </p14:nvContentPartPr>
              <p14:xfrm>
                <a:off x="8474931" y="4217926"/>
                <a:ext cx="180000" cy="199080"/>
              </p14:xfrm>
            </p:contentPart>
          </mc:Choice>
          <mc:Fallback xmlns="">
            <p:pic>
              <p:nvPicPr>
                <p:cNvPr id="20" name="墨迹 19">
                  <a:extLst>
                    <a:ext uri="{FF2B5EF4-FFF2-40B4-BE49-F238E27FC236}">
                      <a16:creationId xmlns:a16="http://schemas.microsoft.com/office/drawing/2014/main" id="{B78102E1-C806-367A-900D-51FDE218ECC8}"/>
                    </a:ext>
                  </a:extLst>
                </p:cNvPr>
                <p:cNvPicPr/>
                <p:nvPr/>
              </p:nvPicPr>
              <p:blipFill>
                <a:blip r:embed="rId24"/>
                <a:stretch>
                  <a:fillRect/>
                </a:stretch>
              </p:blipFill>
              <p:spPr>
                <a:xfrm>
                  <a:off x="8456931" y="4199926"/>
                  <a:ext cx="2156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墨迹 21">
                  <a:extLst>
                    <a:ext uri="{FF2B5EF4-FFF2-40B4-BE49-F238E27FC236}">
                      <a16:creationId xmlns:a16="http://schemas.microsoft.com/office/drawing/2014/main" id="{9DB433AD-109F-7C3E-A41B-74951151181E}"/>
                    </a:ext>
                  </a:extLst>
                </p14:cNvPr>
                <p14:cNvContentPartPr/>
                <p14:nvPr/>
              </p14:nvContentPartPr>
              <p14:xfrm>
                <a:off x="8824851" y="3960526"/>
                <a:ext cx="24120" cy="380160"/>
              </p14:xfrm>
            </p:contentPart>
          </mc:Choice>
          <mc:Fallback xmlns="">
            <p:pic>
              <p:nvPicPr>
                <p:cNvPr id="22" name="墨迹 21">
                  <a:extLst>
                    <a:ext uri="{FF2B5EF4-FFF2-40B4-BE49-F238E27FC236}">
                      <a16:creationId xmlns:a16="http://schemas.microsoft.com/office/drawing/2014/main" id="{9DB433AD-109F-7C3E-A41B-74951151181E}"/>
                    </a:ext>
                  </a:extLst>
                </p:cNvPr>
                <p:cNvPicPr/>
                <p:nvPr/>
              </p:nvPicPr>
              <p:blipFill>
                <a:blip r:embed="rId26"/>
                <a:stretch>
                  <a:fillRect/>
                </a:stretch>
              </p:blipFill>
              <p:spPr>
                <a:xfrm>
                  <a:off x="8806851" y="3942886"/>
                  <a:ext cx="59760" cy="41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4" name="墨迹 23">
                <a:extLst>
                  <a:ext uri="{FF2B5EF4-FFF2-40B4-BE49-F238E27FC236}">
                    <a16:creationId xmlns:a16="http://schemas.microsoft.com/office/drawing/2014/main" id="{A8F2DD56-FF29-E137-B14F-50E54B6D59A4}"/>
                  </a:ext>
                </a:extLst>
              </p14:cNvPr>
              <p14:cNvContentPartPr/>
              <p14:nvPr/>
            </p14:nvContentPartPr>
            <p14:xfrm>
              <a:off x="4045491" y="4121086"/>
              <a:ext cx="494280" cy="117360"/>
            </p14:xfrm>
          </p:contentPart>
        </mc:Choice>
        <mc:Fallback xmlns="">
          <p:pic>
            <p:nvPicPr>
              <p:cNvPr id="24" name="墨迹 23">
                <a:extLst>
                  <a:ext uri="{FF2B5EF4-FFF2-40B4-BE49-F238E27FC236}">
                    <a16:creationId xmlns:a16="http://schemas.microsoft.com/office/drawing/2014/main" id="{A8F2DD56-FF29-E137-B14F-50E54B6D59A4}"/>
                  </a:ext>
                </a:extLst>
              </p:cNvPr>
              <p:cNvPicPr/>
              <p:nvPr/>
            </p:nvPicPr>
            <p:blipFill>
              <a:blip r:embed="rId28"/>
              <a:stretch>
                <a:fillRect/>
              </a:stretch>
            </p:blipFill>
            <p:spPr>
              <a:xfrm>
                <a:off x="4027851" y="4103446"/>
                <a:ext cx="5299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墨迹 24">
                <a:extLst>
                  <a:ext uri="{FF2B5EF4-FFF2-40B4-BE49-F238E27FC236}">
                    <a16:creationId xmlns:a16="http://schemas.microsoft.com/office/drawing/2014/main" id="{EFEA45DF-5E8C-83A9-9ADD-87F8AB00E217}"/>
                  </a:ext>
                </a:extLst>
              </p14:cNvPr>
              <p14:cNvContentPartPr/>
              <p14:nvPr/>
            </p14:nvContentPartPr>
            <p14:xfrm>
              <a:off x="4563531" y="4011286"/>
              <a:ext cx="187920" cy="229320"/>
            </p14:xfrm>
          </p:contentPart>
        </mc:Choice>
        <mc:Fallback xmlns="">
          <p:pic>
            <p:nvPicPr>
              <p:cNvPr id="25" name="墨迹 24">
                <a:extLst>
                  <a:ext uri="{FF2B5EF4-FFF2-40B4-BE49-F238E27FC236}">
                    <a16:creationId xmlns:a16="http://schemas.microsoft.com/office/drawing/2014/main" id="{EFEA45DF-5E8C-83A9-9ADD-87F8AB00E217}"/>
                  </a:ext>
                </a:extLst>
              </p:cNvPr>
              <p:cNvPicPr/>
              <p:nvPr/>
            </p:nvPicPr>
            <p:blipFill>
              <a:blip r:embed="rId30"/>
              <a:stretch>
                <a:fillRect/>
              </a:stretch>
            </p:blipFill>
            <p:spPr>
              <a:xfrm>
                <a:off x="4545891" y="3993286"/>
                <a:ext cx="2235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墨迹 26">
                <a:extLst>
                  <a:ext uri="{FF2B5EF4-FFF2-40B4-BE49-F238E27FC236}">
                    <a16:creationId xmlns:a16="http://schemas.microsoft.com/office/drawing/2014/main" id="{1FA7E29F-9FA5-948A-790C-49396688B9DA}"/>
                  </a:ext>
                </a:extLst>
              </p14:cNvPr>
              <p14:cNvContentPartPr/>
              <p14:nvPr/>
            </p14:nvContentPartPr>
            <p14:xfrm>
              <a:off x="4766571" y="4018486"/>
              <a:ext cx="114480" cy="126000"/>
            </p14:xfrm>
          </p:contentPart>
        </mc:Choice>
        <mc:Fallback xmlns="">
          <p:pic>
            <p:nvPicPr>
              <p:cNvPr id="27" name="墨迹 26">
                <a:extLst>
                  <a:ext uri="{FF2B5EF4-FFF2-40B4-BE49-F238E27FC236}">
                    <a16:creationId xmlns:a16="http://schemas.microsoft.com/office/drawing/2014/main" id="{1FA7E29F-9FA5-948A-790C-49396688B9DA}"/>
                  </a:ext>
                </a:extLst>
              </p:cNvPr>
              <p:cNvPicPr/>
              <p:nvPr/>
            </p:nvPicPr>
            <p:blipFill>
              <a:blip r:embed="rId32"/>
              <a:stretch>
                <a:fillRect/>
              </a:stretch>
            </p:blipFill>
            <p:spPr>
              <a:xfrm>
                <a:off x="4748571" y="4000486"/>
                <a:ext cx="1501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墨迹 28">
                <a:extLst>
                  <a:ext uri="{FF2B5EF4-FFF2-40B4-BE49-F238E27FC236}">
                    <a16:creationId xmlns:a16="http://schemas.microsoft.com/office/drawing/2014/main" id="{FAA12F11-3242-F13C-3830-A86B820A4F32}"/>
                  </a:ext>
                </a:extLst>
              </p14:cNvPr>
              <p14:cNvContentPartPr/>
              <p14:nvPr/>
            </p14:nvContentPartPr>
            <p14:xfrm>
              <a:off x="3994371" y="4170046"/>
              <a:ext cx="205920" cy="265680"/>
            </p14:xfrm>
          </p:contentPart>
        </mc:Choice>
        <mc:Fallback xmlns="">
          <p:pic>
            <p:nvPicPr>
              <p:cNvPr id="29" name="墨迹 28">
                <a:extLst>
                  <a:ext uri="{FF2B5EF4-FFF2-40B4-BE49-F238E27FC236}">
                    <a16:creationId xmlns:a16="http://schemas.microsoft.com/office/drawing/2014/main" id="{FAA12F11-3242-F13C-3830-A86B820A4F32}"/>
                  </a:ext>
                </a:extLst>
              </p:cNvPr>
              <p:cNvPicPr/>
              <p:nvPr/>
            </p:nvPicPr>
            <p:blipFill>
              <a:blip r:embed="rId34"/>
              <a:stretch>
                <a:fillRect/>
              </a:stretch>
            </p:blipFill>
            <p:spPr>
              <a:xfrm>
                <a:off x="3976371" y="4152046"/>
                <a:ext cx="2415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墨迹 30">
                <a:extLst>
                  <a:ext uri="{FF2B5EF4-FFF2-40B4-BE49-F238E27FC236}">
                    <a16:creationId xmlns:a16="http://schemas.microsoft.com/office/drawing/2014/main" id="{3C856368-222C-E654-30DC-79DDA56D7C5F}"/>
                  </a:ext>
                </a:extLst>
              </p14:cNvPr>
              <p14:cNvContentPartPr/>
              <p14:nvPr/>
            </p14:nvContentPartPr>
            <p14:xfrm>
              <a:off x="4231611" y="4362286"/>
              <a:ext cx="525600" cy="238680"/>
            </p14:xfrm>
          </p:contentPart>
        </mc:Choice>
        <mc:Fallback xmlns="">
          <p:pic>
            <p:nvPicPr>
              <p:cNvPr id="31" name="墨迹 30">
                <a:extLst>
                  <a:ext uri="{FF2B5EF4-FFF2-40B4-BE49-F238E27FC236}">
                    <a16:creationId xmlns:a16="http://schemas.microsoft.com/office/drawing/2014/main" id="{3C856368-222C-E654-30DC-79DDA56D7C5F}"/>
                  </a:ext>
                </a:extLst>
              </p:cNvPr>
              <p:cNvPicPr/>
              <p:nvPr/>
            </p:nvPicPr>
            <p:blipFill>
              <a:blip r:embed="rId36"/>
              <a:stretch>
                <a:fillRect/>
              </a:stretch>
            </p:blipFill>
            <p:spPr>
              <a:xfrm>
                <a:off x="4213611" y="4344286"/>
                <a:ext cx="5612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墨迹 32">
                <a:extLst>
                  <a:ext uri="{FF2B5EF4-FFF2-40B4-BE49-F238E27FC236}">
                    <a16:creationId xmlns:a16="http://schemas.microsoft.com/office/drawing/2014/main" id="{773B031B-946F-B2C4-1FE3-CBEFB12D83A1}"/>
                  </a:ext>
                </a:extLst>
              </p14:cNvPr>
              <p14:cNvContentPartPr/>
              <p14:nvPr/>
            </p14:nvContentPartPr>
            <p14:xfrm>
              <a:off x="4054491" y="3587926"/>
              <a:ext cx="469080" cy="459000"/>
            </p14:xfrm>
          </p:contentPart>
        </mc:Choice>
        <mc:Fallback xmlns="">
          <p:pic>
            <p:nvPicPr>
              <p:cNvPr id="33" name="墨迹 32">
                <a:extLst>
                  <a:ext uri="{FF2B5EF4-FFF2-40B4-BE49-F238E27FC236}">
                    <a16:creationId xmlns:a16="http://schemas.microsoft.com/office/drawing/2014/main" id="{773B031B-946F-B2C4-1FE3-CBEFB12D83A1}"/>
                  </a:ext>
                </a:extLst>
              </p:cNvPr>
              <p:cNvPicPr/>
              <p:nvPr/>
            </p:nvPicPr>
            <p:blipFill>
              <a:blip r:embed="rId38"/>
              <a:stretch>
                <a:fillRect/>
              </a:stretch>
            </p:blipFill>
            <p:spPr>
              <a:xfrm>
                <a:off x="4036491" y="3570286"/>
                <a:ext cx="50472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 name="墨迹 34">
                <a:extLst>
                  <a:ext uri="{FF2B5EF4-FFF2-40B4-BE49-F238E27FC236}">
                    <a16:creationId xmlns:a16="http://schemas.microsoft.com/office/drawing/2014/main" id="{0A48C0B3-91B1-F833-C502-4E8B1D3B2A1D}"/>
                  </a:ext>
                </a:extLst>
              </p14:cNvPr>
              <p14:cNvContentPartPr/>
              <p14:nvPr/>
            </p14:nvContentPartPr>
            <p14:xfrm>
              <a:off x="4872411" y="4138726"/>
              <a:ext cx="360" cy="360"/>
            </p14:xfrm>
          </p:contentPart>
        </mc:Choice>
        <mc:Fallback xmlns="">
          <p:pic>
            <p:nvPicPr>
              <p:cNvPr id="35" name="墨迹 34">
                <a:extLst>
                  <a:ext uri="{FF2B5EF4-FFF2-40B4-BE49-F238E27FC236}">
                    <a16:creationId xmlns:a16="http://schemas.microsoft.com/office/drawing/2014/main" id="{0A48C0B3-91B1-F833-C502-4E8B1D3B2A1D}"/>
                  </a:ext>
                </a:extLst>
              </p:cNvPr>
              <p:cNvPicPr/>
              <p:nvPr/>
            </p:nvPicPr>
            <p:blipFill>
              <a:blip r:embed="rId20"/>
              <a:stretch>
                <a:fillRect/>
              </a:stretch>
            </p:blipFill>
            <p:spPr>
              <a:xfrm>
                <a:off x="4854411" y="412072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墨迹 36">
                <a:extLst>
                  <a:ext uri="{FF2B5EF4-FFF2-40B4-BE49-F238E27FC236}">
                    <a16:creationId xmlns:a16="http://schemas.microsoft.com/office/drawing/2014/main" id="{4D607D11-4998-8EFB-502B-E25175CBE4BF}"/>
                  </a:ext>
                </a:extLst>
              </p14:cNvPr>
              <p14:cNvContentPartPr/>
              <p14:nvPr/>
            </p14:nvContentPartPr>
            <p14:xfrm>
              <a:off x="4787811" y="4400086"/>
              <a:ext cx="123840" cy="105840"/>
            </p14:xfrm>
          </p:contentPart>
        </mc:Choice>
        <mc:Fallback xmlns="">
          <p:pic>
            <p:nvPicPr>
              <p:cNvPr id="37" name="墨迹 36">
                <a:extLst>
                  <a:ext uri="{FF2B5EF4-FFF2-40B4-BE49-F238E27FC236}">
                    <a16:creationId xmlns:a16="http://schemas.microsoft.com/office/drawing/2014/main" id="{4D607D11-4998-8EFB-502B-E25175CBE4BF}"/>
                  </a:ext>
                </a:extLst>
              </p:cNvPr>
              <p:cNvPicPr/>
              <p:nvPr/>
            </p:nvPicPr>
            <p:blipFill>
              <a:blip r:embed="rId41"/>
              <a:stretch>
                <a:fillRect/>
              </a:stretch>
            </p:blipFill>
            <p:spPr>
              <a:xfrm>
                <a:off x="4769811" y="4382446"/>
                <a:ext cx="159480" cy="141480"/>
              </a:xfrm>
              <a:prstGeom prst="rect">
                <a:avLst/>
              </a:prstGeom>
            </p:spPr>
          </p:pic>
        </mc:Fallback>
      </mc:AlternateContent>
      <p:grpSp>
        <p:nvGrpSpPr>
          <p:cNvPr id="39" name="组合 38">
            <a:extLst>
              <a:ext uri="{FF2B5EF4-FFF2-40B4-BE49-F238E27FC236}">
                <a16:creationId xmlns:a16="http://schemas.microsoft.com/office/drawing/2014/main" id="{AAA78F48-690C-893D-B588-7519DE2C9B60}"/>
              </a:ext>
            </a:extLst>
          </p:cNvPr>
          <p:cNvGrpSpPr/>
          <p:nvPr/>
        </p:nvGrpSpPr>
        <p:grpSpPr>
          <a:xfrm>
            <a:off x="3466611" y="3633646"/>
            <a:ext cx="546120" cy="443520"/>
            <a:chOff x="3466611" y="3633646"/>
            <a:chExt cx="546120" cy="443520"/>
          </a:xfrm>
        </p:grpSpPr>
        <mc:AlternateContent xmlns:mc="http://schemas.openxmlformats.org/markup-compatibility/2006" xmlns:p14="http://schemas.microsoft.com/office/powerpoint/2010/main">
          <mc:Choice Requires="p14">
            <p:contentPart p14:bwMode="auto" r:id="rId42">
              <p14:nvContentPartPr>
                <p14:cNvPr id="9" name="墨迹 8">
                  <a:extLst>
                    <a:ext uri="{FF2B5EF4-FFF2-40B4-BE49-F238E27FC236}">
                      <a16:creationId xmlns:a16="http://schemas.microsoft.com/office/drawing/2014/main" id="{8D2F06DC-C884-3555-EF6C-5507490B3F15}"/>
                    </a:ext>
                  </a:extLst>
                </p14:cNvPr>
                <p14:cNvContentPartPr/>
                <p14:nvPr/>
              </p14:nvContentPartPr>
              <p14:xfrm>
                <a:off x="3466611" y="3633646"/>
                <a:ext cx="200160" cy="251640"/>
              </p14:xfrm>
            </p:contentPart>
          </mc:Choice>
          <mc:Fallback xmlns="">
            <p:pic>
              <p:nvPicPr>
                <p:cNvPr id="9" name="墨迹 8">
                  <a:extLst>
                    <a:ext uri="{FF2B5EF4-FFF2-40B4-BE49-F238E27FC236}">
                      <a16:creationId xmlns:a16="http://schemas.microsoft.com/office/drawing/2014/main" id="{8D2F06DC-C884-3555-EF6C-5507490B3F15}"/>
                    </a:ext>
                  </a:extLst>
                </p:cNvPr>
                <p:cNvPicPr/>
                <p:nvPr/>
              </p:nvPicPr>
              <p:blipFill>
                <a:blip r:embed="rId43"/>
                <a:stretch>
                  <a:fillRect/>
                </a:stretch>
              </p:blipFill>
              <p:spPr>
                <a:xfrm>
                  <a:off x="3448971" y="3616006"/>
                  <a:ext cx="2358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 name="墨迹 9">
                  <a:extLst>
                    <a:ext uri="{FF2B5EF4-FFF2-40B4-BE49-F238E27FC236}">
                      <a16:creationId xmlns:a16="http://schemas.microsoft.com/office/drawing/2014/main" id="{139DFDF9-FF53-9425-EA7F-6CB4E6C7C915}"/>
                    </a:ext>
                  </a:extLst>
                </p14:cNvPr>
                <p14:cNvContentPartPr/>
                <p14:nvPr/>
              </p14:nvContentPartPr>
              <p14:xfrm>
                <a:off x="3723651" y="3804286"/>
                <a:ext cx="111960" cy="88920"/>
              </p14:xfrm>
            </p:contentPart>
          </mc:Choice>
          <mc:Fallback xmlns="">
            <p:pic>
              <p:nvPicPr>
                <p:cNvPr id="10" name="墨迹 9">
                  <a:extLst>
                    <a:ext uri="{FF2B5EF4-FFF2-40B4-BE49-F238E27FC236}">
                      <a16:creationId xmlns:a16="http://schemas.microsoft.com/office/drawing/2014/main" id="{139DFDF9-FF53-9425-EA7F-6CB4E6C7C915}"/>
                    </a:ext>
                  </a:extLst>
                </p:cNvPr>
                <p:cNvPicPr/>
                <p:nvPr/>
              </p:nvPicPr>
              <p:blipFill>
                <a:blip r:embed="rId45"/>
                <a:stretch>
                  <a:fillRect/>
                </a:stretch>
              </p:blipFill>
              <p:spPr>
                <a:xfrm>
                  <a:off x="3705651" y="3786646"/>
                  <a:ext cx="1476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墨迹 37">
                  <a:extLst>
                    <a:ext uri="{FF2B5EF4-FFF2-40B4-BE49-F238E27FC236}">
                      <a16:creationId xmlns:a16="http://schemas.microsoft.com/office/drawing/2014/main" id="{F2379357-0289-8713-04FF-C32C47A533A6}"/>
                    </a:ext>
                  </a:extLst>
                </p14:cNvPr>
                <p14:cNvContentPartPr/>
                <p14:nvPr/>
              </p14:nvContentPartPr>
              <p14:xfrm>
                <a:off x="3910491" y="3985726"/>
                <a:ext cx="102240" cy="91440"/>
              </p14:xfrm>
            </p:contentPart>
          </mc:Choice>
          <mc:Fallback xmlns="">
            <p:pic>
              <p:nvPicPr>
                <p:cNvPr id="38" name="墨迹 37">
                  <a:extLst>
                    <a:ext uri="{FF2B5EF4-FFF2-40B4-BE49-F238E27FC236}">
                      <a16:creationId xmlns:a16="http://schemas.microsoft.com/office/drawing/2014/main" id="{F2379357-0289-8713-04FF-C32C47A533A6}"/>
                    </a:ext>
                  </a:extLst>
                </p:cNvPr>
                <p:cNvPicPr/>
                <p:nvPr/>
              </p:nvPicPr>
              <p:blipFill>
                <a:blip r:embed="rId47"/>
                <a:stretch>
                  <a:fillRect/>
                </a:stretch>
              </p:blipFill>
              <p:spPr>
                <a:xfrm>
                  <a:off x="3892491" y="3968086"/>
                  <a:ext cx="137880" cy="127080"/>
                </a:xfrm>
                <a:prstGeom prst="rect">
                  <a:avLst/>
                </a:prstGeom>
              </p:spPr>
            </p:pic>
          </mc:Fallback>
        </mc:AlternateContent>
      </p:grpSp>
    </p:spTree>
    <p:extLst>
      <p:ext uri="{BB962C8B-B14F-4D97-AF65-F5344CB8AC3E}">
        <p14:creationId xmlns:p14="http://schemas.microsoft.com/office/powerpoint/2010/main" val="263484627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A7F27-2361-28C2-6CC9-294B164CE20F}"/>
              </a:ext>
            </a:extLst>
          </p:cNvPr>
          <p:cNvSpPr>
            <a:spLocks noGrp="1"/>
          </p:cNvSpPr>
          <p:nvPr>
            <p:ph type="title"/>
          </p:nvPr>
        </p:nvSpPr>
        <p:spPr/>
        <p:txBody>
          <a:bodyPr/>
          <a:lstStyle/>
          <a:p>
            <a:r>
              <a:rPr kumimoji="1" lang="zh-CN" altLang="en-US" dirty="0"/>
              <a:t>通用</a:t>
            </a:r>
            <a:r>
              <a:rPr kumimoji="1" lang="zh-CN" altLang="en-US"/>
              <a:t>问题描述框架：</a:t>
            </a:r>
            <a:r>
              <a:rPr kumimoji="1" lang="en-US" altLang="zh-CN" dirty="0"/>
              <a:t>Python</a:t>
            </a:r>
            <a:r>
              <a:rPr kumimoji="1" lang="zh-CN" altLang="en-US" dirty="0"/>
              <a:t> 样例代码</a:t>
            </a:r>
          </a:p>
        </p:txBody>
      </p:sp>
      <p:sp>
        <p:nvSpPr>
          <p:cNvPr id="3" name="内容占位符 2">
            <a:extLst>
              <a:ext uri="{FF2B5EF4-FFF2-40B4-BE49-F238E27FC236}">
                <a16:creationId xmlns:a16="http://schemas.microsoft.com/office/drawing/2014/main" id="{B278D6C2-0D04-B90F-F0AD-C98F52597EEB}"/>
              </a:ext>
            </a:extLst>
          </p:cNvPr>
          <p:cNvSpPr>
            <a:spLocks noGrp="1"/>
          </p:cNvSpPr>
          <p:nvPr>
            <p:ph idx="1"/>
          </p:nvPr>
        </p:nvSpPr>
        <p:spPr>
          <a:xfrm>
            <a:off x="269602" y="835583"/>
            <a:ext cx="4012637" cy="3920226"/>
          </a:xfrm>
        </p:spPr>
        <p:txBody>
          <a:bodyPr>
            <a:normAutofit fontScale="62500" lnSpcReduction="20000"/>
          </a:bodyPr>
          <a:lstStyle/>
          <a:p>
            <a:pPr marL="457200" indent="-457200">
              <a:buFont typeface="+mj-lt"/>
              <a:buAutoNum type="arabicPeriod"/>
            </a:pPr>
            <a:r>
              <a:rPr kumimoji="1" lang="en-US" altLang="zh-CN" dirty="0"/>
              <a:t>from </a:t>
            </a:r>
            <a:r>
              <a:rPr kumimoji="1" lang="en-US" altLang="zh-CN" dirty="0" err="1"/>
              <a:t>abc</a:t>
            </a:r>
            <a:r>
              <a:rPr kumimoji="1" lang="en-US" altLang="zh-CN" dirty="0"/>
              <a:t> import </a:t>
            </a:r>
            <a:r>
              <a:rPr kumimoji="1" lang="en-US" altLang="zh-CN" dirty="0" err="1"/>
              <a:t>ABCMeta</a:t>
            </a:r>
            <a:r>
              <a:rPr kumimoji="1" lang="en-US" altLang="zh-CN" dirty="0"/>
              <a:t>, </a:t>
            </a:r>
            <a:r>
              <a:rPr kumimoji="1" lang="en-US" altLang="zh-CN" dirty="0" err="1"/>
              <a:t>abstractmethod</a:t>
            </a:r>
            <a:endParaRPr kumimoji="1" lang="en-US" altLang="zh-CN" dirty="0"/>
          </a:p>
          <a:p>
            <a:pPr marL="457200" indent="-457200">
              <a:lnSpc>
                <a:spcPct val="120000"/>
              </a:lnSpc>
              <a:spcBef>
                <a:spcPts val="0"/>
              </a:spcBef>
              <a:buFont typeface="+mj-lt"/>
              <a:buAutoNum type="arabicPeriod"/>
            </a:pPr>
            <a:r>
              <a:rPr kumimoji="1" lang="en-US" altLang="zh-CN" dirty="0"/>
              <a:t># </a:t>
            </a:r>
            <a:r>
              <a:rPr kumimoji="1" lang="zh-CN" altLang="en-US" dirty="0"/>
              <a:t>状态接口，实现此接口可用于各种全局搜索算法</a:t>
            </a:r>
            <a:r>
              <a:rPr kumimoji="1" lang="en-US" altLang="zh-CN" dirty="0"/>
              <a:t>BFS/DFS/heuristic</a:t>
            </a:r>
            <a:r>
              <a:rPr kumimoji="1" lang="zh-CN" altLang="en-US" dirty="0"/>
              <a:t>等</a:t>
            </a:r>
          </a:p>
          <a:p>
            <a:pPr marL="457200" indent="-457200">
              <a:buFont typeface="+mj-lt"/>
              <a:buAutoNum type="arabicPeriod"/>
            </a:pPr>
            <a:r>
              <a:rPr kumimoji="1" lang="en-US" altLang="zh-CN" dirty="0"/>
              <a:t>class </a:t>
            </a:r>
            <a:r>
              <a:rPr kumimoji="1" lang="en-US" altLang="zh-CN" dirty="0" err="1"/>
              <a:t>StateBase</a:t>
            </a:r>
            <a:r>
              <a:rPr kumimoji="1" lang="en-US" altLang="zh-CN" dirty="0"/>
              <a:t>(</a:t>
            </a:r>
            <a:r>
              <a:rPr kumimoji="1" lang="en-US" altLang="zh-CN" dirty="0" err="1"/>
              <a:t>metaclass</a:t>
            </a:r>
            <a:r>
              <a:rPr kumimoji="1" lang="en-US" altLang="zh-CN" dirty="0"/>
              <a:t>=</a:t>
            </a:r>
            <a:r>
              <a:rPr kumimoji="1" lang="en-US" altLang="zh-CN" dirty="0" err="1"/>
              <a:t>ABCMeta</a:t>
            </a:r>
            <a:r>
              <a:rPr kumimoji="1" lang="en-US" altLang="zh-CN" dirty="0"/>
              <a:t>):</a:t>
            </a:r>
          </a:p>
          <a:p>
            <a:pPr marL="457200" indent="-457200">
              <a:buFont typeface="+mj-lt"/>
              <a:buAutoNum type="arabicPeriod"/>
            </a:pPr>
            <a:r>
              <a:rPr kumimoji="1" lang="en-US" altLang="zh-CN" dirty="0"/>
              <a:t>    # </a:t>
            </a:r>
            <a:r>
              <a:rPr kumimoji="1" lang="zh-CN" altLang="en-US" dirty="0"/>
              <a:t>当前状态下可选择的动作集</a:t>
            </a:r>
          </a:p>
          <a:p>
            <a:pPr marL="457200" indent="-457200">
              <a:buFont typeface="+mj-lt"/>
              <a:buAutoNum type="arabicPeriod"/>
            </a:pPr>
            <a:r>
              <a:rPr kumimoji="1" lang="zh-CN" altLang="en-US" dirty="0"/>
              <a:t>    </a:t>
            </a:r>
            <a:r>
              <a:rPr kumimoji="1" lang="en-US" altLang="zh-CN" dirty="0"/>
              <a:t>@</a:t>
            </a:r>
            <a:r>
              <a:rPr kumimoji="1" lang="en-US" altLang="zh-CN" dirty="0" err="1"/>
              <a:t>abstractmethod</a:t>
            </a:r>
            <a:endParaRPr kumimoji="1" lang="en-US" altLang="zh-CN" dirty="0"/>
          </a:p>
          <a:p>
            <a:pPr marL="457200" indent="-457200">
              <a:buFont typeface="+mj-lt"/>
              <a:buAutoNum type="arabicPeriod"/>
            </a:pPr>
            <a:r>
              <a:rPr kumimoji="1" lang="en-US" altLang="zh-CN" dirty="0"/>
              <a:t>    def </a:t>
            </a:r>
            <a:r>
              <a:rPr kumimoji="1" lang="en-US" altLang="zh-CN" dirty="0" err="1"/>
              <a:t>action_space</a:t>
            </a:r>
            <a:r>
              <a:rPr kumimoji="1" lang="en-US" altLang="zh-CN" dirty="0"/>
              <a:t>(self) -&gt; list:</a:t>
            </a:r>
            <a:r>
              <a:rPr kumimoji="1" lang="zh-CN" altLang="en-US" dirty="0"/>
              <a:t>   </a:t>
            </a:r>
            <a:r>
              <a:rPr lang="zh-CN" altLang="en-US" sz="2200" dirty="0">
                <a:solidFill>
                  <a:srgbClr val="931000"/>
                </a:solidFill>
                <a:highlight>
                  <a:srgbClr val="FFFF00"/>
                </a:highlight>
                <a:latin typeface="+mn-lt"/>
                <a:ea typeface="+mn-ea"/>
              </a:rPr>
              <a:t>可选动作</a:t>
            </a:r>
            <a:endParaRPr lang="en-US" altLang="zh-CN" sz="2200" dirty="0">
              <a:solidFill>
                <a:srgbClr val="931000"/>
              </a:solidFill>
              <a:highlight>
                <a:srgbClr val="FFFF00"/>
              </a:highlight>
              <a:latin typeface="+mn-lt"/>
              <a:ea typeface="+mn-ea"/>
            </a:endParaRPr>
          </a:p>
          <a:p>
            <a:pPr marL="457200" indent="-457200">
              <a:buFont typeface="+mj-lt"/>
              <a:buAutoNum type="arabicPeriod"/>
            </a:pPr>
            <a:r>
              <a:rPr kumimoji="1" lang="en-US" altLang="zh-CN" dirty="0"/>
              <a:t>        raise </a:t>
            </a:r>
            <a:r>
              <a:rPr kumimoji="1" lang="en-US" altLang="zh-CN" dirty="0" err="1"/>
              <a:t>NotImplementedError</a:t>
            </a:r>
            <a:endParaRPr kumimoji="1" lang="en-US" altLang="zh-CN" dirty="0"/>
          </a:p>
          <a:p>
            <a:pPr marL="457200" indent="-457200">
              <a:buFont typeface="+mj-lt"/>
              <a:buAutoNum type="arabicPeriod"/>
            </a:pPr>
            <a:r>
              <a:rPr kumimoji="1" lang="en-US" altLang="zh-CN" dirty="0"/>
              <a:t>    # </a:t>
            </a:r>
            <a:r>
              <a:rPr kumimoji="1" lang="zh-CN" altLang="en-US" dirty="0"/>
              <a:t>转移到当前状态的步骤的花费</a:t>
            </a:r>
          </a:p>
          <a:p>
            <a:pPr marL="457200" indent="-457200">
              <a:buFont typeface="+mj-lt"/>
              <a:buAutoNum type="arabicPeriod"/>
            </a:pPr>
            <a:r>
              <a:rPr kumimoji="1" lang="zh-CN" altLang="en-US" dirty="0"/>
              <a:t>    </a:t>
            </a:r>
            <a:r>
              <a:rPr kumimoji="1" lang="en-US" altLang="zh-CN" dirty="0"/>
              <a:t>@</a:t>
            </a:r>
            <a:r>
              <a:rPr kumimoji="1" lang="en-US" altLang="zh-CN" dirty="0" err="1"/>
              <a:t>abstractmethod</a:t>
            </a:r>
            <a:endParaRPr kumimoji="1" lang="en-US" altLang="zh-CN" dirty="0"/>
          </a:p>
          <a:p>
            <a:pPr marL="457200" indent="-457200">
              <a:buFont typeface="+mj-lt"/>
              <a:buAutoNum type="arabicPeriod"/>
            </a:pPr>
            <a:r>
              <a:rPr kumimoji="1" lang="en-US" altLang="zh-CN" dirty="0"/>
              <a:t>    def cost(self) -&gt; float:</a:t>
            </a:r>
          </a:p>
          <a:p>
            <a:pPr marL="457200" indent="-457200">
              <a:buFont typeface="+mj-lt"/>
              <a:buAutoNum type="arabicPeriod"/>
            </a:pPr>
            <a:r>
              <a:rPr kumimoji="1" lang="en-US" altLang="zh-CN" dirty="0"/>
              <a:t>        raise </a:t>
            </a:r>
            <a:r>
              <a:rPr kumimoji="1" lang="en-US" altLang="zh-CN" dirty="0" err="1"/>
              <a:t>NotImplementedError</a:t>
            </a:r>
            <a:endParaRPr kumimoji="1" lang="en-US" altLang="zh-CN" dirty="0"/>
          </a:p>
          <a:p>
            <a:pPr marL="457200" indent="-457200">
              <a:lnSpc>
                <a:spcPct val="120000"/>
              </a:lnSpc>
              <a:spcBef>
                <a:spcPts val="0"/>
              </a:spcBef>
              <a:buFont typeface="+mj-lt"/>
              <a:buAutoNum type="arabicPeriod"/>
            </a:pPr>
            <a:r>
              <a:rPr kumimoji="1" lang="en-US" altLang="zh-CN" dirty="0"/>
              <a:t>    # </a:t>
            </a:r>
            <a:r>
              <a:rPr kumimoji="1" lang="zh-CN" altLang="en-US" dirty="0"/>
              <a:t>从初始状态出发转移到当前状态的总花费</a:t>
            </a:r>
          </a:p>
          <a:p>
            <a:pPr marL="457200" indent="-457200">
              <a:buFont typeface="+mj-lt"/>
              <a:buAutoNum type="arabicPeriod"/>
            </a:pPr>
            <a:r>
              <a:rPr kumimoji="1" lang="zh-CN" altLang="en-US" dirty="0"/>
              <a:t>    </a:t>
            </a:r>
            <a:r>
              <a:rPr kumimoji="1" lang="en-US" altLang="zh-CN" dirty="0"/>
              <a:t>@</a:t>
            </a:r>
            <a:r>
              <a:rPr kumimoji="1" lang="en-US" altLang="zh-CN" dirty="0" err="1"/>
              <a:t>abstractmethod</a:t>
            </a:r>
            <a:endParaRPr kumimoji="1" lang="en-US" altLang="zh-CN" dirty="0"/>
          </a:p>
          <a:p>
            <a:pPr marL="457200" indent="-457200">
              <a:buFont typeface="+mj-lt"/>
              <a:buAutoNum type="arabicPeriod"/>
            </a:pPr>
            <a:r>
              <a:rPr kumimoji="1" lang="en-US" altLang="zh-CN" dirty="0"/>
              <a:t>    def </a:t>
            </a:r>
            <a:r>
              <a:rPr kumimoji="1" lang="en-US" altLang="zh-CN" dirty="0" err="1"/>
              <a:t>cumulative_cost</a:t>
            </a:r>
            <a:r>
              <a:rPr kumimoji="1" lang="en-US" altLang="zh-CN" dirty="0"/>
              <a:t>(self) -&gt; float:</a:t>
            </a:r>
          </a:p>
          <a:p>
            <a:pPr marL="457200" indent="-457200">
              <a:buFont typeface="+mj-lt"/>
              <a:buAutoNum type="arabicPeriod"/>
            </a:pPr>
            <a:r>
              <a:rPr kumimoji="1" lang="en-US" altLang="zh-CN" dirty="0"/>
              <a:t>        raise </a:t>
            </a:r>
            <a:r>
              <a:rPr kumimoji="1" lang="en-US" altLang="zh-CN" dirty="0" err="1"/>
              <a:t>NotImplementedError</a:t>
            </a:r>
            <a:endParaRPr kumimoji="1" lang="en-US" altLang="zh-CN" dirty="0"/>
          </a:p>
          <a:p>
            <a:endParaRPr kumimoji="1" lang="zh-CN" altLang="en-US" dirty="0"/>
          </a:p>
        </p:txBody>
      </p:sp>
      <p:sp>
        <p:nvSpPr>
          <p:cNvPr id="4" name="文本框 3">
            <a:extLst>
              <a:ext uri="{FF2B5EF4-FFF2-40B4-BE49-F238E27FC236}">
                <a16:creationId xmlns:a16="http://schemas.microsoft.com/office/drawing/2014/main" id="{E2DAE07F-AED5-1637-A2B2-C1B16A12889B}"/>
              </a:ext>
            </a:extLst>
          </p:cNvPr>
          <p:cNvSpPr txBox="1"/>
          <p:nvPr/>
        </p:nvSpPr>
        <p:spPr>
          <a:xfrm>
            <a:off x="4440720" y="835583"/>
            <a:ext cx="4398961" cy="3904787"/>
          </a:xfrm>
          <a:prstGeom prst="rect">
            <a:avLst/>
          </a:prstGeom>
          <a:noFill/>
        </p:spPr>
        <p:txBody>
          <a:bodyPr wrap="none" rtlCol="0">
            <a:spAutoFit/>
          </a:bodyPr>
          <a:lstStyle/>
          <a:p>
            <a:pPr marL="228600" indent="-228600" defTabSz="685800">
              <a:lnSpc>
                <a:spcPct val="70000"/>
              </a:lnSpc>
              <a:spcBef>
                <a:spcPts val="750"/>
              </a:spcBef>
              <a:buFont typeface="+mj-lt"/>
              <a:buAutoNum type="arabicPeriod" startAt="16"/>
            </a:pPr>
            <a:r>
              <a:rPr kumimoji="1" lang="en-US" altLang="zh-CN" sz="1300" b="1" dirty="0">
                <a:latin typeface="STKaiti" panose="02010600040101010101" pitchFamily="2" charset="-122"/>
                <a:ea typeface="STKaiti" panose="02010600040101010101" pitchFamily="2" charset="-122"/>
              </a:rPr>
              <a:t> # </a:t>
            </a:r>
            <a:r>
              <a:rPr kumimoji="1" lang="zh-CN" altLang="en-US" sz="1300" b="1" dirty="0">
                <a:latin typeface="STKaiti" panose="02010600040101010101" pitchFamily="2" charset="-122"/>
                <a:ea typeface="STKaiti" panose="02010600040101010101" pitchFamily="2" charset="-122"/>
              </a:rPr>
              <a:t>判断当前状态是否为目标状态</a:t>
            </a:r>
          </a:p>
          <a:p>
            <a:pPr marL="228600" indent="-228600" defTabSz="685800">
              <a:lnSpc>
                <a:spcPct val="70000"/>
              </a:lnSpc>
              <a:spcBef>
                <a:spcPts val="750"/>
              </a:spcBef>
              <a:buFont typeface="+mj-lt"/>
              <a:buAutoNum type="arabicPeriod" startAt="16"/>
            </a:pPr>
            <a:r>
              <a:rPr kumimoji="1" lang="zh-CN" altLang="en-US" sz="1300" b="1" dirty="0">
                <a:latin typeface="STKaiti" panose="02010600040101010101" pitchFamily="2" charset="-122"/>
                <a:ea typeface="STKaiti" panose="02010600040101010101" pitchFamily="2" charset="-122"/>
              </a:rPr>
              <a:t>    </a:t>
            </a:r>
            <a:r>
              <a:rPr kumimoji="1" lang="en-US" altLang="zh-CN" sz="1300" b="1" dirty="0">
                <a:latin typeface="STKaiti" panose="02010600040101010101" pitchFamily="2" charset="-122"/>
                <a:ea typeface="STKaiti" panose="02010600040101010101" pitchFamily="2" charset="-122"/>
              </a:rPr>
              <a:t>@</a:t>
            </a:r>
            <a:r>
              <a:rPr kumimoji="1" lang="en-US" altLang="zh-CN" sz="1300" b="1" dirty="0" err="1">
                <a:latin typeface="STKaiti" panose="02010600040101010101" pitchFamily="2" charset="-122"/>
                <a:ea typeface="STKaiti" panose="02010600040101010101" pitchFamily="2" charset="-122"/>
              </a:rPr>
              <a:t>abstractmethod</a:t>
            </a:r>
            <a:endParaRPr kumimoji="1" lang="en-US" altLang="zh-CN" sz="1300" b="1" dirty="0">
              <a:latin typeface="STKaiti" panose="02010600040101010101" pitchFamily="2" charset="-122"/>
              <a:ea typeface="STKaiti" panose="02010600040101010101" pitchFamily="2" charset="-122"/>
            </a:endParaRPr>
          </a:p>
          <a:p>
            <a:pPr marL="228600" indent="-228600" defTabSz="685800">
              <a:lnSpc>
                <a:spcPct val="70000"/>
              </a:lnSpc>
              <a:spcBef>
                <a:spcPts val="750"/>
              </a:spcBef>
              <a:buFont typeface="+mj-lt"/>
              <a:buAutoNum type="arabicPeriod" startAt="16"/>
            </a:pPr>
            <a:r>
              <a:rPr kumimoji="1" lang="en-US" altLang="zh-CN" sz="1300" b="1" dirty="0">
                <a:latin typeface="STKaiti" panose="02010600040101010101" pitchFamily="2" charset="-122"/>
                <a:ea typeface="STKaiti" panose="02010600040101010101" pitchFamily="2" charset="-122"/>
              </a:rPr>
              <a:t>    def success(self) -&gt; bool:</a:t>
            </a:r>
            <a:r>
              <a:rPr kumimoji="1" lang="zh-CN" altLang="en-US" sz="1300" b="1" dirty="0">
                <a:latin typeface="STKaiti" panose="02010600040101010101" pitchFamily="2" charset="-122"/>
                <a:ea typeface="STKaiti" panose="02010600040101010101" pitchFamily="2" charset="-122"/>
              </a:rPr>
              <a:t> </a:t>
            </a:r>
            <a:r>
              <a:rPr lang="zh-CN" altLang="en-US" sz="1400" b="1" dirty="0">
                <a:solidFill>
                  <a:srgbClr val="931000"/>
                </a:solidFill>
                <a:highlight>
                  <a:srgbClr val="FFFF00"/>
                </a:highlight>
              </a:rPr>
              <a:t>目标状态</a:t>
            </a:r>
            <a:endParaRPr kumimoji="1" lang="en-US" altLang="zh-CN" sz="1300" b="1" dirty="0">
              <a:highlight>
                <a:srgbClr val="FFFF00"/>
              </a:highlight>
              <a:latin typeface="STKaiti" panose="02010600040101010101" pitchFamily="2" charset="-122"/>
              <a:ea typeface="STKaiti" panose="02010600040101010101" pitchFamily="2" charset="-122"/>
            </a:endParaRPr>
          </a:p>
          <a:p>
            <a:pPr marL="228600" indent="-228600" defTabSz="685800">
              <a:lnSpc>
                <a:spcPct val="70000"/>
              </a:lnSpc>
              <a:spcBef>
                <a:spcPts val="750"/>
              </a:spcBef>
              <a:buFont typeface="+mj-lt"/>
              <a:buAutoNum type="arabicPeriod" startAt="16"/>
            </a:pPr>
            <a:r>
              <a:rPr kumimoji="1" lang="en-US" altLang="zh-CN" sz="1300" b="1" dirty="0">
                <a:latin typeface="STKaiti" panose="02010600040101010101" pitchFamily="2" charset="-122"/>
                <a:ea typeface="STKaiti" panose="02010600040101010101" pitchFamily="2" charset="-122"/>
              </a:rPr>
              <a:t>        raise </a:t>
            </a:r>
            <a:r>
              <a:rPr kumimoji="1" lang="en-US" altLang="zh-CN" sz="1300" b="1" dirty="0" err="1">
                <a:latin typeface="STKaiti" panose="02010600040101010101" pitchFamily="2" charset="-122"/>
                <a:ea typeface="STKaiti" panose="02010600040101010101" pitchFamily="2" charset="-122"/>
              </a:rPr>
              <a:t>NotImplementedError</a:t>
            </a:r>
            <a:endParaRPr kumimoji="1" lang="en-US" altLang="zh-CN" sz="1300" b="1" dirty="0">
              <a:latin typeface="STKaiti" panose="02010600040101010101" pitchFamily="2" charset="-122"/>
              <a:ea typeface="STKaiti" panose="02010600040101010101" pitchFamily="2" charset="-122"/>
            </a:endParaRPr>
          </a:p>
          <a:p>
            <a:pPr marL="228600" indent="-228600" defTabSz="685800">
              <a:lnSpc>
                <a:spcPct val="70000"/>
              </a:lnSpc>
              <a:spcBef>
                <a:spcPts val="750"/>
              </a:spcBef>
              <a:buFont typeface="+mj-lt"/>
              <a:buAutoNum type="arabicPeriod" startAt="16"/>
            </a:pPr>
            <a:r>
              <a:rPr kumimoji="1" lang="en-US" altLang="zh-CN" sz="1300" b="1" dirty="0">
                <a:latin typeface="STKaiti" panose="02010600040101010101" pitchFamily="2" charset="-122"/>
                <a:ea typeface="STKaiti" panose="02010600040101010101" pitchFamily="2" charset="-122"/>
              </a:rPr>
              <a:t>    # </a:t>
            </a:r>
            <a:r>
              <a:rPr kumimoji="1" lang="zh-CN" altLang="en-US" sz="1300" b="1" dirty="0">
                <a:latin typeface="STKaiti" panose="02010600040101010101" pitchFamily="2" charset="-122"/>
                <a:ea typeface="STKaiti" panose="02010600040101010101" pitchFamily="2" charset="-122"/>
              </a:rPr>
              <a:t>判断从当前状态是否已经不可能转移到目标状态</a:t>
            </a:r>
          </a:p>
          <a:p>
            <a:pPr marL="228600" indent="-228600" defTabSz="685800">
              <a:lnSpc>
                <a:spcPct val="70000"/>
              </a:lnSpc>
              <a:spcBef>
                <a:spcPts val="750"/>
              </a:spcBef>
              <a:buFont typeface="+mj-lt"/>
              <a:buAutoNum type="arabicPeriod" startAt="16"/>
            </a:pPr>
            <a:r>
              <a:rPr kumimoji="1" lang="zh-CN" altLang="en-US" sz="1300" b="1" dirty="0">
                <a:latin typeface="STKaiti" panose="02010600040101010101" pitchFamily="2" charset="-122"/>
                <a:ea typeface="STKaiti" panose="02010600040101010101" pitchFamily="2" charset="-122"/>
              </a:rPr>
              <a:t>    </a:t>
            </a:r>
            <a:r>
              <a:rPr kumimoji="1" lang="en-US" altLang="zh-CN" sz="1300" b="1" dirty="0">
                <a:latin typeface="STKaiti" panose="02010600040101010101" pitchFamily="2" charset="-122"/>
                <a:ea typeface="STKaiti" panose="02010600040101010101" pitchFamily="2" charset="-122"/>
              </a:rPr>
              <a:t>@</a:t>
            </a:r>
            <a:r>
              <a:rPr kumimoji="1" lang="en-US" altLang="zh-CN" sz="1300" b="1" dirty="0" err="1">
                <a:latin typeface="STKaiti" panose="02010600040101010101" pitchFamily="2" charset="-122"/>
                <a:ea typeface="STKaiti" panose="02010600040101010101" pitchFamily="2" charset="-122"/>
              </a:rPr>
              <a:t>abstractmethod</a:t>
            </a:r>
            <a:endParaRPr kumimoji="1" lang="en-US" altLang="zh-CN" sz="1300" b="1" dirty="0">
              <a:latin typeface="STKaiti" panose="02010600040101010101" pitchFamily="2" charset="-122"/>
              <a:ea typeface="STKaiti" panose="02010600040101010101" pitchFamily="2" charset="-122"/>
            </a:endParaRPr>
          </a:p>
          <a:p>
            <a:pPr marL="228600" indent="-228600" defTabSz="685800">
              <a:lnSpc>
                <a:spcPct val="70000"/>
              </a:lnSpc>
              <a:spcBef>
                <a:spcPts val="750"/>
              </a:spcBef>
              <a:buFont typeface="+mj-lt"/>
              <a:buAutoNum type="arabicPeriod" startAt="16"/>
            </a:pPr>
            <a:r>
              <a:rPr kumimoji="1" lang="en-US" altLang="zh-CN" sz="1300" b="1" dirty="0">
                <a:latin typeface="STKaiti" panose="02010600040101010101" pitchFamily="2" charset="-122"/>
                <a:ea typeface="STKaiti" panose="02010600040101010101" pitchFamily="2" charset="-122"/>
              </a:rPr>
              <a:t>    def fail(self) -&gt; bool:</a:t>
            </a:r>
            <a:r>
              <a:rPr kumimoji="1" lang="zh-CN" altLang="en-US" sz="1300" b="1" dirty="0">
                <a:latin typeface="STKaiti" panose="02010600040101010101" pitchFamily="2" charset="-122"/>
                <a:ea typeface="STKaiti" panose="02010600040101010101" pitchFamily="2" charset="-122"/>
              </a:rPr>
              <a:t>        </a:t>
            </a:r>
            <a:r>
              <a:rPr lang="zh-CN" altLang="en-US" sz="1400" b="1" dirty="0">
                <a:solidFill>
                  <a:srgbClr val="931000"/>
                </a:solidFill>
                <a:highlight>
                  <a:srgbClr val="FFFF00"/>
                </a:highlight>
              </a:rPr>
              <a:t>目标状态</a:t>
            </a:r>
            <a:endParaRPr lang="en-US" altLang="zh-CN" sz="1400" b="1" dirty="0">
              <a:solidFill>
                <a:srgbClr val="931000"/>
              </a:solidFill>
              <a:highlight>
                <a:srgbClr val="FFFF00"/>
              </a:highlight>
            </a:endParaRPr>
          </a:p>
          <a:p>
            <a:pPr marL="228600" indent="-228600" defTabSz="685800">
              <a:lnSpc>
                <a:spcPct val="70000"/>
              </a:lnSpc>
              <a:spcBef>
                <a:spcPts val="750"/>
              </a:spcBef>
              <a:buFont typeface="+mj-lt"/>
              <a:buAutoNum type="arabicPeriod" startAt="16"/>
            </a:pPr>
            <a:r>
              <a:rPr kumimoji="1" lang="en-US" altLang="zh-CN" sz="1300" b="1" dirty="0">
                <a:latin typeface="STKaiti" panose="02010600040101010101" pitchFamily="2" charset="-122"/>
                <a:ea typeface="STKaiti" panose="02010600040101010101" pitchFamily="2" charset="-122"/>
              </a:rPr>
              <a:t>        raise </a:t>
            </a:r>
            <a:r>
              <a:rPr kumimoji="1" lang="en-US" altLang="zh-CN" sz="1300" b="1" dirty="0" err="1">
                <a:latin typeface="STKaiti" panose="02010600040101010101" pitchFamily="2" charset="-122"/>
                <a:ea typeface="STKaiti" panose="02010600040101010101" pitchFamily="2" charset="-122"/>
              </a:rPr>
              <a:t>NotImplementedError</a:t>
            </a:r>
            <a:endParaRPr kumimoji="1" lang="en-US" altLang="zh-CN" sz="1300" b="1" dirty="0">
              <a:latin typeface="STKaiti" panose="02010600040101010101" pitchFamily="2" charset="-122"/>
              <a:ea typeface="STKaiti" panose="02010600040101010101" pitchFamily="2" charset="-122"/>
            </a:endParaRPr>
          </a:p>
          <a:p>
            <a:pPr marL="228600" indent="-228600" defTabSz="685800">
              <a:lnSpc>
                <a:spcPct val="70000"/>
              </a:lnSpc>
              <a:spcBef>
                <a:spcPts val="750"/>
              </a:spcBef>
              <a:buFont typeface="+mj-lt"/>
              <a:buAutoNum type="arabicPeriod" startAt="16"/>
            </a:pPr>
            <a:r>
              <a:rPr kumimoji="1" lang="en-US" altLang="zh-CN" sz="1300" b="1" dirty="0">
                <a:latin typeface="STKaiti" panose="02010600040101010101" pitchFamily="2" charset="-122"/>
                <a:ea typeface="STKaiti" panose="02010600040101010101" pitchFamily="2" charset="-122"/>
              </a:rPr>
              <a:t>    # </a:t>
            </a:r>
            <a:r>
              <a:rPr kumimoji="1" lang="zh-CN" altLang="en-US" sz="1300" b="1" dirty="0">
                <a:latin typeface="STKaiti" panose="02010600040101010101" pitchFamily="2" charset="-122"/>
                <a:ea typeface="STKaiti" panose="02010600040101010101" pitchFamily="2" charset="-122"/>
              </a:rPr>
              <a:t>打印当前状态</a:t>
            </a:r>
          </a:p>
          <a:p>
            <a:pPr marL="228600" indent="-228600" defTabSz="685800">
              <a:lnSpc>
                <a:spcPct val="70000"/>
              </a:lnSpc>
              <a:spcBef>
                <a:spcPts val="750"/>
              </a:spcBef>
              <a:buFont typeface="+mj-lt"/>
              <a:buAutoNum type="arabicPeriod" startAt="16"/>
            </a:pPr>
            <a:r>
              <a:rPr kumimoji="1" lang="zh-CN" altLang="en-US" sz="1300" b="1" dirty="0">
                <a:latin typeface="STKaiti" panose="02010600040101010101" pitchFamily="2" charset="-122"/>
                <a:ea typeface="STKaiti" panose="02010600040101010101" pitchFamily="2" charset="-122"/>
              </a:rPr>
              <a:t>    </a:t>
            </a:r>
            <a:r>
              <a:rPr kumimoji="1" lang="en-US" altLang="zh-CN" sz="1300" b="1" dirty="0">
                <a:latin typeface="STKaiti" panose="02010600040101010101" pitchFamily="2" charset="-122"/>
                <a:ea typeface="STKaiti" panose="02010600040101010101" pitchFamily="2" charset="-122"/>
              </a:rPr>
              <a:t>@</a:t>
            </a:r>
            <a:r>
              <a:rPr kumimoji="1" lang="en-US" altLang="zh-CN" sz="1300" b="1" dirty="0" err="1">
                <a:latin typeface="STKaiti" panose="02010600040101010101" pitchFamily="2" charset="-122"/>
                <a:ea typeface="STKaiti" panose="02010600040101010101" pitchFamily="2" charset="-122"/>
              </a:rPr>
              <a:t>abstractmethod</a:t>
            </a:r>
            <a:endParaRPr kumimoji="1" lang="en-US" altLang="zh-CN" sz="1300" b="1" dirty="0">
              <a:latin typeface="STKaiti" panose="02010600040101010101" pitchFamily="2" charset="-122"/>
              <a:ea typeface="STKaiti" panose="02010600040101010101" pitchFamily="2" charset="-122"/>
            </a:endParaRPr>
          </a:p>
          <a:p>
            <a:pPr marL="228600" indent="-228600" defTabSz="685800">
              <a:lnSpc>
                <a:spcPct val="70000"/>
              </a:lnSpc>
              <a:spcBef>
                <a:spcPts val="750"/>
              </a:spcBef>
              <a:buFont typeface="+mj-lt"/>
              <a:buAutoNum type="arabicPeriod" startAt="16"/>
            </a:pPr>
            <a:r>
              <a:rPr kumimoji="1" lang="en-US" altLang="zh-CN" sz="1300" b="1" dirty="0">
                <a:latin typeface="STKaiti" panose="02010600040101010101" pitchFamily="2" charset="-122"/>
                <a:ea typeface="STKaiti" panose="02010600040101010101" pitchFamily="2" charset="-122"/>
              </a:rPr>
              <a:t>    def show(self) -&gt; None:</a:t>
            </a:r>
            <a:r>
              <a:rPr kumimoji="1" lang="zh-CN" altLang="en-US" sz="1300" b="1" dirty="0">
                <a:latin typeface="STKaiti" panose="02010600040101010101" pitchFamily="2" charset="-122"/>
                <a:ea typeface="STKaiti" panose="02010600040101010101" pitchFamily="2" charset="-122"/>
              </a:rPr>
              <a:t>     </a:t>
            </a:r>
            <a:r>
              <a:rPr lang="zh-CN" altLang="en-US" sz="1400" b="1" dirty="0">
                <a:solidFill>
                  <a:srgbClr val="931000"/>
                </a:solidFill>
                <a:highlight>
                  <a:srgbClr val="FFFF00"/>
                </a:highlight>
              </a:rPr>
              <a:t>显示当前状态</a:t>
            </a:r>
            <a:endParaRPr lang="en-US" altLang="zh-CN" sz="1400" b="1" dirty="0">
              <a:solidFill>
                <a:srgbClr val="931000"/>
              </a:solidFill>
              <a:highlight>
                <a:srgbClr val="FFFF00"/>
              </a:highlight>
            </a:endParaRPr>
          </a:p>
          <a:p>
            <a:pPr marL="228600" indent="-228600" defTabSz="685800">
              <a:lnSpc>
                <a:spcPct val="70000"/>
              </a:lnSpc>
              <a:spcBef>
                <a:spcPts val="750"/>
              </a:spcBef>
              <a:buFont typeface="+mj-lt"/>
              <a:buAutoNum type="arabicPeriod" startAt="16"/>
            </a:pPr>
            <a:r>
              <a:rPr kumimoji="1" lang="en-US" altLang="zh-CN" sz="1300" b="1" dirty="0">
                <a:latin typeface="STKaiti" panose="02010600040101010101" pitchFamily="2" charset="-122"/>
                <a:ea typeface="STKaiti" panose="02010600040101010101" pitchFamily="2" charset="-122"/>
              </a:rPr>
              <a:t>        raise </a:t>
            </a:r>
            <a:r>
              <a:rPr kumimoji="1" lang="en-US" altLang="zh-CN" sz="1300" b="1" dirty="0" err="1">
                <a:latin typeface="STKaiti" panose="02010600040101010101" pitchFamily="2" charset="-122"/>
                <a:ea typeface="STKaiti" panose="02010600040101010101" pitchFamily="2" charset="-122"/>
              </a:rPr>
              <a:t>NotImplementedError</a:t>
            </a:r>
            <a:endParaRPr kumimoji="1" lang="en-US" altLang="zh-CN" sz="1300" b="1" dirty="0">
              <a:latin typeface="STKaiti" panose="02010600040101010101" pitchFamily="2" charset="-122"/>
              <a:ea typeface="STKaiti" panose="02010600040101010101" pitchFamily="2" charset="-122"/>
            </a:endParaRPr>
          </a:p>
          <a:p>
            <a:pPr marL="228600" indent="-228600" defTabSz="685800">
              <a:lnSpc>
                <a:spcPct val="70000"/>
              </a:lnSpc>
              <a:spcBef>
                <a:spcPts val="750"/>
              </a:spcBef>
              <a:buFont typeface="+mj-lt"/>
              <a:buAutoNum type="arabicPeriod" startAt="16"/>
            </a:pPr>
            <a:r>
              <a:rPr kumimoji="1" lang="en-US" altLang="zh-CN" sz="1300" b="1" dirty="0">
                <a:latin typeface="STKaiti" panose="02010600040101010101" pitchFamily="2" charset="-122"/>
                <a:ea typeface="STKaiti" panose="02010600040101010101" pitchFamily="2" charset="-122"/>
              </a:rPr>
              <a:t>    # </a:t>
            </a:r>
            <a:r>
              <a:rPr kumimoji="1" lang="zh-CN" altLang="en-US" sz="1300" b="1" dirty="0">
                <a:latin typeface="STKaiti" panose="02010600040101010101" pitchFamily="2" charset="-122"/>
                <a:ea typeface="STKaiti" panose="02010600040101010101" pitchFamily="2" charset="-122"/>
              </a:rPr>
              <a:t>从当前状态通过动作生成下一步状态</a:t>
            </a:r>
          </a:p>
          <a:p>
            <a:pPr marL="228600" indent="-228600" defTabSz="685800">
              <a:lnSpc>
                <a:spcPct val="70000"/>
              </a:lnSpc>
              <a:spcBef>
                <a:spcPts val="750"/>
              </a:spcBef>
              <a:buFont typeface="+mj-lt"/>
              <a:buAutoNum type="arabicPeriod" startAt="16"/>
            </a:pPr>
            <a:r>
              <a:rPr kumimoji="1" lang="zh-CN" altLang="en-US" sz="1300" b="1" dirty="0">
                <a:latin typeface="STKaiti" panose="02010600040101010101" pitchFamily="2" charset="-122"/>
                <a:ea typeface="STKaiti" panose="02010600040101010101" pitchFamily="2" charset="-122"/>
              </a:rPr>
              <a:t>    </a:t>
            </a:r>
            <a:r>
              <a:rPr kumimoji="1" lang="en-US" altLang="zh-CN" sz="1300" b="1" dirty="0">
                <a:latin typeface="STKaiti" panose="02010600040101010101" pitchFamily="2" charset="-122"/>
                <a:ea typeface="STKaiti" panose="02010600040101010101" pitchFamily="2" charset="-122"/>
              </a:rPr>
              <a:t>@</a:t>
            </a:r>
            <a:r>
              <a:rPr kumimoji="1" lang="en-US" altLang="zh-CN" sz="1300" b="1" dirty="0" err="1">
                <a:latin typeface="STKaiti" panose="02010600040101010101" pitchFamily="2" charset="-122"/>
                <a:ea typeface="STKaiti" panose="02010600040101010101" pitchFamily="2" charset="-122"/>
              </a:rPr>
              <a:t>abstractmethod</a:t>
            </a:r>
            <a:endParaRPr kumimoji="1" lang="en-US" altLang="zh-CN" sz="1300" b="1" dirty="0">
              <a:latin typeface="STKaiti" panose="02010600040101010101" pitchFamily="2" charset="-122"/>
              <a:ea typeface="STKaiti" panose="02010600040101010101" pitchFamily="2" charset="-122"/>
            </a:endParaRPr>
          </a:p>
          <a:p>
            <a:pPr marL="228600" indent="-228600" defTabSz="685800">
              <a:lnSpc>
                <a:spcPct val="70000"/>
              </a:lnSpc>
              <a:spcBef>
                <a:spcPts val="750"/>
              </a:spcBef>
              <a:buFont typeface="+mj-lt"/>
              <a:buAutoNum type="arabicPeriod" startAt="16"/>
            </a:pPr>
            <a:r>
              <a:rPr kumimoji="1" lang="en-US" altLang="zh-CN" sz="1300" b="1" dirty="0">
                <a:latin typeface="STKaiti" panose="02010600040101010101" pitchFamily="2" charset="-122"/>
                <a:ea typeface="STKaiti" panose="02010600040101010101" pitchFamily="2" charset="-122"/>
              </a:rPr>
              <a:t>    def next(self, action) -&gt; “</a:t>
            </a:r>
            <a:r>
              <a:rPr kumimoji="1" lang="en-US" altLang="zh-CN" sz="1300" b="1" dirty="0" err="1">
                <a:latin typeface="STKaiti" panose="02010600040101010101" pitchFamily="2" charset="-122"/>
                <a:ea typeface="STKaiti" panose="02010600040101010101" pitchFamily="2" charset="-122"/>
              </a:rPr>
              <a:t>StateBase</a:t>
            </a:r>
            <a:r>
              <a:rPr kumimoji="1" lang="en-US" altLang="zh-CN" sz="1300" b="1" dirty="0">
                <a:latin typeface="STKaiti" panose="02010600040101010101" pitchFamily="2" charset="-122"/>
                <a:ea typeface="STKaiti" panose="02010600040101010101" pitchFamily="2" charset="-122"/>
              </a:rPr>
              <a:t>”:</a:t>
            </a:r>
            <a:r>
              <a:rPr kumimoji="1" lang="zh-CN" altLang="en-US" sz="1300" b="1" dirty="0">
                <a:latin typeface="STKaiti" panose="02010600040101010101" pitchFamily="2" charset="-122"/>
                <a:ea typeface="STKaiti" panose="02010600040101010101" pitchFamily="2" charset="-122"/>
              </a:rPr>
              <a:t>  </a:t>
            </a:r>
            <a:r>
              <a:rPr lang="zh-CN" altLang="en-US" sz="1400" b="1" dirty="0">
                <a:solidFill>
                  <a:srgbClr val="931000"/>
                </a:solidFill>
                <a:highlight>
                  <a:srgbClr val="FFFF00"/>
                </a:highlight>
              </a:rPr>
              <a:t>状态转移模型</a:t>
            </a:r>
            <a:endParaRPr kumimoji="1" lang="en-US" altLang="zh-CN" sz="1300" b="1" dirty="0">
              <a:highlight>
                <a:srgbClr val="FFFF00"/>
              </a:highlight>
              <a:latin typeface="STKaiti" panose="02010600040101010101" pitchFamily="2" charset="-122"/>
              <a:ea typeface="STKaiti" panose="02010600040101010101" pitchFamily="2" charset="-122"/>
            </a:endParaRPr>
          </a:p>
          <a:p>
            <a:pPr marL="228600" indent="-228600" defTabSz="685800">
              <a:lnSpc>
                <a:spcPct val="70000"/>
              </a:lnSpc>
              <a:spcBef>
                <a:spcPts val="750"/>
              </a:spcBef>
              <a:buFont typeface="+mj-lt"/>
              <a:buAutoNum type="arabicPeriod" startAt="16"/>
            </a:pPr>
            <a:r>
              <a:rPr kumimoji="1" lang="en-US" altLang="zh-CN" sz="1300" b="1" dirty="0">
                <a:latin typeface="STKaiti" panose="02010600040101010101" pitchFamily="2" charset="-122"/>
                <a:ea typeface="STKaiti" panose="02010600040101010101" pitchFamily="2" charset="-122"/>
              </a:rPr>
              <a:t>        raise </a:t>
            </a:r>
            <a:r>
              <a:rPr kumimoji="1" lang="en-US" altLang="zh-CN" sz="1300" b="1" dirty="0" err="1">
                <a:latin typeface="STKaiti" panose="02010600040101010101" pitchFamily="2" charset="-122"/>
                <a:ea typeface="STKaiti" panose="02010600040101010101" pitchFamily="2" charset="-122"/>
              </a:rPr>
              <a:t>NotImplementedError</a:t>
            </a:r>
            <a:endParaRPr kumimoji="1" lang="en-US" altLang="zh-CN" sz="1300" b="1" dirty="0">
              <a:latin typeface="STKaiti" panose="02010600040101010101" pitchFamily="2" charset="-122"/>
              <a:ea typeface="STKaiti" panose="02010600040101010101" pitchFamily="2" charset="-122"/>
            </a:endParaRPr>
          </a:p>
        </p:txBody>
      </p:sp>
      <p:sp>
        <p:nvSpPr>
          <p:cNvPr id="5" name="文本框 4">
            <a:extLst>
              <a:ext uri="{FF2B5EF4-FFF2-40B4-BE49-F238E27FC236}">
                <a16:creationId xmlns:a16="http://schemas.microsoft.com/office/drawing/2014/main" id="{69DD62DC-1801-2136-F53A-04A36A0CB5B3}"/>
              </a:ext>
            </a:extLst>
          </p:cNvPr>
          <p:cNvSpPr txBox="1"/>
          <p:nvPr/>
        </p:nvSpPr>
        <p:spPr>
          <a:xfrm>
            <a:off x="3253484" y="4014952"/>
            <a:ext cx="1082348" cy="307777"/>
          </a:xfrm>
          <a:prstGeom prst="rect">
            <a:avLst/>
          </a:prstGeom>
          <a:noFill/>
        </p:spPr>
        <p:txBody>
          <a:bodyPr wrap="none" rtlCol="0">
            <a:spAutoFit/>
          </a:bodyPr>
          <a:lstStyle/>
          <a:p>
            <a:r>
              <a:rPr lang="zh-CN" altLang="en-US" sz="1400" b="1" dirty="0">
                <a:solidFill>
                  <a:srgbClr val="931000"/>
                </a:solidFill>
                <a:highlight>
                  <a:srgbClr val="FFFF00"/>
                </a:highlight>
              </a:rPr>
              <a:t>路径总花费</a:t>
            </a:r>
            <a:endParaRPr kumimoji="1" lang="zh-CN" altLang="en-US" sz="1400" dirty="0">
              <a:highlight>
                <a:srgbClr val="FFFF00"/>
              </a:highlight>
            </a:endParaRPr>
          </a:p>
        </p:txBody>
      </p:sp>
      <p:sp>
        <p:nvSpPr>
          <p:cNvPr id="6" name="文本框 5">
            <a:extLst>
              <a:ext uri="{FF2B5EF4-FFF2-40B4-BE49-F238E27FC236}">
                <a16:creationId xmlns:a16="http://schemas.microsoft.com/office/drawing/2014/main" id="{4B6B5D48-1521-3895-583E-B8C81D89AA27}"/>
              </a:ext>
            </a:extLst>
          </p:cNvPr>
          <p:cNvSpPr txBox="1"/>
          <p:nvPr/>
        </p:nvSpPr>
        <p:spPr>
          <a:xfrm>
            <a:off x="3264220" y="3137339"/>
            <a:ext cx="1261884" cy="307777"/>
          </a:xfrm>
          <a:prstGeom prst="rect">
            <a:avLst/>
          </a:prstGeom>
          <a:noFill/>
        </p:spPr>
        <p:txBody>
          <a:bodyPr wrap="none" rtlCol="0">
            <a:spAutoFit/>
          </a:bodyPr>
          <a:lstStyle/>
          <a:p>
            <a:r>
              <a:rPr lang="zh-CN" altLang="en-US" sz="1400" b="1" dirty="0">
                <a:solidFill>
                  <a:srgbClr val="931000"/>
                </a:solidFill>
                <a:highlight>
                  <a:srgbClr val="FFFF00"/>
                </a:highlight>
              </a:rPr>
              <a:t>单步路径花费</a:t>
            </a:r>
            <a:endParaRPr kumimoji="1" lang="zh-CN" altLang="en-US" sz="1400" dirty="0">
              <a:highlight>
                <a:srgbClr val="FFFF00"/>
              </a:highlight>
            </a:endParaRPr>
          </a:p>
        </p:txBody>
      </p:sp>
    </p:spTree>
    <p:extLst>
      <p:ext uri="{BB962C8B-B14F-4D97-AF65-F5344CB8AC3E}">
        <p14:creationId xmlns:p14="http://schemas.microsoft.com/office/powerpoint/2010/main" val="367091861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zh-CN" altLang="en-US" b="1" dirty="0"/>
              <a:t>内容提要</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508958" y="786059"/>
            <a:ext cx="8220973" cy="3911403"/>
          </a:xfrm>
        </p:spPr>
        <p:txBody>
          <a:bodyPr>
            <a:normAutofit fontScale="92500"/>
          </a:bodyPr>
          <a:lstStyle/>
          <a:p>
            <a:pPr marL="342900" indent="-342900">
              <a:lnSpc>
                <a:spcPct val="150000"/>
              </a:lnSpc>
              <a:buFont typeface="+mj-lt"/>
              <a:buAutoNum type="arabicPeriod"/>
            </a:pPr>
            <a:r>
              <a:rPr lang="zh-CN" altLang="en-US" dirty="0"/>
              <a:t>问题的定义及问题的解</a:t>
            </a:r>
            <a:endParaRPr lang="en-US" altLang="zh-CN" dirty="0"/>
          </a:p>
          <a:p>
            <a:pPr lvl="1">
              <a:lnSpc>
                <a:spcPct val="150000"/>
              </a:lnSpc>
            </a:pPr>
            <a:r>
              <a:rPr lang="zh-CN" altLang="en-US" dirty="0"/>
              <a:t>   问题描述模型</a:t>
            </a:r>
            <a:endParaRPr lang="en-US" altLang="zh-CN" dirty="0"/>
          </a:p>
          <a:p>
            <a:pPr marL="342900" indent="-342900">
              <a:lnSpc>
                <a:spcPct val="150000"/>
              </a:lnSpc>
              <a:buFont typeface="+mj-lt"/>
              <a:buAutoNum type="arabicPeriod"/>
            </a:pPr>
            <a:r>
              <a:rPr lang="zh-CN" altLang="en-US" dirty="0"/>
              <a:t>通过搜索对问题求解</a:t>
            </a:r>
            <a:endParaRPr lang="en-US" altLang="zh-CN" dirty="0"/>
          </a:p>
          <a:p>
            <a:pPr lvl="1">
              <a:lnSpc>
                <a:spcPct val="150000"/>
              </a:lnSpc>
            </a:pPr>
            <a:r>
              <a:rPr lang="zh-CN" altLang="en-US" dirty="0"/>
              <a:t>搜索树、搜索算法框架、搜索算法的性能评价</a:t>
            </a:r>
            <a:endParaRPr lang="en-US" altLang="zh-CN" dirty="0"/>
          </a:p>
          <a:p>
            <a:pPr marL="342900" indent="-342900">
              <a:lnSpc>
                <a:spcPct val="150000"/>
              </a:lnSpc>
              <a:buFont typeface="+mj-lt"/>
              <a:buAutoNum type="arabicPeriod"/>
            </a:pPr>
            <a:r>
              <a:rPr lang="zh-CN" altLang="en-US" dirty="0"/>
              <a:t>无信息搜索（盲目搜索）</a:t>
            </a:r>
            <a:endParaRPr lang="en-US" altLang="zh-CN" dirty="0"/>
          </a:p>
          <a:p>
            <a:pPr lvl="1">
              <a:lnSpc>
                <a:spcPct val="150000"/>
              </a:lnSpc>
            </a:pPr>
            <a:r>
              <a:rPr lang="zh-CN" altLang="en-US" dirty="0"/>
              <a:t>宽度优先、深度优先、效率比较、一致代价</a:t>
            </a:r>
            <a:endParaRPr lang="en-US" altLang="zh-CN" dirty="0"/>
          </a:p>
          <a:p>
            <a:pPr marL="342900" indent="-342900">
              <a:lnSpc>
                <a:spcPct val="150000"/>
              </a:lnSpc>
              <a:buFont typeface="+mj-lt"/>
              <a:buAutoNum type="arabicPeriod"/>
            </a:pPr>
            <a:r>
              <a:rPr lang="zh-CN" altLang="en-US" dirty="0"/>
              <a:t>有信息搜索（启发式搜索）</a:t>
            </a:r>
            <a:endParaRPr lang="en-US" altLang="zh-CN" dirty="0"/>
          </a:p>
          <a:p>
            <a:pPr lvl="1">
              <a:lnSpc>
                <a:spcPct val="150000"/>
              </a:lnSpc>
            </a:pPr>
            <a:r>
              <a:rPr lang="zh-CN" altLang="en-US" dirty="0">
                <a:solidFill>
                  <a:srgbClr val="931000"/>
                </a:solidFill>
              </a:rPr>
              <a:t>贪婪最佳优先搜索</a:t>
            </a:r>
            <a:r>
              <a:rPr lang="zh-CN" altLang="en-US" dirty="0"/>
              <a:t>、</a:t>
            </a:r>
            <a:r>
              <a:rPr lang="en-US" altLang="zh-CN" dirty="0"/>
              <a:t>A</a:t>
            </a:r>
            <a:r>
              <a:rPr lang="zh-CN" altLang="en-US" dirty="0"/>
              <a:t>* 搜索、启发式函数</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87282293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4F1563-FE66-2A42-A6EC-1E6BDAEC02BD}"/>
              </a:ext>
            </a:extLst>
          </p:cNvPr>
          <p:cNvSpPr>
            <a:spLocks noGrp="1"/>
          </p:cNvSpPr>
          <p:nvPr>
            <p:ph type="title"/>
          </p:nvPr>
        </p:nvSpPr>
        <p:spPr/>
        <p:txBody>
          <a:bodyPr/>
          <a:lstStyle/>
          <a:p>
            <a:r>
              <a:rPr kumimoji="1" lang="zh-CN" altLang="en-US" dirty="0"/>
              <a:t>贪婪最佳（贪心）</a:t>
            </a:r>
            <a:endParaRPr kumimoji="1" lang="zh-CN" altLang="en-US" b="1" dirty="0"/>
          </a:p>
        </p:txBody>
      </p:sp>
      <p:sp>
        <p:nvSpPr>
          <p:cNvPr id="3" name="文本占位符 2">
            <a:extLst>
              <a:ext uri="{FF2B5EF4-FFF2-40B4-BE49-F238E27FC236}">
                <a16:creationId xmlns:a16="http://schemas.microsoft.com/office/drawing/2014/main" id="{8C96EE17-AE44-0A4B-92C8-65999F597D6E}"/>
              </a:ext>
            </a:extLst>
          </p:cNvPr>
          <p:cNvSpPr>
            <a:spLocks noGrp="1"/>
          </p:cNvSpPr>
          <p:nvPr>
            <p:ph type="body" idx="1"/>
          </p:nvPr>
        </p:nvSpPr>
        <p:spPr>
          <a:xfrm>
            <a:off x="435633" y="822960"/>
            <a:ext cx="8449287" cy="3962400"/>
          </a:xfrm>
        </p:spPr>
        <p:txBody>
          <a:bodyPr>
            <a:normAutofit/>
          </a:bodyPr>
          <a:lstStyle/>
          <a:p>
            <a:pPr>
              <a:lnSpc>
                <a:spcPct val="110000"/>
              </a:lnSpc>
              <a:spcBef>
                <a:spcPts val="1266"/>
              </a:spcBef>
            </a:pPr>
            <a:r>
              <a:rPr lang="zh-CN" altLang="en-US" sz="1898" b="1" dirty="0"/>
              <a:t>有信息搜索 （</a:t>
            </a:r>
            <a:r>
              <a:rPr lang="en-US" altLang="zh-CN" sz="1898" b="1" dirty="0"/>
              <a:t>informed search</a:t>
            </a:r>
            <a:r>
              <a:rPr lang="zh-CN" altLang="en-US" sz="1898" b="1" dirty="0"/>
              <a:t>）</a:t>
            </a:r>
            <a:r>
              <a:rPr lang="en-US" altLang="zh-CN" sz="1898" b="1" dirty="0"/>
              <a:t> </a:t>
            </a:r>
            <a:r>
              <a:rPr lang="en-US" altLang="zh-CN" sz="1898" dirty="0"/>
              <a:t>—</a:t>
            </a:r>
            <a:r>
              <a:rPr lang="zh-CN" altLang="en-US" sz="1898" dirty="0"/>
              <a:t> 运用问题相关的知识，更有效地进行搜索。</a:t>
            </a:r>
            <a:endParaRPr lang="en-US" altLang="zh-CN" sz="1898" dirty="0"/>
          </a:p>
          <a:p>
            <a:pPr>
              <a:lnSpc>
                <a:spcPct val="110000"/>
              </a:lnSpc>
              <a:spcBef>
                <a:spcPts val="1266"/>
              </a:spcBef>
            </a:pPr>
            <a:r>
              <a:rPr lang="zh-CN" altLang="en-US" sz="1898" dirty="0"/>
              <a:t>被选择展开的节点是根据某个估值函数</a:t>
            </a:r>
            <a:r>
              <a:rPr lang="en-US" altLang="zh-CN" sz="1898" b="1" dirty="0"/>
              <a:t>evaluation function</a:t>
            </a:r>
            <a:r>
              <a:rPr lang="en-US" altLang="zh-CN" sz="1898" dirty="0"/>
              <a:t>, </a:t>
            </a:r>
            <a:r>
              <a:rPr lang="en-US" altLang="zh-CN" sz="1898" b="1" dirty="0"/>
              <a:t>f(n)</a:t>
            </a:r>
            <a:r>
              <a:rPr lang="zh-CN" altLang="en-US" sz="1898" b="1" dirty="0"/>
              <a:t> </a:t>
            </a:r>
            <a:r>
              <a:rPr lang="zh-CN" altLang="en-US" sz="1898" dirty="0"/>
              <a:t>确定的。</a:t>
            </a:r>
            <a:endParaRPr lang="en-US" altLang="zh-CN" sz="1898" dirty="0"/>
          </a:p>
          <a:p>
            <a:pPr>
              <a:lnSpc>
                <a:spcPct val="110000"/>
              </a:lnSpc>
              <a:spcBef>
                <a:spcPts val="1266"/>
              </a:spcBef>
            </a:pPr>
            <a:r>
              <a:rPr lang="zh-CN" altLang="en-US" sz="1898" dirty="0"/>
              <a:t>贪婪最佳搜索的实现和一致代价搜索是一样的，只不过用估值函数 </a:t>
            </a:r>
            <a:r>
              <a:rPr lang="en-US" altLang="zh-CN" sz="1898" b="1" dirty="0"/>
              <a:t>f</a:t>
            </a:r>
            <a:r>
              <a:rPr lang="en-US" altLang="zh-CN" sz="1898" dirty="0"/>
              <a:t> </a:t>
            </a:r>
            <a:r>
              <a:rPr lang="zh-CN" altLang="en-US" sz="1898" dirty="0"/>
              <a:t>取代 </a:t>
            </a:r>
            <a:r>
              <a:rPr lang="en-US" altLang="zh-CN" sz="1898" b="1" dirty="0"/>
              <a:t>g</a:t>
            </a:r>
            <a:r>
              <a:rPr lang="en-US" altLang="zh-CN" sz="1898" dirty="0"/>
              <a:t> </a:t>
            </a:r>
            <a:r>
              <a:rPr lang="zh-CN" altLang="en-US" sz="1898" dirty="0"/>
              <a:t>来确定优先顺序。</a:t>
            </a:r>
            <a:endParaRPr lang="en-US" altLang="zh-CN" sz="1898" dirty="0"/>
          </a:p>
          <a:p>
            <a:pPr>
              <a:lnSpc>
                <a:spcPct val="110000"/>
              </a:lnSpc>
            </a:pPr>
            <a:r>
              <a:rPr lang="en-US" altLang="zh-CN" sz="2109" b="1" i="1" dirty="0"/>
              <a:t>f </a:t>
            </a:r>
            <a:r>
              <a:rPr lang="zh-CN" altLang="en-US" sz="2109" b="1" i="1" dirty="0"/>
              <a:t> </a:t>
            </a:r>
            <a:r>
              <a:rPr lang="zh-CN" altLang="en-US" sz="1898" dirty="0"/>
              <a:t>决定了搜索策略。</a:t>
            </a:r>
            <a:endParaRPr lang="en-US" altLang="zh-CN" sz="1898" dirty="0"/>
          </a:p>
          <a:p>
            <a:pPr>
              <a:lnSpc>
                <a:spcPct val="110000"/>
              </a:lnSpc>
            </a:pPr>
            <a:r>
              <a:rPr lang="zh-CN" altLang="en-US" sz="1898" dirty="0"/>
              <a:t>最简单的情况是 </a:t>
            </a:r>
            <a:r>
              <a:rPr lang="en-US" altLang="zh-CN" sz="1898" b="1" i="1" dirty="0"/>
              <a:t>f</a:t>
            </a:r>
            <a:r>
              <a:rPr lang="zh-CN" altLang="en-US" sz="1898" b="1" i="1" dirty="0"/>
              <a:t> </a:t>
            </a:r>
            <a:r>
              <a:rPr lang="en-US" altLang="zh-CN" sz="1898" i="1" dirty="0"/>
              <a:t>(n) </a:t>
            </a:r>
            <a:r>
              <a:rPr lang="en-US" altLang="zh-CN" sz="1898" dirty="0"/>
              <a:t>=</a:t>
            </a:r>
            <a:r>
              <a:rPr lang="zh-CN" altLang="en-US" sz="1898" dirty="0"/>
              <a:t> </a:t>
            </a:r>
            <a:r>
              <a:rPr lang="en-US" altLang="zh-CN" sz="1898" b="1" i="1" dirty="0"/>
              <a:t>h(n</a:t>
            </a:r>
            <a:r>
              <a:rPr lang="en-US" altLang="zh-CN" sz="1898" dirty="0"/>
              <a:t>): </a:t>
            </a:r>
          </a:p>
          <a:p>
            <a:pPr>
              <a:lnSpc>
                <a:spcPct val="110000"/>
              </a:lnSpc>
            </a:pPr>
            <a:r>
              <a:rPr lang="en-US" altLang="zh-CN" sz="1898" b="1" i="1" dirty="0"/>
              <a:t>h(n) </a:t>
            </a:r>
            <a:r>
              <a:rPr lang="en-US" altLang="zh-CN" sz="1898" dirty="0"/>
              <a:t>= </a:t>
            </a:r>
            <a:r>
              <a:rPr lang="zh-CN" altLang="en-US" sz="1898" dirty="0"/>
              <a:t>从节点 </a:t>
            </a:r>
            <a:r>
              <a:rPr lang="en-US" altLang="zh-CN" sz="1898" b="1" i="1" dirty="0"/>
              <a:t>n </a:t>
            </a:r>
            <a:r>
              <a:rPr lang="zh-CN" altLang="en-US" sz="1898" dirty="0"/>
              <a:t>到</a:t>
            </a:r>
            <a:r>
              <a:rPr lang="zh-CN" altLang="en-US" sz="1898" b="1" dirty="0">
                <a:solidFill>
                  <a:srgbClr val="FF0000"/>
                </a:solidFill>
              </a:rPr>
              <a:t>目标节点</a:t>
            </a:r>
            <a:r>
              <a:rPr lang="zh-CN" altLang="en-US" sz="1898" dirty="0"/>
              <a:t>的最短路径的估计值。需要问题相关的知识</a:t>
            </a:r>
            <a:endParaRPr lang="en-US" altLang="zh-CN" sz="1898" dirty="0"/>
          </a:p>
          <a:p>
            <a:pPr>
              <a:lnSpc>
                <a:spcPct val="110000"/>
              </a:lnSpc>
            </a:pPr>
            <a:r>
              <a:rPr lang="zh-CN" altLang="en-US" sz="1898" b="1" dirty="0"/>
              <a:t>贪婪最佳搜索 </a:t>
            </a:r>
            <a:r>
              <a:rPr lang="en-US" altLang="zh-CN" sz="1898" b="1" dirty="0"/>
              <a:t>Greedy best-first search</a:t>
            </a:r>
            <a:r>
              <a:rPr lang="en-US" altLang="zh-CN" sz="1898" dirty="0"/>
              <a:t> </a:t>
            </a:r>
            <a:r>
              <a:rPr lang="zh-CN" altLang="en-US" sz="1898" dirty="0"/>
              <a:t>试图每次寻找离目标最近的节点，这貌似可以尽快地找到解。所以它使用启发式函数</a:t>
            </a:r>
            <a:r>
              <a:rPr lang="en-US" altLang="zh-CN" sz="1898" dirty="0"/>
              <a:t>, </a:t>
            </a:r>
            <a:r>
              <a:rPr lang="en-US" altLang="zh-CN" sz="1898" b="1" i="1" dirty="0">
                <a:solidFill>
                  <a:srgbClr val="C00000"/>
                </a:solidFill>
              </a:rPr>
              <a:t>f (n) </a:t>
            </a:r>
            <a:r>
              <a:rPr lang="en-US" altLang="zh-CN" sz="1898" dirty="0">
                <a:solidFill>
                  <a:srgbClr val="C00000"/>
                </a:solidFill>
              </a:rPr>
              <a:t>= </a:t>
            </a:r>
            <a:r>
              <a:rPr lang="en-US" altLang="zh-CN" sz="1898" b="1" i="1" dirty="0">
                <a:solidFill>
                  <a:srgbClr val="C00000"/>
                </a:solidFill>
              </a:rPr>
              <a:t>h(n).</a:t>
            </a:r>
            <a:r>
              <a:rPr lang="en-US" altLang="zh-CN" sz="1898" b="1" i="1" dirty="0"/>
              <a:t> </a:t>
            </a:r>
          </a:p>
        </p:txBody>
      </p:sp>
    </p:spTree>
    <p:extLst>
      <p:ext uri="{BB962C8B-B14F-4D97-AF65-F5344CB8AC3E}">
        <p14:creationId xmlns:p14="http://schemas.microsoft.com/office/powerpoint/2010/main" val="4989454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B512A-5439-9447-9896-8C42FD35946F}"/>
              </a:ext>
            </a:extLst>
          </p:cNvPr>
          <p:cNvSpPr>
            <a:spLocks noGrp="1"/>
          </p:cNvSpPr>
          <p:nvPr>
            <p:ph type="title"/>
          </p:nvPr>
        </p:nvSpPr>
        <p:spPr/>
        <p:txBody>
          <a:bodyPr/>
          <a:lstStyle/>
          <a:p>
            <a:r>
              <a:rPr kumimoji="1" lang="zh-CN" altLang="en-US" dirty="0"/>
              <a:t>贪婪最佳（贪心）</a:t>
            </a:r>
          </a:p>
        </p:txBody>
      </p:sp>
      <p:sp>
        <p:nvSpPr>
          <p:cNvPr id="3" name="文本占位符 2">
            <a:extLst>
              <a:ext uri="{FF2B5EF4-FFF2-40B4-BE49-F238E27FC236}">
                <a16:creationId xmlns:a16="http://schemas.microsoft.com/office/drawing/2014/main" id="{0B4C51C6-4E4F-7742-BFF5-1C8D5876A543}"/>
              </a:ext>
            </a:extLst>
          </p:cNvPr>
          <p:cNvSpPr>
            <a:spLocks noGrp="1"/>
          </p:cNvSpPr>
          <p:nvPr>
            <p:ph type="body" idx="1"/>
          </p:nvPr>
        </p:nvSpPr>
        <p:spPr>
          <a:xfrm>
            <a:off x="1645295" y="3278981"/>
            <a:ext cx="5853410" cy="1402407"/>
          </a:xfrm>
        </p:spPr>
        <p:txBody>
          <a:bodyPr/>
          <a:lstStyle/>
          <a:p>
            <a:endParaRPr kumimoji="1" lang="zh-CN" altLang="en-US" dirty="0"/>
          </a:p>
        </p:txBody>
      </p:sp>
      <p:pic>
        <p:nvPicPr>
          <p:cNvPr id="6" name="图片 5">
            <a:extLst>
              <a:ext uri="{FF2B5EF4-FFF2-40B4-BE49-F238E27FC236}">
                <a16:creationId xmlns:a16="http://schemas.microsoft.com/office/drawing/2014/main" id="{18DD9EDD-0991-D44A-B9BF-58E11C650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74" y="715702"/>
            <a:ext cx="6858000" cy="4075150"/>
          </a:xfrm>
          <a:prstGeom prst="rect">
            <a:avLst/>
          </a:prstGeom>
        </p:spPr>
      </p:pic>
      <p:pic>
        <p:nvPicPr>
          <p:cNvPr id="9" name="图片 8">
            <a:extLst>
              <a:ext uri="{FF2B5EF4-FFF2-40B4-BE49-F238E27FC236}">
                <a16:creationId xmlns:a16="http://schemas.microsoft.com/office/drawing/2014/main" id="{DDAB33B7-FAA6-914D-9204-554E11771D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0264" y="751540"/>
            <a:ext cx="2923736" cy="1290620"/>
          </a:xfrm>
          <a:prstGeom prst="rect">
            <a:avLst/>
          </a:prstGeom>
        </p:spPr>
      </p:pic>
      <p:sp>
        <p:nvSpPr>
          <p:cNvPr id="4" name="文本框 3">
            <a:extLst>
              <a:ext uri="{FF2B5EF4-FFF2-40B4-BE49-F238E27FC236}">
                <a16:creationId xmlns:a16="http://schemas.microsoft.com/office/drawing/2014/main" id="{BDF77A07-1B14-449B-41FF-4FF3DC2659F8}"/>
              </a:ext>
            </a:extLst>
          </p:cNvPr>
          <p:cNvSpPr txBox="1"/>
          <p:nvPr/>
        </p:nvSpPr>
        <p:spPr>
          <a:xfrm>
            <a:off x="7077974" y="2377440"/>
            <a:ext cx="2066027" cy="2031325"/>
          </a:xfrm>
          <a:prstGeom prst="rect">
            <a:avLst/>
          </a:prstGeom>
          <a:noFill/>
        </p:spPr>
        <p:txBody>
          <a:bodyPr wrap="square" rtlCol="0">
            <a:spAutoFit/>
          </a:bodyPr>
          <a:lstStyle/>
          <a:p>
            <a:r>
              <a:rPr kumimoji="1" lang="zh-CN" altLang="en-US" dirty="0">
                <a:latin typeface="KaiTi" panose="02010609060101010101" pitchFamily="49" charset="-122"/>
                <a:ea typeface="KaiTi" panose="02010609060101010101" pitchFamily="49" charset="-122"/>
              </a:rPr>
              <a:t>如果我们用上与问题相关的信息来解决最短路径问题，会怎样呢？</a:t>
            </a:r>
            <a:endParaRPr kumimoji="1" lang="en-US" altLang="zh-CN" dirty="0">
              <a:latin typeface="KaiTi" panose="02010609060101010101" pitchFamily="49" charset="-122"/>
              <a:ea typeface="KaiTi" panose="02010609060101010101" pitchFamily="49" charset="-122"/>
            </a:endParaRPr>
          </a:p>
          <a:p>
            <a:endParaRPr kumimoji="1" lang="zh-CN" altLang="en-US" dirty="0">
              <a:latin typeface="KaiTi" panose="02010609060101010101" pitchFamily="49" charset="-122"/>
              <a:ea typeface="KaiTi" panose="02010609060101010101" pitchFamily="49" charset="-122"/>
            </a:endParaRPr>
          </a:p>
          <a:p>
            <a:r>
              <a:rPr kumimoji="1" lang="zh-CN" altLang="en-US" dirty="0">
                <a:solidFill>
                  <a:srgbClr val="931000"/>
                </a:solidFill>
                <a:latin typeface="KaiTi" panose="02010609060101010101" pitchFamily="49" charset="-122"/>
                <a:ea typeface="KaiTi" panose="02010609060101010101" pitchFamily="49" charset="-122"/>
              </a:rPr>
              <a:t>这张表是各个城市到</a:t>
            </a:r>
            <a:r>
              <a:rPr kumimoji="1" lang="en-US" altLang="zh-CN" dirty="0">
                <a:solidFill>
                  <a:srgbClr val="931000"/>
                </a:solidFill>
                <a:latin typeface="KaiTi" panose="02010609060101010101" pitchFamily="49" charset="-122"/>
                <a:ea typeface="KaiTi" panose="02010609060101010101" pitchFamily="49" charset="-122"/>
              </a:rPr>
              <a:t>B</a:t>
            </a:r>
            <a:r>
              <a:rPr kumimoji="1" lang="zh-CN" altLang="en-US" dirty="0">
                <a:solidFill>
                  <a:srgbClr val="931000"/>
                </a:solidFill>
                <a:latin typeface="KaiTi" panose="02010609060101010101" pitchFamily="49" charset="-122"/>
                <a:ea typeface="KaiTi" panose="02010609060101010101" pitchFamily="49" charset="-122"/>
              </a:rPr>
              <a:t>市的直线距离</a:t>
            </a:r>
          </a:p>
        </p:txBody>
      </p:sp>
    </p:spTree>
    <p:extLst>
      <p:ext uri="{BB962C8B-B14F-4D97-AF65-F5344CB8AC3E}">
        <p14:creationId xmlns:p14="http://schemas.microsoft.com/office/powerpoint/2010/main" val="236727330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D7726E-478C-D04D-9A10-1904F2FCD514}"/>
              </a:ext>
            </a:extLst>
          </p:cNvPr>
          <p:cNvSpPr>
            <a:spLocks noGrp="1"/>
          </p:cNvSpPr>
          <p:nvPr>
            <p:ph type="title"/>
          </p:nvPr>
        </p:nvSpPr>
        <p:spPr>
          <a:xfrm>
            <a:off x="1820175" y="119823"/>
            <a:ext cx="6750118" cy="387469"/>
          </a:xfrm>
        </p:spPr>
        <p:txBody>
          <a:bodyPr/>
          <a:lstStyle/>
          <a:p>
            <a:r>
              <a:rPr kumimoji="1" lang="zh-CN" altLang="en-US" dirty="0"/>
              <a:t>贪婪最佳（贪心）</a:t>
            </a:r>
          </a:p>
        </p:txBody>
      </p:sp>
      <p:pic>
        <p:nvPicPr>
          <p:cNvPr id="5" name="图片 4">
            <a:extLst>
              <a:ext uri="{FF2B5EF4-FFF2-40B4-BE49-F238E27FC236}">
                <a16:creationId xmlns:a16="http://schemas.microsoft.com/office/drawing/2014/main" id="{7D4C1429-1DF5-E741-9DD6-EB6B91187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6515" y="689156"/>
            <a:ext cx="4418088" cy="2446112"/>
          </a:xfrm>
          <a:prstGeom prst="rect">
            <a:avLst/>
          </a:prstGeom>
        </p:spPr>
      </p:pic>
      <p:sp>
        <p:nvSpPr>
          <p:cNvPr id="7" name="文本占位符 6">
            <a:extLst>
              <a:ext uri="{FF2B5EF4-FFF2-40B4-BE49-F238E27FC236}">
                <a16:creationId xmlns:a16="http://schemas.microsoft.com/office/drawing/2014/main" id="{1DF32918-2E5E-9646-B07E-3FD9207C717F}"/>
              </a:ext>
            </a:extLst>
          </p:cNvPr>
          <p:cNvSpPr>
            <a:spLocks noGrp="1"/>
          </p:cNvSpPr>
          <p:nvPr>
            <p:ph type="body" idx="1"/>
          </p:nvPr>
        </p:nvSpPr>
        <p:spPr>
          <a:xfrm>
            <a:off x="284672" y="636306"/>
            <a:ext cx="4211055" cy="4101101"/>
          </a:xfrm>
        </p:spPr>
        <p:txBody>
          <a:bodyPr>
            <a:normAutofit fontScale="77500" lnSpcReduction="20000"/>
          </a:bodyPr>
          <a:lstStyle/>
          <a:p>
            <a:pPr marL="0" indent="0">
              <a:lnSpc>
                <a:spcPct val="120000"/>
              </a:lnSpc>
              <a:spcBef>
                <a:spcPts val="0"/>
              </a:spcBef>
              <a:buNone/>
            </a:pPr>
            <a:r>
              <a:rPr lang="zh-CN" altLang="zh-CN" sz="1898" dirty="0"/>
              <a:t>我们这次用</a:t>
            </a:r>
            <a:r>
              <a:rPr lang="zh-CN" altLang="zh-CN" sz="1898" dirty="0">
                <a:solidFill>
                  <a:srgbClr val="C00000"/>
                </a:solidFill>
              </a:rPr>
              <a:t>两点间的直线距离作为启发式函数</a:t>
            </a:r>
            <a:r>
              <a:rPr lang="en-US" altLang="zh-CN" sz="1898" dirty="0" err="1"/>
              <a:t>h</a:t>
            </a:r>
            <a:r>
              <a:rPr lang="en-US" altLang="zh-CN" sz="1898" baseline="-25000" dirty="0" err="1"/>
              <a:t>SLD</a:t>
            </a:r>
            <a:r>
              <a:rPr lang="zh-CN" altLang="zh-CN" sz="1898" dirty="0"/>
              <a:t>，使用贪婪最佳搜索算法。</a:t>
            </a:r>
            <a:r>
              <a:rPr lang="zh-CN" altLang="zh-CN" sz="1900" dirty="0"/>
              <a:t>图上的节点标出了它们的</a:t>
            </a:r>
            <a:r>
              <a:rPr lang="en-US" altLang="zh-CN" sz="1900" dirty="0"/>
              <a:t>h-</a:t>
            </a:r>
            <a:r>
              <a:rPr lang="zh-CN" altLang="zh-CN" sz="1900" dirty="0"/>
              <a:t>值</a:t>
            </a:r>
            <a:r>
              <a:rPr lang="zh-CN" altLang="en-US" sz="1900" dirty="0"/>
              <a:t>。</a:t>
            </a:r>
            <a:endParaRPr lang="en-US" altLang="zh-CN" sz="1900" dirty="0"/>
          </a:p>
          <a:p>
            <a:pPr marL="0" indent="0">
              <a:lnSpc>
                <a:spcPct val="120000"/>
              </a:lnSpc>
              <a:spcBef>
                <a:spcPts val="0"/>
              </a:spcBef>
              <a:buNone/>
            </a:pPr>
            <a:endParaRPr lang="zh-CN" altLang="en-US" sz="1300" dirty="0"/>
          </a:p>
          <a:p>
            <a:pPr marL="0" indent="0">
              <a:lnSpc>
                <a:spcPct val="120000"/>
              </a:lnSpc>
              <a:spcBef>
                <a:spcPts val="0"/>
              </a:spcBef>
              <a:buNone/>
            </a:pPr>
            <a:r>
              <a:rPr lang="zh-CN" altLang="en-US" sz="1900" dirty="0"/>
              <a:t>对于一个具体问题</a:t>
            </a:r>
            <a:r>
              <a:rPr lang="en-US" altLang="zh-CN" sz="1900" dirty="0"/>
              <a:t>, </a:t>
            </a:r>
            <a:r>
              <a:rPr lang="zh-CN" altLang="en-US" sz="1900" dirty="0"/>
              <a:t>贪婪最佳搜索使用</a:t>
            </a:r>
            <a:r>
              <a:rPr lang="en-US" altLang="zh-CN" sz="1900" dirty="0"/>
              <a:t> </a:t>
            </a:r>
            <a:r>
              <a:rPr lang="en-US" altLang="zh-CN" sz="1900" dirty="0" err="1"/>
              <a:t>hSLD</a:t>
            </a:r>
            <a:r>
              <a:rPr lang="zh-CN" altLang="en-US" sz="1900" dirty="0"/>
              <a:t>没有展开过一个不在解路径上的节点就找到了解。所以它的搜索花费是最小的。</a:t>
            </a:r>
            <a:endParaRPr lang="en-US" altLang="zh-CN" sz="1900" dirty="0"/>
          </a:p>
          <a:p>
            <a:pPr marL="0" indent="0">
              <a:lnSpc>
                <a:spcPct val="120000"/>
              </a:lnSpc>
              <a:spcBef>
                <a:spcPts val="0"/>
              </a:spcBef>
              <a:buNone/>
            </a:pPr>
            <a:endParaRPr lang="en-US" altLang="zh-CN" sz="1300" dirty="0"/>
          </a:p>
          <a:p>
            <a:pPr marL="0" indent="0">
              <a:lnSpc>
                <a:spcPct val="120000"/>
              </a:lnSpc>
              <a:spcBef>
                <a:spcPts val="0"/>
              </a:spcBef>
              <a:buNone/>
            </a:pPr>
            <a:r>
              <a:rPr lang="zh-CN" altLang="en-US" sz="1900" dirty="0"/>
              <a:t>但它找到的有可能不是最优解</a:t>
            </a:r>
            <a:r>
              <a:rPr lang="en-US" altLang="zh-CN" sz="1900" dirty="0"/>
              <a:t>: </a:t>
            </a:r>
            <a:r>
              <a:rPr lang="zh-CN" altLang="en-US" sz="1900" dirty="0"/>
              <a:t>经过</a:t>
            </a:r>
            <a:r>
              <a:rPr lang="en-US" altLang="zh-CN" sz="1900" dirty="0"/>
              <a:t>Sibiu </a:t>
            </a:r>
            <a:r>
              <a:rPr lang="zh-CN" altLang="en-US" sz="1900" dirty="0"/>
              <a:t>和</a:t>
            </a:r>
            <a:r>
              <a:rPr lang="en-US" altLang="zh-CN" sz="1900" dirty="0" err="1"/>
              <a:t>Fagaras</a:t>
            </a:r>
            <a:r>
              <a:rPr lang="en-US" altLang="zh-CN" sz="1900" dirty="0"/>
              <a:t> </a:t>
            </a:r>
            <a:r>
              <a:rPr lang="zh-CN" altLang="en-US" sz="1900" dirty="0"/>
              <a:t>去</a:t>
            </a:r>
            <a:r>
              <a:rPr lang="en-US" altLang="zh-CN" sz="1900" dirty="0"/>
              <a:t> Bucharest </a:t>
            </a:r>
            <a:r>
              <a:rPr lang="zh-CN" altLang="en-US" sz="1900" dirty="0"/>
              <a:t>，这个比经过 </a:t>
            </a:r>
            <a:r>
              <a:rPr lang="en-US" altLang="zh-CN" sz="1900" dirty="0" err="1"/>
              <a:t>Rimnicu</a:t>
            </a:r>
            <a:r>
              <a:rPr lang="en-US" altLang="zh-CN" sz="1900" dirty="0"/>
              <a:t> </a:t>
            </a:r>
            <a:r>
              <a:rPr lang="en-US" altLang="zh-CN" sz="1900" dirty="0" err="1"/>
              <a:t>Vilcea</a:t>
            </a:r>
            <a:r>
              <a:rPr lang="en-US" altLang="zh-CN" sz="1900" dirty="0"/>
              <a:t> </a:t>
            </a:r>
            <a:r>
              <a:rPr lang="zh-CN" altLang="en-US" sz="1900" dirty="0"/>
              <a:t>和</a:t>
            </a:r>
            <a:r>
              <a:rPr lang="en-US" altLang="zh-CN" sz="1900" dirty="0"/>
              <a:t> Pitesti</a:t>
            </a:r>
            <a:r>
              <a:rPr lang="zh-CN" altLang="en-US" sz="1900" dirty="0"/>
              <a:t> 的路径要长</a:t>
            </a:r>
            <a:r>
              <a:rPr lang="en-US" altLang="zh-CN" sz="1900" dirty="0"/>
              <a:t>32 </a:t>
            </a:r>
            <a:r>
              <a:rPr lang="zh-CN" altLang="en-US" sz="1900" dirty="0"/>
              <a:t>公里。 </a:t>
            </a:r>
            <a:r>
              <a:rPr lang="en-US" altLang="zh-CN" sz="1900" dirty="0"/>
              <a:t> </a:t>
            </a:r>
            <a:r>
              <a:rPr lang="zh-CN" altLang="en-US" sz="1900" dirty="0"/>
              <a:t>这就是算法为什么叫 </a:t>
            </a:r>
            <a:r>
              <a:rPr lang="en-US" altLang="zh-CN" sz="1900" dirty="0"/>
              <a:t> “</a:t>
            </a:r>
            <a:r>
              <a:rPr lang="zh-CN" altLang="en-US" sz="1900" dirty="0"/>
              <a:t>贪婪（心）</a:t>
            </a:r>
            <a:r>
              <a:rPr lang="en-US" altLang="zh-CN" sz="1900" dirty="0"/>
              <a:t>greedy”</a:t>
            </a:r>
            <a:r>
              <a:rPr lang="zh-CN" altLang="en-US" sz="1900" dirty="0"/>
              <a:t>的原因 </a:t>
            </a:r>
            <a:r>
              <a:rPr lang="en-US" altLang="zh-CN" sz="1900" dirty="0"/>
              <a:t>—</a:t>
            </a:r>
            <a:r>
              <a:rPr lang="zh-CN" altLang="en-US" sz="1900" dirty="0"/>
              <a:t> 在每一步它都选择看似距离目标最近的节点展开。</a:t>
            </a:r>
            <a:endParaRPr lang="en-US" altLang="zh-CN" sz="1900" dirty="0"/>
          </a:p>
          <a:p>
            <a:pPr marL="0" indent="0">
              <a:lnSpc>
                <a:spcPct val="120000"/>
              </a:lnSpc>
              <a:spcBef>
                <a:spcPts val="0"/>
              </a:spcBef>
              <a:buNone/>
            </a:pPr>
            <a:endParaRPr lang="en-US" altLang="zh-CN" sz="1900" dirty="0"/>
          </a:p>
          <a:p>
            <a:pPr marL="0" indent="0">
              <a:lnSpc>
                <a:spcPct val="120000"/>
              </a:lnSpc>
              <a:spcBef>
                <a:spcPts val="0"/>
              </a:spcBef>
              <a:buNone/>
            </a:pPr>
            <a:r>
              <a:rPr lang="zh-CN" altLang="en-US" sz="1900" dirty="0"/>
              <a:t>最坏情况下时间和空间复杂度对于树搜索版本来说都是</a:t>
            </a:r>
            <a:r>
              <a:rPr lang="en-US" altLang="zh-CN" sz="1900" dirty="0"/>
              <a:t> O(</a:t>
            </a:r>
            <a:r>
              <a:rPr lang="en-US" altLang="zh-CN" sz="1900" b="1" dirty="0"/>
              <a:t>b</a:t>
            </a:r>
            <a:r>
              <a:rPr lang="en-US" altLang="zh-CN" sz="1900" b="1" baseline="30000" dirty="0"/>
              <a:t>m</a:t>
            </a:r>
            <a:r>
              <a:rPr lang="en-US" altLang="zh-CN" sz="1900" dirty="0"/>
              <a:t>), </a:t>
            </a:r>
            <a:r>
              <a:rPr lang="zh-CN" altLang="en-US" sz="1900" dirty="0"/>
              <a:t>这里</a:t>
            </a:r>
            <a:r>
              <a:rPr lang="en-US" altLang="zh-CN" sz="1900" dirty="0"/>
              <a:t> </a:t>
            </a:r>
            <a:r>
              <a:rPr lang="en-US" altLang="zh-CN" sz="1900" b="1" dirty="0"/>
              <a:t>m</a:t>
            </a:r>
            <a:r>
              <a:rPr lang="en-US" altLang="zh-CN" sz="1900" dirty="0"/>
              <a:t> </a:t>
            </a:r>
            <a:r>
              <a:rPr lang="zh-CN" altLang="en-US" sz="1900" dirty="0"/>
              <a:t>是搜索空间的最大深度。</a:t>
            </a:r>
            <a:endParaRPr lang="en-US" altLang="zh-CN" sz="1900" dirty="0"/>
          </a:p>
          <a:p>
            <a:pPr marL="0" indent="0">
              <a:lnSpc>
                <a:spcPct val="120000"/>
              </a:lnSpc>
              <a:spcBef>
                <a:spcPts val="0"/>
              </a:spcBef>
              <a:buNone/>
            </a:pPr>
            <a:r>
              <a:rPr lang="zh-CN" altLang="en-US" sz="1900" dirty="0"/>
              <a:t>如果启发式函数定义的好，复杂度则会大幅降低。 降低的幅度取决于具体问题和启发式函数的质量。</a:t>
            </a:r>
            <a:endParaRPr lang="en-US" altLang="zh-CN" sz="1900" dirty="0"/>
          </a:p>
        </p:txBody>
      </p:sp>
      <p:pic>
        <p:nvPicPr>
          <p:cNvPr id="8" name="图片 7">
            <a:extLst>
              <a:ext uri="{FF2B5EF4-FFF2-40B4-BE49-F238E27FC236}">
                <a16:creationId xmlns:a16="http://schemas.microsoft.com/office/drawing/2014/main" id="{CDB23CF4-CF1D-E240-A750-20E9183F20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74" y="3215121"/>
            <a:ext cx="4418088" cy="1624297"/>
          </a:xfrm>
          <a:prstGeom prst="rect">
            <a:avLst/>
          </a:prstGeom>
        </p:spPr>
      </p:pic>
      <p:sp>
        <p:nvSpPr>
          <p:cNvPr id="11" name="文本占位符 2">
            <a:extLst>
              <a:ext uri="{FF2B5EF4-FFF2-40B4-BE49-F238E27FC236}">
                <a16:creationId xmlns:a16="http://schemas.microsoft.com/office/drawing/2014/main" id="{F754881D-21E3-8B48-98AD-A6F489B9F254}"/>
              </a:ext>
            </a:extLst>
          </p:cNvPr>
          <p:cNvSpPr txBox="1">
            <a:spLocks/>
          </p:cNvSpPr>
          <p:nvPr/>
        </p:nvSpPr>
        <p:spPr>
          <a:xfrm>
            <a:off x="3545457" y="3863035"/>
            <a:ext cx="5520905" cy="976383"/>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zh-CN" altLang="en-US" dirty="0"/>
          </a:p>
        </p:txBody>
      </p:sp>
    </p:spTree>
    <p:extLst>
      <p:ext uri="{BB962C8B-B14F-4D97-AF65-F5344CB8AC3E}">
        <p14:creationId xmlns:p14="http://schemas.microsoft.com/office/powerpoint/2010/main" val="183464269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zh-CN" altLang="en-US" b="1" dirty="0"/>
              <a:t>内容提要</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508958" y="786059"/>
            <a:ext cx="8220973" cy="3911403"/>
          </a:xfrm>
        </p:spPr>
        <p:txBody>
          <a:bodyPr>
            <a:normAutofit fontScale="92500"/>
          </a:bodyPr>
          <a:lstStyle/>
          <a:p>
            <a:pPr marL="342900" indent="-342900">
              <a:lnSpc>
                <a:spcPct val="150000"/>
              </a:lnSpc>
              <a:buFont typeface="+mj-lt"/>
              <a:buAutoNum type="arabicPeriod"/>
            </a:pPr>
            <a:r>
              <a:rPr lang="zh-CN" altLang="en-US" dirty="0"/>
              <a:t>问题的定义及问题的解</a:t>
            </a:r>
            <a:endParaRPr lang="en-US" altLang="zh-CN" dirty="0"/>
          </a:p>
          <a:p>
            <a:pPr lvl="1">
              <a:lnSpc>
                <a:spcPct val="150000"/>
              </a:lnSpc>
            </a:pPr>
            <a:r>
              <a:rPr lang="zh-CN" altLang="en-US" dirty="0"/>
              <a:t>   问题描述模型</a:t>
            </a:r>
            <a:endParaRPr lang="en-US" altLang="zh-CN" dirty="0"/>
          </a:p>
          <a:p>
            <a:pPr marL="342900" indent="-342900">
              <a:lnSpc>
                <a:spcPct val="150000"/>
              </a:lnSpc>
              <a:buFont typeface="+mj-lt"/>
              <a:buAutoNum type="arabicPeriod"/>
            </a:pPr>
            <a:r>
              <a:rPr lang="zh-CN" altLang="en-US" dirty="0"/>
              <a:t>通过搜索对问题求解</a:t>
            </a:r>
            <a:endParaRPr lang="en-US" altLang="zh-CN" dirty="0"/>
          </a:p>
          <a:p>
            <a:pPr lvl="1">
              <a:lnSpc>
                <a:spcPct val="150000"/>
              </a:lnSpc>
            </a:pPr>
            <a:r>
              <a:rPr lang="zh-CN" altLang="en-US" dirty="0"/>
              <a:t>搜索树、搜索算法框架、搜索算法的性能评价</a:t>
            </a:r>
            <a:endParaRPr lang="en-US" altLang="zh-CN" dirty="0"/>
          </a:p>
          <a:p>
            <a:pPr marL="342900" indent="-342900">
              <a:lnSpc>
                <a:spcPct val="150000"/>
              </a:lnSpc>
              <a:buFont typeface="+mj-lt"/>
              <a:buAutoNum type="arabicPeriod"/>
            </a:pPr>
            <a:r>
              <a:rPr lang="zh-CN" altLang="en-US" dirty="0"/>
              <a:t>无信息搜索（盲目搜索）</a:t>
            </a:r>
            <a:endParaRPr lang="en-US" altLang="zh-CN" dirty="0"/>
          </a:p>
          <a:p>
            <a:pPr lvl="1">
              <a:lnSpc>
                <a:spcPct val="150000"/>
              </a:lnSpc>
            </a:pPr>
            <a:r>
              <a:rPr lang="zh-CN" altLang="en-US" dirty="0"/>
              <a:t>宽度优先、深度优先、效率比较、一致代价</a:t>
            </a:r>
            <a:endParaRPr lang="en-US" altLang="zh-CN" dirty="0"/>
          </a:p>
          <a:p>
            <a:pPr marL="342900" indent="-342900">
              <a:lnSpc>
                <a:spcPct val="150000"/>
              </a:lnSpc>
              <a:buFont typeface="+mj-lt"/>
              <a:buAutoNum type="arabicPeriod"/>
            </a:pPr>
            <a:r>
              <a:rPr lang="zh-CN" altLang="en-US" dirty="0"/>
              <a:t>有信息搜索（启发式搜索）</a:t>
            </a:r>
            <a:endParaRPr lang="en-US" altLang="zh-CN" dirty="0"/>
          </a:p>
          <a:p>
            <a:pPr lvl="1">
              <a:lnSpc>
                <a:spcPct val="150000"/>
              </a:lnSpc>
            </a:pPr>
            <a:r>
              <a:rPr lang="zh-CN" altLang="en-US" dirty="0"/>
              <a:t>贪婪最佳优先搜索、</a:t>
            </a:r>
            <a:r>
              <a:rPr lang="en-US" altLang="zh-CN" dirty="0">
                <a:solidFill>
                  <a:srgbClr val="931000"/>
                </a:solidFill>
              </a:rPr>
              <a:t>A</a:t>
            </a:r>
            <a:r>
              <a:rPr lang="zh-CN" altLang="en-US" dirty="0">
                <a:solidFill>
                  <a:srgbClr val="931000"/>
                </a:solidFill>
              </a:rPr>
              <a:t>* 搜索</a:t>
            </a:r>
            <a:r>
              <a:rPr lang="zh-CN" altLang="en-US" dirty="0"/>
              <a:t>、启发式函数</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49404315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en-US" altLang="zh-CN" dirty="0"/>
              <a:t>A</a:t>
            </a:r>
            <a:r>
              <a:rPr lang="zh-CN" altLang="en-US" dirty="0"/>
              <a:t>* 搜索</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711200" y="786059"/>
            <a:ext cx="7924800" cy="3911403"/>
          </a:xfrm>
        </p:spPr>
        <p:txBody>
          <a:bodyPr>
            <a:normAutofit/>
          </a:bodyPr>
          <a:lstStyle/>
          <a:p>
            <a:pPr marL="0" indent="0">
              <a:lnSpc>
                <a:spcPct val="150000"/>
              </a:lnSpc>
              <a:spcBef>
                <a:spcPts val="0"/>
              </a:spcBef>
              <a:buNone/>
            </a:pPr>
            <a:r>
              <a:rPr lang="en-US" altLang="zh-CN" sz="1898" b="1" dirty="0"/>
              <a:t>A</a:t>
            </a:r>
            <a:r>
              <a:rPr lang="en-US" altLang="zh-CN" sz="1898" baseline="30000" dirty="0"/>
              <a:t>∗</a:t>
            </a:r>
            <a:r>
              <a:rPr lang="zh-CN" altLang="en-US" sz="1898" b="1" dirty="0"/>
              <a:t>算法</a:t>
            </a:r>
            <a:r>
              <a:rPr lang="en-US" altLang="zh-CN" sz="1898" b="1" dirty="0"/>
              <a:t> </a:t>
            </a:r>
            <a:r>
              <a:rPr lang="zh-CN" altLang="en-US" sz="1898" b="1" dirty="0"/>
              <a:t>（</a:t>
            </a:r>
            <a:r>
              <a:rPr lang="en-US" altLang="zh-CN" sz="1898" b="1" dirty="0"/>
              <a:t>A</a:t>
            </a:r>
            <a:r>
              <a:rPr lang="en-US" altLang="zh-CN" sz="1898" baseline="30000" dirty="0"/>
              <a:t>∗</a:t>
            </a:r>
            <a:r>
              <a:rPr lang="en-US" altLang="zh-CN" sz="1898" dirty="0"/>
              <a:t> </a:t>
            </a:r>
            <a:r>
              <a:rPr lang="en-US" altLang="zh-CN" sz="1898" b="1" dirty="0"/>
              <a:t>search </a:t>
            </a:r>
            <a:r>
              <a:rPr lang="zh-CN" altLang="en-US" sz="1898" dirty="0"/>
              <a:t>读作</a:t>
            </a:r>
            <a:r>
              <a:rPr lang="en-US" altLang="zh-CN" sz="1898" dirty="0"/>
              <a:t> “A-star search”). </a:t>
            </a:r>
          </a:p>
          <a:p>
            <a:pPr marL="0" indent="0">
              <a:lnSpc>
                <a:spcPct val="150000"/>
              </a:lnSpc>
              <a:spcBef>
                <a:spcPts val="0"/>
              </a:spcBef>
              <a:buNone/>
            </a:pPr>
            <a:r>
              <a:rPr lang="zh-CN" altLang="en-US" sz="1898" dirty="0"/>
              <a:t>一致代价只看前面的实际花费</a:t>
            </a:r>
            <a:r>
              <a:rPr lang="en-US" altLang="zh-CN" sz="1898" b="1" i="1" dirty="0"/>
              <a:t>g(n)</a:t>
            </a:r>
            <a:r>
              <a:rPr lang="zh-CN" altLang="en-US" sz="1898" dirty="0"/>
              <a:t>，不够高效；贪婪最佳只看后面的估计</a:t>
            </a:r>
            <a:r>
              <a:rPr lang="en-US" altLang="zh-CN" sz="1898" b="1" i="1" dirty="0"/>
              <a:t>h(n)</a:t>
            </a:r>
            <a:r>
              <a:rPr lang="zh-CN" altLang="en-US" sz="1898" b="1" i="1" dirty="0"/>
              <a:t> ，</a:t>
            </a:r>
            <a:r>
              <a:rPr lang="zh-CN" altLang="en-US" sz="1898" b="1" dirty="0"/>
              <a:t>可能找不到最优解。</a:t>
            </a:r>
            <a:endParaRPr lang="en-US" altLang="zh-CN" sz="1898" dirty="0"/>
          </a:p>
          <a:p>
            <a:pPr marL="0" indent="0">
              <a:lnSpc>
                <a:spcPct val="150000"/>
              </a:lnSpc>
              <a:spcBef>
                <a:spcPts val="0"/>
              </a:spcBef>
              <a:buNone/>
            </a:pPr>
            <a:r>
              <a:rPr lang="zh-CN" altLang="en-US" sz="1898" dirty="0"/>
              <a:t>把</a:t>
            </a:r>
            <a:r>
              <a:rPr lang="en-US" altLang="zh-CN" sz="1898" dirty="0"/>
              <a:t> </a:t>
            </a:r>
            <a:r>
              <a:rPr lang="en-US" altLang="zh-CN" sz="1898" b="1" i="1" dirty="0"/>
              <a:t>g(n)</a:t>
            </a:r>
            <a:r>
              <a:rPr lang="zh-CN" altLang="en-US" sz="1898" b="1" i="1" dirty="0"/>
              <a:t> </a:t>
            </a:r>
            <a:r>
              <a:rPr lang="zh-CN" altLang="en-US" sz="1898" dirty="0"/>
              <a:t>和</a:t>
            </a:r>
            <a:r>
              <a:rPr lang="en-US" altLang="zh-CN" sz="1898" dirty="0"/>
              <a:t> </a:t>
            </a:r>
            <a:r>
              <a:rPr lang="en-US" altLang="zh-CN" sz="1898" b="1" i="1" dirty="0"/>
              <a:t>h(n)</a:t>
            </a:r>
            <a:r>
              <a:rPr lang="zh-CN" altLang="en-US" sz="1898" b="1" i="1" dirty="0"/>
              <a:t> </a:t>
            </a:r>
            <a:r>
              <a:rPr lang="zh-CN" altLang="en-US" sz="1898" dirty="0"/>
              <a:t>结合起来</a:t>
            </a:r>
            <a:r>
              <a:rPr lang="en-US" altLang="zh-CN" sz="1898" dirty="0"/>
              <a:t>: </a:t>
            </a:r>
            <a:endParaRPr lang="en-US" altLang="zh-CN" sz="1687" dirty="0"/>
          </a:p>
          <a:p>
            <a:pPr marL="0" indent="0">
              <a:lnSpc>
                <a:spcPct val="150000"/>
              </a:lnSpc>
              <a:spcBef>
                <a:spcPts val="0"/>
              </a:spcBef>
              <a:buNone/>
            </a:pPr>
            <a:r>
              <a:rPr lang="en-US" altLang="zh-CN" sz="1898" b="1" i="1" dirty="0"/>
              <a:t>		f(n) = g(n) + h(n) </a:t>
            </a:r>
            <a:r>
              <a:rPr lang="en-US" altLang="zh-CN" sz="1898" dirty="0"/>
              <a:t>= </a:t>
            </a:r>
            <a:r>
              <a:rPr lang="zh-CN" altLang="en-US" sz="1898" dirty="0"/>
              <a:t>预计经过节点</a:t>
            </a:r>
            <a:r>
              <a:rPr lang="en-US" altLang="zh-CN" sz="1898" dirty="0"/>
              <a:t> </a:t>
            </a:r>
            <a:r>
              <a:rPr lang="en-US" altLang="zh-CN" sz="1898" b="1" dirty="0"/>
              <a:t>n</a:t>
            </a:r>
            <a:r>
              <a:rPr lang="en-US" altLang="zh-CN" sz="1898" dirty="0"/>
              <a:t> </a:t>
            </a:r>
            <a:r>
              <a:rPr lang="zh-CN" altLang="en-US" sz="1898" dirty="0"/>
              <a:t>的最短路径的花费。</a:t>
            </a:r>
            <a:endParaRPr lang="en-US" altLang="zh-CN" sz="1898" dirty="0"/>
          </a:p>
          <a:p>
            <a:pPr marL="0" indent="0">
              <a:lnSpc>
                <a:spcPct val="150000"/>
              </a:lnSpc>
              <a:spcBef>
                <a:spcPts val="0"/>
              </a:spcBef>
              <a:buNone/>
            </a:pPr>
            <a:r>
              <a:rPr lang="zh-CN" altLang="en-US" sz="2000" dirty="0"/>
              <a:t>因为我们要找到的解的好坏是根据全程花费来的，所以优先展开 </a:t>
            </a:r>
            <a:r>
              <a:rPr lang="en-US" altLang="zh-CN" sz="2000" b="1" i="1" dirty="0"/>
              <a:t>g(n) + h(n) </a:t>
            </a:r>
            <a:r>
              <a:rPr lang="zh-CN" altLang="en-US" sz="2000" dirty="0"/>
              <a:t>值最小的节点是合理的。我们下面看看它是不是最优最高效的。</a:t>
            </a:r>
            <a:endParaRPr lang="en-US" altLang="zh-CN" sz="2000" dirty="0"/>
          </a:p>
          <a:p>
            <a:pPr marL="0" indent="0">
              <a:lnSpc>
                <a:spcPct val="150000"/>
              </a:lnSpc>
              <a:spcBef>
                <a:spcPts val="0"/>
              </a:spcBef>
              <a:buNone/>
            </a:pPr>
            <a:endParaRPr lang="en-US" altLang="zh-CN" sz="2000" b="1" dirty="0"/>
          </a:p>
          <a:p>
            <a:pPr marL="0" indent="0">
              <a:lnSpc>
                <a:spcPct val="150000"/>
              </a:lnSpc>
              <a:spcBef>
                <a:spcPts val="0"/>
              </a:spcBef>
              <a:buNone/>
            </a:pPr>
            <a:endParaRPr lang="en-US" altLang="zh-CN" sz="2000" dirty="0"/>
          </a:p>
          <a:p>
            <a:pPr marL="0" indent="0">
              <a:buNone/>
            </a:pPr>
            <a:endParaRPr lang="en-US" altLang="zh-CN" sz="1687" dirty="0"/>
          </a:p>
          <a:p>
            <a:pPr marL="0" indent="0">
              <a:buNone/>
            </a:pPr>
            <a:endParaRPr lang="en-US" altLang="zh-CN" sz="1266" dirty="0"/>
          </a:p>
        </p:txBody>
      </p:sp>
    </p:spTree>
    <p:extLst>
      <p:ext uri="{BB962C8B-B14F-4D97-AF65-F5344CB8AC3E}">
        <p14:creationId xmlns:p14="http://schemas.microsoft.com/office/powerpoint/2010/main" val="2330812483"/>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64A0DB-A02F-4249-BE08-B051AFC2E2EE}"/>
              </a:ext>
            </a:extLst>
          </p:cNvPr>
          <p:cNvSpPr>
            <a:spLocks noGrp="1"/>
          </p:cNvSpPr>
          <p:nvPr>
            <p:ph type="title"/>
          </p:nvPr>
        </p:nvSpPr>
        <p:spPr/>
        <p:txBody>
          <a:bodyPr/>
          <a:lstStyle/>
          <a:p>
            <a:r>
              <a:rPr kumimoji="1" lang="en-US" altLang="zh-CN" b="1" dirty="0"/>
              <a:t>A</a:t>
            </a:r>
            <a:r>
              <a:rPr kumimoji="1" lang="zh-CN" altLang="en-US" b="1" dirty="0"/>
              <a:t>*算法展开过程</a:t>
            </a:r>
          </a:p>
        </p:txBody>
      </p:sp>
      <p:sp>
        <p:nvSpPr>
          <p:cNvPr id="3" name="文本占位符 2">
            <a:extLst>
              <a:ext uri="{FF2B5EF4-FFF2-40B4-BE49-F238E27FC236}">
                <a16:creationId xmlns:a16="http://schemas.microsoft.com/office/drawing/2014/main" id="{CAE13273-0FC6-3B4B-912D-B2F0C8BAB7ED}"/>
              </a:ext>
            </a:extLst>
          </p:cNvPr>
          <p:cNvSpPr>
            <a:spLocks noGrp="1"/>
          </p:cNvSpPr>
          <p:nvPr>
            <p:ph type="body" idx="1"/>
          </p:nvPr>
        </p:nvSpPr>
        <p:spPr>
          <a:xfrm>
            <a:off x="219973" y="741844"/>
            <a:ext cx="8704053" cy="693304"/>
          </a:xfrm>
        </p:spPr>
        <p:txBody>
          <a:bodyPr>
            <a:normAutofit/>
          </a:bodyPr>
          <a:lstStyle/>
          <a:p>
            <a:pPr marL="0">
              <a:lnSpc>
                <a:spcPct val="100000"/>
              </a:lnSpc>
              <a:spcBef>
                <a:spcPts val="0"/>
              </a:spcBef>
            </a:pPr>
            <a:r>
              <a:rPr kumimoji="1" lang="zh-CN" altLang="en-US" dirty="0"/>
              <a:t>我们下面来用看一个例子，启发式函数</a:t>
            </a:r>
            <a:r>
              <a:rPr kumimoji="1" lang="en-US" altLang="zh-CN" dirty="0"/>
              <a:t>h</a:t>
            </a:r>
            <a:r>
              <a:rPr kumimoji="1" lang="zh-CN" altLang="en-US" dirty="0"/>
              <a:t>，我们取到目标</a:t>
            </a:r>
            <a:r>
              <a:rPr kumimoji="1" lang="en-US" altLang="zh-CN" dirty="0"/>
              <a:t>B</a:t>
            </a:r>
            <a:r>
              <a:rPr kumimoji="1" lang="zh-CN" altLang="en-US" dirty="0"/>
              <a:t>市的直线距离</a:t>
            </a:r>
          </a:p>
        </p:txBody>
      </p:sp>
      <p:pic>
        <p:nvPicPr>
          <p:cNvPr id="5" name="图片 4">
            <a:extLst>
              <a:ext uri="{FF2B5EF4-FFF2-40B4-BE49-F238E27FC236}">
                <a16:creationId xmlns:a16="http://schemas.microsoft.com/office/drawing/2014/main" id="{E7B928E1-A228-114C-B4CE-E9512AD3E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174" y="1328468"/>
            <a:ext cx="7085989" cy="3490113"/>
          </a:xfrm>
          <a:prstGeom prst="rect">
            <a:avLst/>
          </a:prstGeom>
        </p:spPr>
      </p:pic>
      <p:pic>
        <p:nvPicPr>
          <p:cNvPr id="4" name="图片 3">
            <a:extLst>
              <a:ext uri="{FF2B5EF4-FFF2-40B4-BE49-F238E27FC236}">
                <a16:creationId xmlns:a16="http://schemas.microsoft.com/office/drawing/2014/main" id="{5711C6D8-70E3-C0C7-03E9-56A1609227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0264" y="1088496"/>
            <a:ext cx="2923736" cy="1290620"/>
          </a:xfrm>
          <a:prstGeom prst="rect">
            <a:avLst/>
          </a:prstGeom>
        </p:spPr>
      </p:pic>
    </p:spTree>
    <p:extLst>
      <p:ext uri="{BB962C8B-B14F-4D97-AF65-F5344CB8AC3E}">
        <p14:creationId xmlns:p14="http://schemas.microsoft.com/office/powerpoint/2010/main" val="114851265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EAADA-F6CA-EA4C-AA8E-22FAB56E450A}"/>
              </a:ext>
            </a:extLst>
          </p:cNvPr>
          <p:cNvSpPr>
            <a:spLocks noGrp="1"/>
          </p:cNvSpPr>
          <p:nvPr>
            <p:ph type="title"/>
          </p:nvPr>
        </p:nvSpPr>
        <p:spPr/>
        <p:txBody>
          <a:bodyPr/>
          <a:lstStyle/>
          <a:p>
            <a:r>
              <a:rPr kumimoji="1" lang="en-US" altLang="zh-CN" b="1" dirty="0"/>
              <a:t>A</a:t>
            </a:r>
            <a:r>
              <a:rPr kumimoji="1" lang="zh-CN" altLang="en-US" b="1" dirty="0"/>
              <a:t>*算法展开过程</a:t>
            </a:r>
            <a:endParaRPr kumimoji="1" lang="zh-CN" altLang="en-US" dirty="0"/>
          </a:p>
        </p:txBody>
      </p:sp>
      <p:sp>
        <p:nvSpPr>
          <p:cNvPr id="3" name="文本占位符 2">
            <a:extLst>
              <a:ext uri="{FF2B5EF4-FFF2-40B4-BE49-F238E27FC236}">
                <a16:creationId xmlns:a16="http://schemas.microsoft.com/office/drawing/2014/main" id="{EDC58FC5-7BA4-7845-87C4-0DE44B293F3E}"/>
              </a:ext>
            </a:extLst>
          </p:cNvPr>
          <p:cNvSpPr>
            <a:spLocks noGrp="1"/>
          </p:cNvSpPr>
          <p:nvPr>
            <p:ph type="body" idx="1"/>
          </p:nvPr>
        </p:nvSpPr>
        <p:spPr>
          <a:xfrm>
            <a:off x="6743762" y="769986"/>
            <a:ext cx="2313974" cy="4088275"/>
          </a:xfrm>
        </p:spPr>
        <p:txBody>
          <a:bodyPr>
            <a:normAutofit fontScale="92500"/>
          </a:bodyPr>
          <a:lstStyle/>
          <a:p>
            <a:pPr marL="0">
              <a:lnSpc>
                <a:spcPct val="150000"/>
              </a:lnSpc>
              <a:spcBef>
                <a:spcPts val="0"/>
              </a:spcBef>
            </a:pPr>
            <a:r>
              <a:rPr lang="zh-CN" altLang="en-US" sz="1600" dirty="0"/>
              <a:t>请注意在步骤</a:t>
            </a:r>
            <a:r>
              <a:rPr lang="en-US" altLang="zh-CN" sz="1600" dirty="0"/>
              <a:t>(e), Bucharest </a:t>
            </a:r>
            <a:r>
              <a:rPr lang="zh-CN" altLang="en-US" sz="1600" dirty="0"/>
              <a:t>第一次出现在了开节点集，但是它并没有被选中展开因为它的</a:t>
            </a:r>
            <a:r>
              <a:rPr lang="en-US" altLang="zh-CN" sz="1600" dirty="0"/>
              <a:t> f-cost (450) </a:t>
            </a:r>
            <a:r>
              <a:rPr lang="zh-CN" altLang="en-US" sz="1600" dirty="0"/>
              <a:t>比</a:t>
            </a:r>
            <a:r>
              <a:rPr lang="en-US" altLang="zh-CN" sz="1600" dirty="0"/>
              <a:t>Pitesti (417)</a:t>
            </a:r>
            <a:r>
              <a:rPr lang="zh-CN" altLang="en-US" sz="1600" dirty="0"/>
              <a:t>的要高。或者说也许存在另一条经过</a:t>
            </a:r>
            <a:r>
              <a:rPr lang="en-US" altLang="zh-CN" sz="1600" dirty="0"/>
              <a:t> Pitesti </a:t>
            </a:r>
            <a:r>
              <a:rPr lang="zh-CN" altLang="en-US" sz="1600" dirty="0"/>
              <a:t>的路径，其花费可能低至</a:t>
            </a:r>
            <a:r>
              <a:rPr lang="en-US" altLang="zh-CN" sz="1600" dirty="0"/>
              <a:t> 417</a:t>
            </a:r>
            <a:r>
              <a:rPr lang="zh-CN" altLang="en-US" sz="1600" dirty="0"/>
              <a:t>至</a:t>
            </a:r>
            <a:r>
              <a:rPr lang="en-US" altLang="zh-CN" sz="1600" dirty="0"/>
              <a:t>450</a:t>
            </a:r>
            <a:r>
              <a:rPr lang="zh-CN" altLang="en-US" sz="1600" dirty="0"/>
              <a:t>之间的某个值</a:t>
            </a:r>
            <a:r>
              <a:rPr lang="en-US" altLang="zh-CN" sz="1600" dirty="0"/>
              <a:t>, </a:t>
            </a:r>
            <a:r>
              <a:rPr lang="zh-CN" altLang="en-US" sz="1600" dirty="0"/>
              <a:t>所以算法不会满足于找到一个花费为</a:t>
            </a:r>
            <a:r>
              <a:rPr lang="en-US" altLang="zh-CN" sz="1600" dirty="0"/>
              <a:t>450</a:t>
            </a:r>
            <a:r>
              <a:rPr lang="zh-CN" altLang="en-US" sz="1600" dirty="0"/>
              <a:t>的解。</a:t>
            </a:r>
            <a:endParaRPr lang="en-US" altLang="zh-CN" sz="1600" dirty="0"/>
          </a:p>
        </p:txBody>
      </p:sp>
      <p:pic>
        <p:nvPicPr>
          <p:cNvPr id="5" name="图片 4">
            <a:extLst>
              <a:ext uri="{FF2B5EF4-FFF2-40B4-BE49-F238E27FC236}">
                <a16:creationId xmlns:a16="http://schemas.microsoft.com/office/drawing/2014/main" id="{E81B3FEC-D0E3-6C4C-AD9A-448AEFD73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034" y="684164"/>
            <a:ext cx="6481728" cy="4174097"/>
          </a:xfrm>
          <a:prstGeom prst="rect">
            <a:avLst/>
          </a:prstGeom>
        </p:spPr>
      </p:pic>
    </p:spTree>
    <p:extLst>
      <p:ext uri="{BB962C8B-B14F-4D97-AF65-F5344CB8AC3E}">
        <p14:creationId xmlns:p14="http://schemas.microsoft.com/office/powerpoint/2010/main" val="301045103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73537-6571-DA49-A04B-3D9054072A35}"/>
              </a:ext>
            </a:extLst>
          </p:cNvPr>
          <p:cNvSpPr>
            <a:spLocks noGrp="1"/>
          </p:cNvSpPr>
          <p:nvPr>
            <p:ph type="title"/>
          </p:nvPr>
        </p:nvSpPr>
        <p:spPr/>
        <p:txBody>
          <a:bodyPr/>
          <a:lstStyle/>
          <a:p>
            <a:r>
              <a:rPr kumimoji="1" lang="en-US" altLang="zh-CN" b="1" dirty="0"/>
              <a:t>A</a:t>
            </a:r>
            <a:r>
              <a:rPr kumimoji="1" lang="zh-CN" altLang="en-US" b="1" dirty="0"/>
              <a:t>*算法展开过程</a:t>
            </a:r>
            <a:endParaRPr kumimoji="1" lang="zh-CN" altLang="en-US" dirty="0"/>
          </a:p>
        </p:txBody>
      </p:sp>
      <p:sp>
        <p:nvSpPr>
          <p:cNvPr id="3" name="文本占位符 2">
            <a:extLst>
              <a:ext uri="{FF2B5EF4-FFF2-40B4-BE49-F238E27FC236}">
                <a16:creationId xmlns:a16="http://schemas.microsoft.com/office/drawing/2014/main" id="{345D413B-8125-944F-9830-2A767A074E62}"/>
              </a:ext>
            </a:extLst>
          </p:cNvPr>
          <p:cNvSpPr>
            <a:spLocks noGrp="1"/>
          </p:cNvSpPr>
          <p:nvPr>
            <p:ph type="body" idx="1"/>
          </p:nvPr>
        </p:nvSpPr>
        <p:spPr>
          <a:xfrm>
            <a:off x="517585" y="4019909"/>
            <a:ext cx="8289985" cy="752240"/>
          </a:xfrm>
        </p:spPr>
        <p:txBody>
          <a:bodyPr>
            <a:normAutofit/>
          </a:bodyPr>
          <a:lstStyle/>
          <a:p>
            <a:r>
              <a:rPr lang="zh-CN" altLang="en-US" sz="2320" dirty="0"/>
              <a:t>上面是</a:t>
            </a:r>
            <a:r>
              <a:rPr lang="en-US" altLang="zh-CN" sz="2320" dirty="0"/>
              <a:t> A</a:t>
            </a:r>
            <a:r>
              <a:rPr lang="en-US" altLang="zh-CN" sz="2320" baseline="30000" dirty="0"/>
              <a:t>∗</a:t>
            </a:r>
            <a:r>
              <a:rPr lang="en-US" altLang="zh-CN" sz="2320" dirty="0"/>
              <a:t> </a:t>
            </a:r>
            <a:r>
              <a:rPr lang="zh-CN" altLang="en-US" sz="2320" dirty="0"/>
              <a:t>搜索算法搜寻到 </a:t>
            </a:r>
            <a:r>
              <a:rPr lang="en-US" altLang="zh-CN" sz="2320" dirty="0"/>
              <a:t>Bucharest</a:t>
            </a:r>
            <a:r>
              <a:rPr lang="zh-CN" altLang="en-US" sz="2320" dirty="0"/>
              <a:t> 最短路径的过程。每个节点标注了</a:t>
            </a:r>
            <a:r>
              <a:rPr lang="en-US" altLang="zh-CN" sz="2320" dirty="0"/>
              <a:t> f = g + h</a:t>
            </a:r>
            <a:r>
              <a:rPr lang="zh-CN" altLang="en-US" sz="2320" dirty="0"/>
              <a:t>。</a:t>
            </a:r>
            <a:r>
              <a:rPr lang="en-US" altLang="zh-CN" sz="2320" dirty="0"/>
              <a:t> h </a:t>
            </a:r>
            <a:r>
              <a:rPr lang="zh-CN" altLang="en-US" sz="2320" dirty="0"/>
              <a:t>是到</a:t>
            </a:r>
            <a:r>
              <a:rPr lang="en-US" altLang="zh-CN" sz="2320" dirty="0"/>
              <a:t>Bucharest</a:t>
            </a:r>
            <a:r>
              <a:rPr lang="zh-CN" altLang="en-US" sz="2320" dirty="0"/>
              <a:t>的直线距离。</a:t>
            </a:r>
            <a:endParaRPr lang="en-US" altLang="zh-CN" sz="2320" dirty="0"/>
          </a:p>
          <a:p>
            <a:endParaRPr kumimoji="1" lang="zh-CN" altLang="en-US" dirty="0"/>
          </a:p>
        </p:txBody>
      </p:sp>
      <p:pic>
        <p:nvPicPr>
          <p:cNvPr id="6" name="图片 5">
            <a:extLst>
              <a:ext uri="{FF2B5EF4-FFF2-40B4-BE49-F238E27FC236}">
                <a16:creationId xmlns:a16="http://schemas.microsoft.com/office/drawing/2014/main" id="{92D428FD-7DE1-6148-A185-EEAA6341C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458"/>
            <a:ext cx="9036473" cy="3256285"/>
          </a:xfrm>
          <a:prstGeom prst="rect">
            <a:avLst/>
          </a:prstGeom>
        </p:spPr>
      </p:pic>
    </p:spTree>
    <p:extLst>
      <p:ext uri="{BB962C8B-B14F-4D97-AF65-F5344CB8AC3E}">
        <p14:creationId xmlns:p14="http://schemas.microsoft.com/office/powerpoint/2010/main" val="146570978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2179F-68D6-2DF0-AEEF-3E2E074B7CD8}"/>
              </a:ext>
            </a:extLst>
          </p:cNvPr>
          <p:cNvSpPr>
            <a:spLocks noGrp="1"/>
          </p:cNvSpPr>
          <p:nvPr>
            <p:ph type="title"/>
          </p:nvPr>
        </p:nvSpPr>
        <p:spPr>
          <a:xfrm>
            <a:off x="1945624" y="119823"/>
            <a:ext cx="7198375" cy="387469"/>
          </a:xfrm>
        </p:spPr>
        <p:txBody>
          <a:bodyPr/>
          <a:lstStyle/>
          <a:p>
            <a:r>
              <a:rPr lang="en-US" altLang="zh-CN" sz="2400" b="1" i="1" dirty="0"/>
              <a:t>h(n)</a:t>
            </a:r>
            <a:r>
              <a:rPr lang="zh-CN" altLang="en-US" sz="2400" b="1" i="1" dirty="0"/>
              <a:t> </a:t>
            </a:r>
            <a:r>
              <a:rPr lang="zh-CN" altLang="en-US" sz="2400" b="1" dirty="0"/>
              <a:t>满足什么性质，</a:t>
            </a:r>
            <a:r>
              <a:rPr lang="en-US" altLang="zh-CN" sz="2400" b="1" dirty="0"/>
              <a:t>A</a:t>
            </a:r>
            <a:r>
              <a:rPr lang="zh-CN" altLang="en-US" sz="2400" b="1" dirty="0"/>
              <a:t>*是最优的？</a:t>
            </a:r>
            <a:endParaRPr kumimoji="1" lang="zh-CN" altLang="en-US" sz="2400" dirty="0"/>
          </a:p>
        </p:txBody>
      </p:sp>
      <p:sp>
        <p:nvSpPr>
          <p:cNvPr id="3" name="内容占位符 2">
            <a:extLst>
              <a:ext uri="{FF2B5EF4-FFF2-40B4-BE49-F238E27FC236}">
                <a16:creationId xmlns:a16="http://schemas.microsoft.com/office/drawing/2014/main" id="{C2CEB3A5-F9F3-DDDE-D009-33BFCA6DB7D6}"/>
              </a:ext>
            </a:extLst>
          </p:cNvPr>
          <p:cNvSpPr>
            <a:spLocks noGrp="1"/>
          </p:cNvSpPr>
          <p:nvPr>
            <p:ph idx="1"/>
          </p:nvPr>
        </p:nvSpPr>
        <p:spPr>
          <a:xfrm>
            <a:off x="348343" y="833377"/>
            <a:ext cx="8432800" cy="3898280"/>
          </a:xfrm>
        </p:spPr>
        <p:txBody>
          <a:bodyPr>
            <a:normAutofit/>
          </a:bodyPr>
          <a:lstStyle/>
          <a:p>
            <a:pPr marL="0" indent="0">
              <a:lnSpc>
                <a:spcPct val="150000"/>
              </a:lnSpc>
              <a:spcBef>
                <a:spcPts val="0"/>
              </a:spcBef>
              <a:buNone/>
            </a:pPr>
            <a:r>
              <a:rPr lang="zh-CN" altLang="en-US" sz="2400" dirty="0"/>
              <a:t>下面我们来研究</a:t>
            </a:r>
            <a:r>
              <a:rPr lang="en-US" altLang="zh-CN" sz="2400" b="1" i="1" dirty="0"/>
              <a:t>h(n)</a:t>
            </a:r>
            <a:r>
              <a:rPr lang="zh-CN" altLang="en-US" sz="2400" b="1" i="1" dirty="0"/>
              <a:t> </a:t>
            </a:r>
            <a:r>
              <a:rPr lang="zh-CN" altLang="en-US" sz="2400" b="1" dirty="0"/>
              <a:t>满足什么性质，</a:t>
            </a:r>
            <a:r>
              <a:rPr lang="en-US" altLang="zh-CN" sz="2400" b="1" dirty="0"/>
              <a:t>A</a:t>
            </a:r>
            <a:r>
              <a:rPr lang="zh-CN" altLang="en-US" sz="2400" b="1" dirty="0"/>
              <a:t>*是最优的？</a:t>
            </a:r>
            <a:endParaRPr lang="en-US" altLang="zh-CN" sz="2400" dirty="0"/>
          </a:p>
          <a:p>
            <a:pPr marL="0" indent="0">
              <a:lnSpc>
                <a:spcPct val="150000"/>
              </a:lnSpc>
              <a:spcBef>
                <a:spcPts val="0"/>
              </a:spcBef>
              <a:buNone/>
            </a:pPr>
            <a:r>
              <a:rPr lang="zh-CN" altLang="en-US" sz="2400" dirty="0"/>
              <a:t>这里的思路是，根据</a:t>
            </a:r>
            <a:r>
              <a:rPr lang="en-US" altLang="zh-CN" sz="2400" b="1" dirty="0"/>
              <a:t>A</a:t>
            </a:r>
            <a:r>
              <a:rPr lang="zh-CN" altLang="en-US" sz="2400" b="1" dirty="0"/>
              <a:t>*的算法流程，当目标节点被展开时，它的花费就是真实的，就找到了最优解。那么我们就要保证开节点集的其他节点再出来时不会有更优的路径了。</a:t>
            </a:r>
            <a:endParaRPr lang="en-US" altLang="zh-CN" sz="2400" b="1" dirty="0"/>
          </a:p>
          <a:p>
            <a:pPr marL="0" indent="0">
              <a:lnSpc>
                <a:spcPct val="150000"/>
              </a:lnSpc>
              <a:spcBef>
                <a:spcPts val="0"/>
              </a:spcBef>
              <a:buNone/>
            </a:pPr>
            <a:r>
              <a:rPr lang="zh-CN" altLang="en-US" sz="2400" dirty="0"/>
              <a:t>目前在开节点集里的点的 </a:t>
            </a:r>
            <a:r>
              <a:rPr lang="en-US" altLang="zh-CN" sz="2400" dirty="0"/>
              <a:t>f</a:t>
            </a:r>
            <a:r>
              <a:rPr lang="zh-CN" altLang="en-US" sz="2400" dirty="0"/>
              <a:t> 值都比解的实际花费要大。但是 </a:t>
            </a:r>
            <a:r>
              <a:rPr lang="en-US" altLang="zh-CN" sz="2400" dirty="0"/>
              <a:t>f</a:t>
            </a:r>
            <a:r>
              <a:rPr lang="zh-CN" altLang="en-US" sz="2400" dirty="0"/>
              <a:t> </a:t>
            </a:r>
            <a:r>
              <a:rPr lang="en-US" altLang="zh-CN" sz="2400" dirty="0"/>
              <a:t>=</a:t>
            </a:r>
            <a:r>
              <a:rPr lang="en-US" altLang="zh-CN" sz="2400" dirty="0" err="1"/>
              <a:t>g+h</a:t>
            </a:r>
            <a:r>
              <a:rPr lang="zh-CN" altLang="en-US" sz="2400" dirty="0"/>
              <a:t>，</a:t>
            </a:r>
            <a:r>
              <a:rPr lang="en-US" altLang="zh-CN" sz="2400" dirty="0"/>
              <a:t>h</a:t>
            </a:r>
            <a:r>
              <a:rPr lang="zh-CN" altLang="en-US" sz="2400" dirty="0"/>
              <a:t>是估计的，可能不准。</a:t>
            </a:r>
            <a:endParaRPr lang="en-US" altLang="zh-CN" sz="2400" dirty="0"/>
          </a:p>
        </p:txBody>
      </p:sp>
    </p:spTree>
    <p:extLst>
      <p:ext uri="{BB962C8B-B14F-4D97-AF65-F5344CB8AC3E}">
        <p14:creationId xmlns:p14="http://schemas.microsoft.com/office/powerpoint/2010/main" val="249915544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E9DD9-FB2A-F95E-E48D-93FF4110B10C}"/>
              </a:ext>
            </a:extLst>
          </p:cNvPr>
          <p:cNvSpPr>
            <a:spLocks noGrp="1"/>
          </p:cNvSpPr>
          <p:nvPr>
            <p:ph type="title"/>
          </p:nvPr>
        </p:nvSpPr>
        <p:spPr/>
        <p:txBody>
          <a:bodyPr/>
          <a:lstStyle/>
          <a:p>
            <a:r>
              <a:rPr kumimoji="1" lang="zh-CN" altLang="en-US" dirty="0"/>
              <a:t>通用问题描述框架： </a:t>
            </a:r>
            <a:r>
              <a:rPr kumimoji="1" lang="en-US" altLang="zh-CN" dirty="0"/>
              <a:t>C++</a:t>
            </a:r>
            <a:r>
              <a:rPr kumimoji="1" lang="zh-CN" altLang="en-US" dirty="0"/>
              <a:t>样例代码</a:t>
            </a:r>
          </a:p>
        </p:txBody>
      </p:sp>
      <p:sp>
        <p:nvSpPr>
          <p:cNvPr id="3" name="内容占位符 2">
            <a:extLst>
              <a:ext uri="{FF2B5EF4-FFF2-40B4-BE49-F238E27FC236}">
                <a16:creationId xmlns:a16="http://schemas.microsoft.com/office/drawing/2014/main" id="{D42D2C36-34CB-B340-F6DC-6FABE06C6718}"/>
              </a:ext>
            </a:extLst>
          </p:cNvPr>
          <p:cNvSpPr>
            <a:spLocks noGrp="1"/>
          </p:cNvSpPr>
          <p:nvPr>
            <p:ph idx="1"/>
          </p:nvPr>
        </p:nvSpPr>
        <p:spPr>
          <a:xfrm>
            <a:off x="0" y="853066"/>
            <a:ext cx="4453443" cy="3799346"/>
          </a:xfrm>
        </p:spPr>
        <p:txBody>
          <a:bodyPr>
            <a:normAutofit fontScale="92500" lnSpcReduction="10000"/>
          </a:bodyPr>
          <a:lstStyle/>
          <a:p>
            <a:r>
              <a:rPr kumimoji="1" lang="en-US" altLang="zh-CN" sz="1600" dirty="0"/>
              <a:t>#pragma once</a:t>
            </a:r>
          </a:p>
          <a:p>
            <a:r>
              <a:rPr kumimoji="1" lang="en-US" altLang="zh-CN" sz="1600" dirty="0"/>
              <a:t>#include &lt;vector&gt;</a:t>
            </a:r>
          </a:p>
          <a:p>
            <a:r>
              <a:rPr kumimoji="1" lang="en-US" altLang="zh-CN" sz="1600" dirty="0"/>
              <a:t>#include &lt;bits/</a:t>
            </a:r>
            <a:r>
              <a:rPr kumimoji="1" lang="en-US" altLang="zh-CN" sz="1600" dirty="0" err="1"/>
              <a:t>stdc</a:t>
            </a:r>
            <a:r>
              <a:rPr kumimoji="1" lang="en-US" altLang="zh-CN" sz="1600" dirty="0"/>
              <a:t>++.h&gt;</a:t>
            </a:r>
          </a:p>
          <a:p>
            <a:r>
              <a:rPr kumimoji="1" lang="en-US" altLang="zh-CN" sz="1600" dirty="0"/>
              <a:t>// </a:t>
            </a:r>
            <a:r>
              <a:rPr kumimoji="1" lang="zh-CN" altLang="en-US" sz="1600" dirty="0"/>
              <a:t>状态接口，实现此接口可用于各种全局搜索算法</a:t>
            </a:r>
            <a:r>
              <a:rPr kumimoji="1" lang="en-US" altLang="zh-CN" sz="1600" dirty="0"/>
              <a:t>BFS/DFS/heuristic</a:t>
            </a:r>
            <a:r>
              <a:rPr kumimoji="1" lang="zh-CN" altLang="en-US" sz="1600" dirty="0"/>
              <a:t>等</a:t>
            </a:r>
          </a:p>
          <a:p>
            <a:r>
              <a:rPr kumimoji="1" lang="en-US" altLang="zh-CN" sz="1600" dirty="0"/>
              <a:t>template&lt;</a:t>
            </a:r>
            <a:r>
              <a:rPr kumimoji="1" lang="en-US" altLang="zh-CN" sz="1600" dirty="0" err="1"/>
              <a:t>typename</a:t>
            </a:r>
            <a:r>
              <a:rPr kumimoji="1" lang="en-US" altLang="zh-CN" sz="1600" dirty="0"/>
              <a:t> </a:t>
            </a:r>
            <a:r>
              <a:rPr kumimoji="1" lang="en-US" altLang="zh-CN" sz="1600" dirty="0" err="1"/>
              <a:t>ActionType</a:t>
            </a:r>
            <a:r>
              <a:rPr kumimoji="1" lang="en-US" altLang="zh-CN" sz="1600" dirty="0"/>
              <a:t>&gt;</a:t>
            </a:r>
          </a:p>
          <a:p>
            <a:r>
              <a:rPr kumimoji="1" lang="en-US" altLang="zh-CN" sz="1600" dirty="0"/>
              <a:t>class </a:t>
            </a:r>
            <a:r>
              <a:rPr kumimoji="1" lang="en-US" altLang="zh-CN" sz="1600" dirty="0" err="1"/>
              <a:t>StateBase</a:t>
            </a:r>
            <a:r>
              <a:rPr kumimoji="1" lang="en-US" altLang="zh-CN" sz="1600" dirty="0"/>
              <a:t>{</a:t>
            </a:r>
          </a:p>
          <a:p>
            <a:r>
              <a:rPr kumimoji="1" lang="en-US" altLang="zh-CN" sz="1600" dirty="0"/>
              <a:t>public:</a:t>
            </a:r>
          </a:p>
          <a:p>
            <a:r>
              <a:rPr kumimoji="1" lang="en-US" altLang="zh-CN" sz="1600" dirty="0"/>
              <a:t>    </a:t>
            </a:r>
            <a:r>
              <a:rPr kumimoji="1" lang="en-US" altLang="zh-CN" sz="1600" dirty="0" err="1"/>
              <a:t>StateBase</a:t>
            </a:r>
            <a:r>
              <a:rPr kumimoji="1" lang="en-US" altLang="zh-CN" sz="1600" dirty="0"/>
              <a:t>() = default;</a:t>
            </a:r>
          </a:p>
          <a:p>
            <a:r>
              <a:rPr kumimoji="1" lang="en-US" altLang="zh-CN" sz="1600" dirty="0"/>
              <a:t>    virtual ~</a:t>
            </a:r>
            <a:r>
              <a:rPr kumimoji="1" lang="en-US" altLang="zh-CN" sz="1600" dirty="0" err="1"/>
              <a:t>StateBase</a:t>
            </a:r>
            <a:r>
              <a:rPr kumimoji="1" lang="en-US" altLang="zh-CN" sz="1600" dirty="0"/>
              <a:t>() = default;</a:t>
            </a:r>
          </a:p>
          <a:p>
            <a:r>
              <a:rPr kumimoji="1" lang="en-US" altLang="zh-CN" sz="1600" dirty="0"/>
              <a:t>    typedef </a:t>
            </a:r>
            <a:r>
              <a:rPr kumimoji="1" lang="en-US" altLang="zh-CN" sz="1600" dirty="0" err="1"/>
              <a:t>ActionType</a:t>
            </a:r>
            <a:r>
              <a:rPr kumimoji="1" lang="en-US" altLang="zh-CN" sz="1600" dirty="0"/>
              <a:t> </a:t>
            </a:r>
            <a:r>
              <a:rPr kumimoji="1" lang="en-US" altLang="zh-CN" sz="1600" dirty="0" err="1"/>
              <a:t>ActionBaseType</a:t>
            </a:r>
            <a:r>
              <a:rPr kumimoji="1" lang="en-US" altLang="zh-CN" sz="1600" dirty="0"/>
              <a:t>;</a:t>
            </a:r>
          </a:p>
          <a:p>
            <a:r>
              <a:rPr kumimoji="1" lang="en-US" altLang="zh-CN" sz="1600" dirty="0"/>
              <a:t>// </a:t>
            </a:r>
            <a:r>
              <a:rPr kumimoji="1" lang="zh-CN" altLang="en-US" sz="1600" dirty="0"/>
              <a:t>当前状态下可选择的动作集</a:t>
            </a:r>
          </a:p>
          <a:p>
            <a:r>
              <a:rPr kumimoji="1" lang="zh-CN" altLang="en-US" sz="1600" dirty="0"/>
              <a:t>    </a:t>
            </a:r>
            <a:r>
              <a:rPr kumimoji="1" lang="en-US" altLang="zh-CN" sz="1600" dirty="0"/>
              <a:t>virtual std::vector&lt;</a:t>
            </a:r>
            <a:r>
              <a:rPr kumimoji="1" lang="en-US" altLang="zh-CN" sz="1600" dirty="0" err="1"/>
              <a:t>ActionType</a:t>
            </a:r>
            <a:r>
              <a:rPr kumimoji="1" lang="en-US" altLang="zh-CN" sz="1600" dirty="0"/>
              <a:t>&gt; </a:t>
            </a:r>
            <a:r>
              <a:rPr kumimoji="1" lang="en-US" altLang="zh-CN" sz="1600" dirty="0" err="1"/>
              <a:t>action_space</a:t>
            </a:r>
            <a:r>
              <a:rPr kumimoji="1" lang="en-US" altLang="zh-CN" sz="1600" dirty="0"/>
              <a:t>() const = 0;</a:t>
            </a:r>
          </a:p>
          <a:p>
            <a:endParaRPr kumimoji="1" lang="en-US" altLang="zh-CN" sz="1600" dirty="0"/>
          </a:p>
          <a:p>
            <a:endParaRPr kumimoji="1" lang="zh-CN" altLang="en-US" dirty="0"/>
          </a:p>
        </p:txBody>
      </p:sp>
      <p:sp>
        <p:nvSpPr>
          <p:cNvPr id="4" name="文本框 3">
            <a:extLst>
              <a:ext uri="{FF2B5EF4-FFF2-40B4-BE49-F238E27FC236}">
                <a16:creationId xmlns:a16="http://schemas.microsoft.com/office/drawing/2014/main" id="{DDF79D5A-3403-F874-1A75-8EC1711796D5}"/>
              </a:ext>
            </a:extLst>
          </p:cNvPr>
          <p:cNvSpPr txBox="1"/>
          <p:nvPr/>
        </p:nvSpPr>
        <p:spPr>
          <a:xfrm>
            <a:off x="4035974" y="920878"/>
            <a:ext cx="5213130" cy="3731534"/>
          </a:xfrm>
          <a:prstGeom prst="rect">
            <a:avLst/>
          </a:prstGeom>
          <a:noFill/>
        </p:spPr>
        <p:txBody>
          <a:bodyPr wrap="square" rtlCol="0">
            <a:spAutoFit/>
          </a:bodyPr>
          <a:lstStyle/>
          <a:p>
            <a:pPr marL="171450" indent="-171450" defTabSz="685800">
              <a:lnSpc>
                <a:spcPct val="80000"/>
              </a:lnSpc>
              <a:spcBef>
                <a:spcPts val="750"/>
              </a:spcBef>
              <a:buFont typeface="Arial" panose="020B0604020202020204" pitchFamily="34" charset="0"/>
              <a:buChar char="•"/>
            </a:pPr>
            <a:r>
              <a:rPr kumimoji="1" lang="en-US" altLang="zh-CN" sz="1500" b="1" dirty="0">
                <a:latin typeface="STKaiti" panose="02010600040101010101" pitchFamily="2" charset="-122"/>
                <a:ea typeface="STKaiti" panose="02010600040101010101" pitchFamily="2" charset="-122"/>
              </a:rPr>
              <a:t>// </a:t>
            </a:r>
            <a:r>
              <a:rPr kumimoji="1" lang="zh-CN" altLang="en-US" sz="1500" b="1" dirty="0">
                <a:latin typeface="STKaiti" panose="02010600040101010101" pitchFamily="2" charset="-122"/>
                <a:ea typeface="STKaiti" panose="02010600040101010101" pitchFamily="2" charset="-122"/>
              </a:rPr>
              <a:t>转移到当前状态的步骤的花费</a:t>
            </a:r>
          </a:p>
          <a:p>
            <a:pPr marL="171450" indent="-171450" defTabSz="685800">
              <a:lnSpc>
                <a:spcPct val="80000"/>
              </a:lnSpc>
              <a:spcBef>
                <a:spcPts val="750"/>
              </a:spcBef>
              <a:buFont typeface="Arial" panose="020B0604020202020204" pitchFamily="34" charset="0"/>
              <a:buChar char="•"/>
            </a:pPr>
            <a:r>
              <a:rPr kumimoji="1" lang="zh-CN" altLang="en-US" sz="1500" b="1" dirty="0">
                <a:latin typeface="STKaiti" panose="02010600040101010101" pitchFamily="2" charset="-122"/>
                <a:ea typeface="STKaiti" panose="02010600040101010101" pitchFamily="2" charset="-122"/>
              </a:rPr>
              <a:t>    </a:t>
            </a:r>
            <a:r>
              <a:rPr kumimoji="1" lang="en-US" altLang="zh-CN" sz="1500" b="1" dirty="0">
                <a:latin typeface="STKaiti" panose="02010600040101010101" pitchFamily="2" charset="-122"/>
                <a:ea typeface="STKaiti" panose="02010600040101010101" pitchFamily="2" charset="-122"/>
              </a:rPr>
              <a:t>virtual double cost() const = 0;</a:t>
            </a:r>
          </a:p>
          <a:p>
            <a:pPr marL="171450" indent="-171450" defTabSz="685800">
              <a:lnSpc>
                <a:spcPct val="80000"/>
              </a:lnSpc>
              <a:spcBef>
                <a:spcPts val="750"/>
              </a:spcBef>
              <a:buFont typeface="Arial" panose="020B0604020202020204" pitchFamily="34" charset="0"/>
              <a:buChar char="•"/>
            </a:pPr>
            <a:r>
              <a:rPr kumimoji="1" lang="en-US" altLang="zh-CN" sz="1500" b="1" dirty="0">
                <a:latin typeface="STKaiti" panose="02010600040101010101" pitchFamily="2" charset="-122"/>
                <a:ea typeface="STKaiti" panose="02010600040101010101" pitchFamily="2" charset="-122"/>
              </a:rPr>
              <a:t>// </a:t>
            </a:r>
            <a:r>
              <a:rPr kumimoji="1" lang="zh-CN" altLang="en-US" sz="1500" b="1" dirty="0">
                <a:latin typeface="STKaiti" panose="02010600040101010101" pitchFamily="2" charset="-122"/>
                <a:ea typeface="STKaiti" panose="02010600040101010101" pitchFamily="2" charset="-122"/>
              </a:rPr>
              <a:t>从初始状态出发转移到当前状态的总花费</a:t>
            </a:r>
          </a:p>
          <a:p>
            <a:pPr marL="171450" indent="-171450" defTabSz="685800">
              <a:lnSpc>
                <a:spcPct val="80000"/>
              </a:lnSpc>
              <a:spcBef>
                <a:spcPts val="750"/>
              </a:spcBef>
              <a:buFont typeface="Arial" panose="020B0604020202020204" pitchFamily="34" charset="0"/>
              <a:buChar char="•"/>
            </a:pPr>
            <a:r>
              <a:rPr kumimoji="1" lang="zh-CN" altLang="en-US" sz="1500" b="1" dirty="0">
                <a:latin typeface="STKaiti" panose="02010600040101010101" pitchFamily="2" charset="-122"/>
                <a:ea typeface="STKaiti" panose="02010600040101010101" pitchFamily="2" charset="-122"/>
              </a:rPr>
              <a:t>    </a:t>
            </a:r>
            <a:r>
              <a:rPr kumimoji="1" lang="en-US" altLang="zh-CN" sz="1500" b="1" dirty="0">
                <a:latin typeface="STKaiti" panose="02010600040101010101" pitchFamily="2" charset="-122"/>
                <a:ea typeface="STKaiti" panose="02010600040101010101" pitchFamily="2" charset="-122"/>
              </a:rPr>
              <a:t>virtual double </a:t>
            </a:r>
            <a:r>
              <a:rPr kumimoji="1" lang="en-US" altLang="zh-CN" sz="1500" b="1" dirty="0" err="1">
                <a:latin typeface="STKaiti" panose="02010600040101010101" pitchFamily="2" charset="-122"/>
                <a:ea typeface="STKaiti" panose="02010600040101010101" pitchFamily="2" charset="-122"/>
              </a:rPr>
              <a:t>cumulative_cost</a:t>
            </a:r>
            <a:r>
              <a:rPr kumimoji="1" lang="en-US" altLang="zh-CN" sz="1500" b="1" dirty="0">
                <a:latin typeface="STKaiti" panose="02010600040101010101" pitchFamily="2" charset="-122"/>
                <a:ea typeface="STKaiti" panose="02010600040101010101" pitchFamily="2" charset="-122"/>
              </a:rPr>
              <a:t>() const = 0;</a:t>
            </a:r>
          </a:p>
          <a:p>
            <a:pPr marL="171450" indent="-171450" defTabSz="685800">
              <a:lnSpc>
                <a:spcPct val="80000"/>
              </a:lnSpc>
              <a:spcBef>
                <a:spcPts val="750"/>
              </a:spcBef>
              <a:buFont typeface="Arial" panose="020B0604020202020204" pitchFamily="34" charset="0"/>
              <a:buChar char="•"/>
            </a:pPr>
            <a:r>
              <a:rPr kumimoji="1" lang="en-US" altLang="zh-CN" sz="1500" b="1" dirty="0">
                <a:latin typeface="STKaiti" panose="02010600040101010101" pitchFamily="2" charset="-122"/>
                <a:ea typeface="STKaiti" panose="02010600040101010101" pitchFamily="2" charset="-122"/>
              </a:rPr>
              <a:t>// </a:t>
            </a:r>
            <a:r>
              <a:rPr kumimoji="1" lang="zh-CN" altLang="en-US" sz="1500" b="1" dirty="0">
                <a:latin typeface="STKaiti" panose="02010600040101010101" pitchFamily="2" charset="-122"/>
                <a:ea typeface="STKaiti" panose="02010600040101010101" pitchFamily="2" charset="-122"/>
              </a:rPr>
              <a:t>判断当前状态是否为目标状态</a:t>
            </a:r>
          </a:p>
          <a:p>
            <a:pPr marL="171450" indent="-171450" defTabSz="685800">
              <a:lnSpc>
                <a:spcPct val="80000"/>
              </a:lnSpc>
              <a:spcBef>
                <a:spcPts val="750"/>
              </a:spcBef>
              <a:buFont typeface="Arial" panose="020B0604020202020204" pitchFamily="34" charset="0"/>
              <a:buChar char="•"/>
            </a:pPr>
            <a:r>
              <a:rPr kumimoji="1" lang="zh-CN" altLang="en-US" sz="1500" b="1" dirty="0">
                <a:latin typeface="STKaiti" panose="02010600040101010101" pitchFamily="2" charset="-122"/>
                <a:ea typeface="STKaiti" panose="02010600040101010101" pitchFamily="2" charset="-122"/>
              </a:rPr>
              <a:t>    </a:t>
            </a:r>
            <a:r>
              <a:rPr kumimoji="1" lang="en-US" altLang="zh-CN" sz="1500" b="1" dirty="0">
                <a:latin typeface="STKaiti" panose="02010600040101010101" pitchFamily="2" charset="-122"/>
                <a:ea typeface="STKaiti" panose="02010600040101010101" pitchFamily="2" charset="-122"/>
              </a:rPr>
              <a:t>virtual bool success() const = 0;</a:t>
            </a:r>
          </a:p>
          <a:p>
            <a:pPr marL="171450" indent="-171450" defTabSz="685800">
              <a:lnSpc>
                <a:spcPct val="80000"/>
              </a:lnSpc>
              <a:spcBef>
                <a:spcPts val="750"/>
              </a:spcBef>
              <a:buFont typeface="Arial" panose="020B0604020202020204" pitchFamily="34" charset="0"/>
              <a:buChar char="•"/>
            </a:pPr>
            <a:r>
              <a:rPr kumimoji="1" lang="en-US" altLang="zh-CN" sz="1500" b="1" dirty="0">
                <a:latin typeface="STKaiti" panose="02010600040101010101" pitchFamily="2" charset="-122"/>
                <a:ea typeface="STKaiti" panose="02010600040101010101" pitchFamily="2" charset="-122"/>
              </a:rPr>
              <a:t>// </a:t>
            </a:r>
            <a:r>
              <a:rPr kumimoji="1" lang="zh-CN" altLang="en-US" sz="1500" b="1" dirty="0">
                <a:latin typeface="STKaiti" panose="02010600040101010101" pitchFamily="2" charset="-122"/>
                <a:ea typeface="STKaiti" panose="02010600040101010101" pitchFamily="2" charset="-122"/>
              </a:rPr>
              <a:t>判断从当前状态是否已经不可能转移到目标状态</a:t>
            </a:r>
          </a:p>
          <a:p>
            <a:pPr marL="171450" indent="-171450" defTabSz="685800">
              <a:lnSpc>
                <a:spcPct val="80000"/>
              </a:lnSpc>
              <a:spcBef>
                <a:spcPts val="750"/>
              </a:spcBef>
              <a:buFont typeface="Arial" panose="020B0604020202020204" pitchFamily="34" charset="0"/>
              <a:buChar char="•"/>
            </a:pPr>
            <a:r>
              <a:rPr kumimoji="1" lang="zh-CN" altLang="en-US" sz="1500" b="1" dirty="0">
                <a:latin typeface="STKaiti" panose="02010600040101010101" pitchFamily="2" charset="-122"/>
                <a:ea typeface="STKaiti" panose="02010600040101010101" pitchFamily="2" charset="-122"/>
              </a:rPr>
              <a:t>    </a:t>
            </a:r>
            <a:r>
              <a:rPr kumimoji="1" lang="en-US" altLang="zh-CN" sz="1500" b="1" dirty="0">
                <a:latin typeface="STKaiti" panose="02010600040101010101" pitchFamily="2" charset="-122"/>
                <a:ea typeface="STKaiti" panose="02010600040101010101" pitchFamily="2" charset="-122"/>
              </a:rPr>
              <a:t>virtual bool fail() const = 0;</a:t>
            </a:r>
          </a:p>
          <a:p>
            <a:pPr marL="171450" indent="-171450" defTabSz="685800">
              <a:lnSpc>
                <a:spcPct val="80000"/>
              </a:lnSpc>
              <a:spcBef>
                <a:spcPts val="750"/>
              </a:spcBef>
              <a:buFont typeface="Arial" panose="020B0604020202020204" pitchFamily="34" charset="0"/>
              <a:buChar char="•"/>
            </a:pPr>
            <a:r>
              <a:rPr kumimoji="1" lang="en-US" altLang="zh-CN" sz="1500" b="1" dirty="0">
                <a:latin typeface="STKaiti" panose="02010600040101010101" pitchFamily="2" charset="-122"/>
                <a:ea typeface="STKaiti" panose="02010600040101010101" pitchFamily="2" charset="-122"/>
              </a:rPr>
              <a:t>// </a:t>
            </a:r>
            <a:r>
              <a:rPr kumimoji="1" lang="zh-CN" altLang="en-US" sz="1500" b="1" dirty="0">
                <a:latin typeface="STKaiti" panose="02010600040101010101" pitchFamily="2" charset="-122"/>
                <a:ea typeface="STKaiti" panose="02010600040101010101" pitchFamily="2" charset="-122"/>
              </a:rPr>
              <a:t>打印当前状态</a:t>
            </a:r>
          </a:p>
          <a:p>
            <a:pPr marL="171450" indent="-171450" defTabSz="685800">
              <a:lnSpc>
                <a:spcPct val="80000"/>
              </a:lnSpc>
              <a:spcBef>
                <a:spcPts val="750"/>
              </a:spcBef>
              <a:buFont typeface="Arial" panose="020B0604020202020204" pitchFamily="34" charset="0"/>
              <a:buChar char="•"/>
            </a:pPr>
            <a:r>
              <a:rPr kumimoji="1" lang="zh-CN" altLang="en-US" sz="1500" b="1" dirty="0">
                <a:latin typeface="STKaiti" panose="02010600040101010101" pitchFamily="2" charset="-122"/>
                <a:ea typeface="STKaiti" panose="02010600040101010101" pitchFamily="2" charset="-122"/>
              </a:rPr>
              <a:t>    </a:t>
            </a:r>
            <a:r>
              <a:rPr kumimoji="1" lang="en-US" altLang="zh-CN" sz="1500" b="1" dirty="0">
                <a:latin typeface="STKaiti" panose="02010600040101010101" pitchFamily="2" charset="-122"/>
                <a:ea typeface="STKaiti" panose="02010600040101010101" pitchFamily="2" charset="-122"/>
              </a:rPr>
              <a:t>virtual void show() const = 0;</a:t>
            </a:r>
          </a:p>
          <a:p>
            <a:pPr marL="171450" indent="-171450" defTabSz="685800">
              <a:lnSpc>
                <a:spcPct val="80000"/>
              </a:lnSpc>
              <a:spcBef>
                <a:spcPts val="750"/>
              </a:spcBef>
              <a:buFont typeface="Arial" panose="020B0604020202020204" pitchFamily="34" charset="0"/>
              <a:buChar char="•"/>
            </a:pPr>
            <a:r>
              <a:rPr kumimoji="1" lang="en-US" altLang="zh-CN" sz="1500" b="1" dirty="0">
                <a:latin typeface="STKaiti" panose="02010600040101010101" pitchFamily="2" charset="-122"/>
                <a:ea typeface="STKaiti" panose="02010600040101010101" pitchFamily="2" charset="-122"/>
              </a:rPr>
              <a:t>// </a:t>
            </a:r>
            <a:r>
              <a:rPr kumimoji="1" lang="zh-CN" altLang="en-US" sz="1500" b="1" dirty="0">
                <a:latin typeface="STKaiti" panose="02010600040101010101" pitchFamily="2" charset="-122"/>
                <a:ea typeface="STKaiti" panose="02010600040101010101" pitchFamily="2" charset="-122"/>
              </a:rPr>
              <a:t>从当前状态通过动作生成下一步状态</a:t>
            </a:r>
          </a:p>
          <a:p>
            <a:pPr marL="171450" indent="-171450" defTabSz="685800">
              <a:lnSpc>
                <a:spcPct val="80000"/>
              </a:lnSpc>
              <a:spcBef>
                <a:spcPts val="750"/>
              </a:spcBef>
              <a:buFont typeface="Arial" panose="020B0604020202020204" pitchFamily="34" charset="0"/>
              <a:buChar char="•"/>
            </a:pPr>
            <a:r>
              <a:rPr kumimoji="1" lang="zh-CN" altLang="en-US" sz="1500" b="1" dirty="0">
                <a:latin typeface="STKaiti" panose="02010600040101010101" pitchFamily="2" charset="-122"/>
                <a:ea typeface="STKaiti" panose="02010600040101010101" pitchFamily="2" charset="-122"/>
              </a:rPr>
              <a:t>    </a:t>
            </a:r>
            <a:r>
              <a:rPr kumimoji="1" lang="en-US" altLang="zh-CN" sz="1500" b="1" dirty="0">
                <a:latin typeface="STKaiti" panose="02010600040101010101" pitchFamily="2" charset="-122"/>
                <a:ea typeface="STKaiti" panose="02010600040101010101" pitchFamily="2" charset="-122"/>
              </a:rPr>
              <a:t>virtual const </a:t>
            </a:r>
            <a:r>
              <a:rPr kumimoji="1" lang="en-US" altLang="zh-CN" sz="1500" b="1" dirty="0" err="1">
                <a:latin typeface="STKaiti" panose="02010600040101010101" pitchFamily="2" charset="-122"/>
                <a:ea typeface="STKaiti" panose="02010600040101010101" pitchFamily="2" charset="-122"/>
              </a:rPr>
              <a:t>StateBase</a:t>
            </a:r>
            <a:r>
              <a:rPr kumimoji="1" lang="en-US" altLang="zh-CN" sz="1500" b="1" dirty="0">
                <a:latin typeface="STKaiti" panose="02010600040101010101" pitchFamily="2" charset="-122"/>
                <a:ea typeface="STKaiti" panose="02010600040101010101" pitchFamily="2" charset="-122"/>
              </a:rPr>
              <a:t>&amp; next(const </a:t>
            </a:r>
            <a:r>
              <a:rPr kumimoji="1" lang="en-US" altLang="zh-CN" sz="1500" b="1" dirty="0" err="1">
                <a:latin typeface="STKaiti" panose="02010600040101010101" pitchFamily="2" charset="-122"/>
                <a:ea typeface="STKaiti" panose="02010600040101010101" pitchFamily="2" charset="-122"/>
              </a:rPr>
              <a:t>ActionType</a:t>
            </a:r>
            <a:r>
              <a:rPr kumimoji="1" lang="en-US" altLang="zh-CN" sz="1500" b="1" dirty="0">
                <a:latin typeface="STKaiti" panose="02010600040101010101" pitchFamily="2" charset="-122"/>
                <a:ea typeface="STKaiti" panose="02010600040101010101" pitchFamily="2" charset="-122"/>
              </a:rPr>
              <a:t>&amp;) const= 0;</a:t>
            </a:r>
          </a:p>
          <a:p>
            <a:pPr marL="171450" indent="-171450" defTabSz="685800">
              <a:lnSpc>
                <a:spcPct val="80000"/>
              </a:lnSpc>
              <a:spcBef>
                <a:spcPts val="750"/>
              </a:spcBef>
              <a:buFont typeface="Arial" panose="020B0604020202020204" pitchFamily="34" charset="0"/>
              <a:buChar char="•"/>
            </a:pPr>
            <a:r>
              <a:rPr kumimoji="1" lang="en-US" altLang="zh-CN" sz="1500" b="1" dirty="0">
                <a:latin typeface="STKaiti" panose="02010600040101010101" pitchFamily="2" charset="-122"/>
                <a:ea typeface="STKaiti" panose="02010600040101010101" pitchFamily="2" charset="-122"/>
              </a:rPr>
              <a:t>};</a:t>
            </a:r>
            <a:endParaRPr kumimoji="1" lang="zh-CN" altLang="en-US" sz="1500" b="1" dirty="0">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53243960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FBBFC-9002-7902-D333-FFF9DA4E9BCB}"/>
              </a:ext>
            </a:extLst>
          </p:cNvPr>
          <p:cNvSpPr>
            <a:spLocks noGrp="1"/>
          </p:cNvSpPr>
          <p:nvPr>
            <p:ph type="title"/>
          </p:nvPr>
        </p:nvSpPr>
        <p:spPr>
          <a:xfrm>
            <a:off x="1945624" y="119823"/>
            <a:ext cx="7096775" cy="387469"/>
          </a:xfrm>
        </p:spPr>
        <p:txBody>
          <a:bodyPr/>
          <a:lstStyle/>
          <a:p>
            <a:r>
              <a:rPr lang="zh-CN" altLang="en-US" sz="2000" b="1" dirty="0"/>
              <a:t>树搜索：</a:t>
            </a:r>
            <a:r>
              <a:rPr lang="en-US" altLang="zh-CN" sz="2000" b="1" i="1" dirty="0"/>
              <a:t>h(n)</a:t>
            </a:r>
            <a:r>
              <a:rPr lang="zh-CN" altLang="en-US" sz="2000" b="1" i="1" dirty="0"/>
              <a:t> </a:t>
            </a:r>
            <a:r>
              <a:rPr lang="zh-CN" altLang="en-US" sz="2000" b="1" dirty="0"/>
              <a:t>是可采纳的（</a:t>
            </a:r>
            <a:r>
              <a:rPr lang="en-US" altLang="zh-CN" sz="2000" b="1" dirty="0"/>
              <a:t>admissible heuristic</a:t>
            </a:r>
            <a:r>
              <a:rPr lang="zh-CN" altLang="en-US" sz="2000" b="1" dirty="0"/>
              <a:t>）</a:t>
            </a:r>
            <a:r>
              <a:rPr lang="en-US" altLang="zh-CN" sz="2000" b="1" dirty="0"/>
              <a:t> A</a:t>
            </a:r>
            <a:r>
              <a:rPr lang="zh-CN" altLang="en-US" sz="2000" b="1" dirty="0"/>
              <a:t>*是最优的</a:t>
            </a:r>
            <a:endParaRPr kumimoji="1" lang="zh-CN" altLang="en-US" sz="2000" dirty="0"/>
          </a:p>
        </p:txBody>
      </p:sp>
      <p:sp>
        <p:nvSpPr>
          <p:cNvPr id="3" name="内容占位符 2">
            <a:extLst>
              <a:ext uri="{FF2B5EF4-FFF2-40B4-BE49-F238E27FC236}">
                <a16:creationId xmlns:a16="http://schemas.microsoft.com/office/drawing/2014/main" id="{894EEA6C-CD0C-17F2-FD54-AEF5D231754C}"/>
              </a:ext>
            </a:extLst>
          </p:cNvPr>
          <p:cNvSpPr>
            <a:spLocks noGrp="1"/>
          </p:cNvSpPr>
          <p:nvPr>
            <p:ph idx="1"/>
          </p:nvPr>
        </p:nvSpPr>
        <p:spPr/>
        <p:txBody>
          <a:bodyPr>
            <a:normAutofit fontScale="70000" lnSpcReduction="20000"/>
          </a:bodyPr>
          <a:lstStyle/>
          <a:p>
            <a:pPr marL="0" indent="0">
              <a:lnSpc>
                <a:spcPct val="150000"/>
              </a:lnSpc>
              <a:spcBef>
                <a:spcPts val="0"/>
              </a:spcBef>
              <a:buNone/>
            </a:pPr>
            <a:r>
              <a:rPr kumimoji="1" lang="zh-CN" altLang="en-US" sz="3200" dirty="0"/>
              <a:t>对于树搜索，永远不会第二次到达同一个节点。所以当某个点从开节点集出来发现是解时，只要保证后续从开节点集出来到目标的实际花费不会比这个解小就行。既然现在的</a:t>
            </a:r>
            <a:r>
              <a:rPr kumimoji="1" lang="en-US" altLang="zh-CN" sz="3200" dirty="0"/>
              <a:t>f</a:t>
            </a:r>
            <a:r>
              <a:rPr kumimoji="1" lang="zh-CN" altLang="en-US" sz="3200" dirty="0"/>
              <a:t> 都比解大，那么只要真实值不小于</a:t>
            </a:r>
            <a:r>
              <a:rPr kumimoji="1" lang="en-US" altLang="zh-CN" sz="3200" dirty="0"/>
              <a:t>h</a:t>
            </a:r>
            <a:r>
              <a:rPr kumimoji="1" lang="zh-CN" altLang="en-US" sz="3200" dirty="0"/>
              <a:t>，就能保证以后出来的点都不比找到的解优了。</a:t>
            </a:r>
            <a:endParaRPr kumimoji="1" lang="en-US" altLang="zh-CN" sz="3200" dirty="0"/>
          </a:p>
          <a:p>
            <a:pPr marL="0" indent="0">
              <a:lnSpc>
                <a:spcPct val="150000"/>
              </a:lnSpc>
              <a:spcBef>
                <a:spcPts val="0"/>
              </a:spcBef>
              <a:buNone/>
            </a:pPr>
            <a:r>
              <a:rPr lang="zh-CN" altLang="en-US" sz="3200" b="1" dirty="0">
                <a:solidFill>
                  <a:srgbClr val="931000"/>
                </a:solidFill>
              </a:rPr>
              <a:t>定义：</a:t>
            </a:r>
            <a:r>
              <a:rPr lang="en-US" altLang="zh-CN" sz="3200" b="1" i="1" dirty="0">
                <a:solidFill>
                  <a:srgbClr val="931000"/>
                </a:solidFill>
              </a:rPr>
              <a:t>h(n)</a:t>
            </a:r>
            <a:r>
              <a:rPr lang="zh-CN" altLang="en-US" sz="3200" b="1" i="1" dirty="0">
                <a:solidFill>
                  <a:srgbClr val="931000"/>
                </a:solidFill>
              </a:rPr>
              <a:t> </a:t>
            </a:r>
            <a:r>
              <a:rPr lang="zh-CN" altLang="en-US" sz="3200" b="1" dirty="0">
                <a:solidFill>
                  <a:srgbClr val="931000"/>
                </a:solidFill>
              </a:rPr>
              <a:t>是可采纳的</a:t>
            </a:r>
            <a:r>
              <a:rPr lang="en-US" altLang="zh-CN" sz="3200" dirty="0">
                <a:solidFill>
                  <a:srgbClr val="931000"/>
                </a:solidFill>
              </a:rPr>
              <a:t> </a:t>
            </a:r>
            <a:r>
              <a:rPr lang="zh-CN" altLang="en-US" sz="3200" dirty="0">
                <a:solidFill>
                  <a:srgbClr val="931000"/>
                </a:solidFill>
              </a:rPr>
              <a:t>，如果</a:t>
            </a:r>
            <a:r>
              <a:rPr lang="en-US" altLang="zh-CN" sz="3200" dirty="0">
                <a:solidFill>
                  <a:srgbClr val="931000"/>
                </a:solidFill>
              </a:rPr>
              <a:t> h </a:t>
            </a:r>
            <a:r>
              <a:rPr lang="zh-CN" altLang="en-US" sz="3200" dirty="0">
                <a:solidFill>
                  <a:srgbClr val="931000"/>
                </a:solidFill>
              </a:rPr>
              <a:t>不会超过实际花费。</a:t>
            </a:r>
            <a:endParaRPr lang="en-US" altLang="zh-CN" sz="3200" dirty="0">
              <a:solidFill>
                <a:srgbClr val="931000"/>
              </a:solidFill>
            </a:endParaRPr>
          </a:p>
          <a:p>
            <a:pPr marL="0" indent="0">
              <a:lnSpc>
                <a:spcPct val="150000"/>
              </a:lnSpc>
              <a:spcBef>
                <a:spcPts val="0"/>
              </a:spcBef>
              <a:buNone/>
            </a:pPr>
            <a:r>
              <a:rPr lang="zh-CN" altLang="en-US" sz="3200" dirty="0">
                <a:solidFill>
                  <a:srgbClr val="931000"/>
                </a:solidFill>
              </a:rPr>
              <a:t>推论：如果</a:t>
            </a:r>
            <a:r>
              <a:rPr lang="en-US" altLang="zh-CN" sz="3200" b="1" i="1" dirty="0">
                <a:solidFill>
                  <a:srgbClr val="931000"/>
                </a:solidFill>
              </a:rPr>
              <a:t>h(n)</a:t>
            </a:r>
            <a:r>
              <a:rPr lang="zh-CN" altLang="en-US" sz="3200" b="1" i="1" dirty="0">
                <a:solidFill>
                  <a:srgbClr val="931000"/>
                </a:solidFill>
              </a:rPr>
              <a:t> </a:t>
            </a:r>
            <a:r>
              <a:rPr lang="zh-CN" altLang="en-US" sz="3200" b="1" dirty="0">
                <a:solidFill>
                  <a:srgbClr val="931000"/>
                </a:solidFill>
              </a:rPr>
              <a:t>是可采纳的</a:t>
            </a:r>
            <a:r>
              <a:rPr lang="zh-CN" altLang="en-US" sz="3200" dirty="0">
                <a:solidFill>
                  <a:srgbClr val="931000"/>
                </a:solidFill>
              </a:rPr>
              <a:t>，则</a:t>
            </a:r>
            <a:r>
              <a:rPr lang="en-US" altLang="zh-CN" sz="3200" b="1" dirty="0">
                <a:solidFill>
                  <a:srgbClr val="931000"/>
                </a:solidFill>
              </a:rPr>
              <a:t>A</a:t>
            </a:r>
            <a:r>
              <a:rPr lang="zh-CN" altLang="en-US" sz="3200" b="1" dirty="0">
                <a:solidFill>
                  <a:srgbClr val="931000"/>
                </a:solidFill>
              </a:rPr>
              <a:t>*是最优的。对于树搜索</a:t>
            </a:r>
            <a:endParaRPr lang="en-US" altLang="zh-CN" sz="3200" b="1" dirty="0">
              <a:solidFill>
                <a:srgbClr val="931000"/>
              </a:solidFill>
            </a:endParaRPr>
          </a:p>
          <a:p>
            <a:pPr marL="0" indent="0">
              <a:lnSpc>
                <a:spcPct val="150000"/>
              </a:lnSpc>
              <a:spcBef>
                <a:spcPts val="0"/>
              </a:spcBef>
              <a:buNone/>
            </a:pPr>
            <a:r>
              <a:rPr lang="zh-CN" altLang="en-US" sz="3200" b="1" dirty="0">
                <a:solidFill>
                  <a:srgbClr val="931000"/>
                </a:solidFill>
              </a:rPr>
              <a:t>证明：</a:t>
            </a:r>
            <a:r>
              <a:rPr kumimoji="1" lang="zh-CN" altLang="en-US" sz="3200" dirty="0"/>
              <a:t>如果存在一条通过</a:t>
            </a:r>
            <a:r>
              <a:rPr kumimoji="1" lang="en-US" altLang="zh-CN" sz="3200" dirty="0"/>
              <a:t>n′</a:t>
            </a:r>
            <a:r>
              <a:rPr kumimoji="1" lang="zh-CN" altLang="en-US" sz="3200" dirty="0"/>
              <a:t> 从</a:t>
            </a:r>
            <a:r>
              <a:rPr kumimoji="1" lang="en-US" altLang="zh-CN" sz="3200" dirty="0"/>
              <a:t> n </a:t>
            </a:r>
            <a:r>
              <a:rPr kumimoji="1" lang="zh-CN" altLang="en-US" sz="3200" dirty="0"/>
              <a:t>到</a:t>
            </a:r>
            <a:r>
              <a:rPr kumimoji="1" lang="en-US" altLang="zh-CN" sz="3200" dirty="0"/>
              <a:t> </a:t>
            </a:r>
            <a:r>
              <a:rPr kumimoji="1" lang="en-US" altLang="zh-CN" sz="3200" dirty="0" err="1"/>
              <a:t>Gn</a:t>
            </a:r>
            <a:r>
              <a:rPr kumimoji="1" lang="en-US" altLang="zh-CN" sz="3200" dirty="0"/>
              <a:t> </a:t>
            </a:r>
            <a:r>
              <a:rPr kumimoji="1" lang="zh-CN" altLang="en-US" sz="3200" dirty="0"/>
              <a:t>的花费比</a:t>
            </a:r>
            <a:r>
              <a:rPr kumimoji="1" lang="en-US" altLang="zh-CN" sz="3200" dirty="0"/>
              <a:t>h(n)</a:t>
            </a:r>
            <a:r>
              <a:rPr kumimoji="1" lang="zh-CN" altLang="en-US" sz="3200" dirty="0"/>
              <a:t>更小的路径</a:t>
            </a:r>
            <a:r>
              <a:rPr kumimoji="1" lang="en-US" altLang="zh-CN" sz="3200" dirty="0"/>
              <a:t>, </a:t>
            </a:r>
            <a:r>
              <a:rPr kumimoji="1" lang="zh-CN" altLang="en-US" sz="3200" dirty="0"/>
              <a:t>就会与</a:t>
            </a:r>
            <a:r>
              <a:rPr kumimoji="1" lang="en-US" altLang="zh-CN" sz="3200" dirty="0"/>
              <a:t> h(n) </a:t>
            </a:r>
            <a:r>
              <a:rPr kumimoji="1" lang="zh-CN" altLang="en-US" sz="3200" dirty="0"/>
              <a:t>是通过 </a:t>
            </a:r>
            <a:r>
              <a:rPr kumimoji="1" lang="en-US" altLang="zh-CN" sz="3200" dirty="0"/>
              <a:t>n</a:t>
            </a:r>
            <a:r>
              <a:rPr kumimoji="1" lang="zh-CN" altLang="en-US" sz="3200" dirty="0"/>
              <a:t> 到达</a:t>
            </a:r>
            <a:r>
              <a:rPr kumimoji="1" lang="en-US" altLang="zh-CN" sz="3200" dirty="0" err="1"/>
              <a:t>Gn</a:t>
            </a:r>
            <a:r>
              <a:rPr kumimoji="1" lang="zh-CN" altLang="en-US" sz="3200" dirty="0"/>
              <a:t> 的路径的花费的下限的前提相矛盾。</a:t>
            </a:r>
            <a:endParaRPr kumimoji="1" lang="en-US" altLang="zh-CN" sz="3200" dirty="0"/>
          </a:p>
        </p:txBody>
      </p:sp>
    </p:spTree>
    <p:extLst>
      <p:ext uri="{BB962C8B-B14F-4D97-AF65-F5344CB8AC3E}">
        <p14:creationId xmlns:p14="http://schemas.microsoft.com/office/powerpoint/2010/main" val="254615479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DAC489-E4B9-2742-99A0-B5520AF32C07}"/>
              </a:ext>
            </a:extLst>
          </p:cNvPr>
          <p:cNvSpPr>
            <a:spLocks noGrp="1"/>
          </p:cNvSpPr>
          <p:nvPr>
            <p:ph type="title"/>
          </p:nvPr>
        </p:nvSpPr>
        <p:spPr>
          <a:xfrm>
            <a:off x="1922197" y="119823"/>
            <a:ext cx="6517979" cy="387469"/>
          </a:xfrm>
        </p:spPr>
        <p:txBody>
          <a:bodyPr/>
          <a:lstStyle/>
          <a:p>
            <a:r>
              <a:rPr lang="zh-CN" altLang="en-US" sz="2000" dirty="0"/>
              <a:t>图搜索：</a:t>
            </a:r>
            <a:r>
              <a:rPr lang="en-US" altLang="zh-CN" sz="2000" b="1" i="1" dirty="0"/>
              <a:t>h(n)</a:t>
            </a:r>
            <a:r>
              <a:rPr lang="zh-CN" altLang="en-US" sz="2000" b="1" i="1" dirty="0"/>
              <a:t> </a:t>
            </a:r>
            <a:r>
              <a:rPr lang="zh-CN" altLang="en-US" sz="2400" dirty="0"/>
              <a:t>是</a:t>
            </a:r>
            <a:r>
              <a:rPr lang="zh-CN" altLang="en-US" sz="2000" dirty="0"/>
              <a:t>一致的（</a:t>
            </a:r>
            <a:r>
              <a:rPr lang="en-US" altLang="zh-CN" sz="2000" dirty="0"/>
              <a:t> consistency</a:t>
            </a:r>
            <a:r>
              <a:rPr lang="zh-CN" altLang="en-US" sz="2000" dirty="0"/>
              <a:t>）</a:t>
            </a:r>
            <a:r>
              <a:rPr lang="en-US" altLang="zh-CN" sz="2000" b="1" dirty="0"/>
              <a:t> A</a:t>
            </a:r>
            <a:r>
              <a:rPr lang="zh-CN" altLang="en-US" sz="2000" b="1" dirty="0"/>
              <a:t>*是最优的</a:t>
            </a:r>
            <a:endParaRPr kumimoji="1" lang="zh-CN" altLang="en-US" sz="2000" dirty="0"/>
          </a:p>
        </p:txBody>
      </p:sp>
      <p:sp>
        <p:nvSpPr>
          <p:cNvPr id="3" name="文本占位符 2">
            <a:extLst>
              <a:ext uri="{FF2B5EF4-FFF2-40B4-BE49-F238E27FC236}">
                <a16:creationId xmlns:a16="http://schemas.microsoft.com/office/drawing/2014/main" id="{250A7D38-2A8A-0543-AAE5-CE2DD9C03E3F}"/>
              </a:ext>
            </a:extLst>
          </p:cNvPr>
          <p:cNvSpPr>
            <a:spLocks noGrp="1"/>
          </p:cNvSpPr>
          <p:nvPr>
            <p:ph type="body" idx="1"/>
          </p:nvPr>
        </p:nvSpPr>
        <p:spPr>
          <a:xfrm>
            <a:off x="377371" y="812801"/>
            <a:ext cx="8505372" cy="3338286"/>
          </a:xfrm>
        </p:spPr>
        <p:txBody>
          <a:bodyPr>
            <a:normAutofit/>
          </a:bodyPr>
          <a:lstStyle/>
          <a:p>
            <a:pPr>
              <a:lnSpc>
                <a:spcPct val="150000"/>
              </a:lnSpc>
              <a:spcBef>
                <a:spcPts val="0"/>
              </a:spcBef>
            </a:pPr>
            <a:r>
              <a:rPr lang="zh-CN" altLang="en-US" sz="2400" dirty="0"/>
              <a:t>对于图搜索，开节点集新出来的点有可能走到老的闭节点上去，只保证</a:t>
            </a:r>
            <a:r>
              <a:rPr lang="en-US" altLang="zh-CN" sz="2400" dirty="0"/>
              <a:t>h</a:t>
            </a:r>
            <a:r>
              <a:rPr lang="zh-CN" altLang="en-US" sz="2400" dirty="0"/>
              <a:t>相对于目标是可采纳的是不够的。因为某个点从开节点集出来到达某个闭节点时，有可能使该节点的花费变小。因为</a:t>
            </a:r>
            <a:r>
              <a:rPr lang="en-US" altLang="zh-CN" sz="2400" dirty="0"/>
              <a:t>h</a:t>
            </a:r>
            <a:r>
              <a:rPr lang="zh-CN" altLang="en-US" sz="2400" dirty="0"/>
              <a:t>只是相对于目标是可采纳的，并不是相对于路径上的每一点都是可采纳的。用这个</a:t>
            </a:r>
            <a:r>
              <a:rPr lang="en-US" altLang="zh-CN" sz="2400" dirty="0"/>
              <a:t>h</a:t>
            </a:r>
            <a:r>
              <a:rPr lang="zh-CN" altLang="en-US" sz="2400" dirty="0"/>
              <a:t>第一次找到的到某个非目标节点的路径不一定是最优的。后面会给出例子。</a:t>
            </a:r>
            <a:endParaRPr lang="en-US" altLang="zh-CN" sz="2400" dirty="0"/>
          </a:p>
        </p:txBody>
      </p:sp>
      <p:sp>
        <p:nvSpPr>
          <p:cNvPr id="4" name="文本占位符 2">
            <a:extLst>
              <a:ext uri="{FF2B5EF4-FFF2-40B4-BE49-F238E27FC236}">
                <a16:creationId xmlns:a16="http://schemas.microsoft.com/office/drawing/2014/main" id="{37F03FEB-D245-504F-A343-8CB3D6B6480C}"/>
              </a:ext>
            </a:extLst>
          </p:cNvPr>
          <p:cNvSpPr txBox="1">
            <a:spLocks/>
          </p:cNvSpPr>
          <p:nvPr/>
        </p:nvSpPr>
        <p:spPr>
          <a:xfrm>
            <a:off x="1273250" y="3325539"/>
            <a:ext cx="4492249" cy="1629514"/>
          </a:xfrm>
          <a:prstGeom prst="rect">
            <a:avLst/>
          </a:prstGeom>
        </p:spPr>
        <p:txBody>
          <a:bodyPr anchor="t">
            <a:normAutofit/>
          </a:bodyPr>
          <a:lstStyle>
            <a:lvl1pPr marL="444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1pPr>
            <a:lvl2pPr marL="8890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2pPr>
            <a:lvl3pPr marL="1333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3pPr>
            <a:lvl4pPr marL="17780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4pPr>
            <a:lvl5pPr marL="2222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endParaRPr kumimoji="1" lang="zh-CN" altLang="en-US" sz="1582" dirty="0"/>
          </a:p>
        </p:txBody>
      </p:sp>
    </p:spTree>
    <p:extLst>
      <p:ext uri="{BB962C8B-B14F-4D97-AF65-F5344CB8AC3E}">
        <p14:creationId xmlns:p14="http://schemas.microsoft.com/office/powerpoint/2010/main" val="252728206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DAC489-E4B9-2742-99A0-B5520AF32C07}"/>
              </a:ext>
            </a:extLst>
          </p:cNvPr>
          <p:cNvSpPr>
            <a:spLocks noGrp="1"/>
          </p:cNvSpPr>
          <p:nvPr>
            <p:ph type="title"/>
          </p:nvPr>
        </p:nvSpPr>
        <p:spPr>
          <a:xfrm>
            <a:off x="1922197" y="119823"/>
            <a:ext cx="6517979" cy="387469"/>
          </a:xfrm>
        </p:spPr>
        <p:txBody>
          <a:bodyPr/>
          <a:lstStyle/>
          <a:p>
            <a:r>
              <a:rPr lang="zh-CN" altLang="en-US" sz="2000" dirty="0"/>
              <a:t>图搜索：</a:t>
            </a:r>
            <a:r>
              <a:rPr lang="en-US" altLang="zh-CN" sz="2000" b="1" i="1" dirty="0"/>
              <a:t>h(n)</a:t>
            </a:r>
            <a:r>
              <a:rPr lang="zh-CN" altLang="en-US" sz="2000" b="1" i="1" dirty="0"/>
              <a:t> </a:t>
            </a:r>
            <a:r>
              <a:rPr lang="zh-CN" altLang="en-US" sz="2400" dirty="0"/>
              <a:t>是</a:t>
            </a:r>
            <a:r>
              <a:rPr lang="zh-CN" altLang="en-US" sz="2000" dirty="0"/>
              <a:t>一致的（</a:t>
            </a:r>
            <a:r>
              <a:rPr lang="en-US" altLang="zh-CN" sz="2000" dirty="0"/>
              <a:t> consistency</a:t>
            </a:r>
            <a:r>
              <a:rPr lang="zh-CN" altLang="en-US" sz="2000" dirty="0"/>
              <a:t>）</a:t>
            </a:r>
            <a:r>
              <a:rPr lang="en-US" altLang="zh-CN" sz="2000" b="1" dirty="0"/>
              <a:t> A</a:t>
            </a:r>
            <a:r>
              <a:rPr lang="zh-CN" altLang="en-US" sz="2000" b="1" dirty="0"/>
              <a:t>*是最优的</a:t>
            </a:r>
            <a:endParaRPr kumimoji="1" lang="zh-CN" altLang="en-US" sz="2000" dirty="0"/>
          </a:p>
        </p:txBody>
      </p:sp>
      <p:sp>
        <p:nvSpPr>
          <p:cNvPr id="3" name="文本占位符 2">
            <a:extLst>
              <a:ext uri="{FF2B5EF4-FFF2-40B4-BE49-F238E27FC236}">
                <a16:creationId xmlns:a16="http://schemas.microsoft.com/office/drawing/2014/main" id="{250A7D38-2A8A-0543-AAE5-CE2DD9C03E3F}"/>
              </a:ext>
            </a:extLst>
          </p:cNvPr>
          <p:cNvSpPr>
            <a:spLocks noGrp="1"/>
          </p:cNvSpPr>
          <p:nvPr>
            <p:ph type="body" idx="1"/>
          </p:nvPr>
        </p:nvSpPr>
        <p:spPr>
          <a:xfrm>
            <a:off x="270933" y="812800"/>
            <a:ext cx="8611810" cy="3860799"/>
          </a:xfrm>
        </p:spPr>
        <p:txBody>
          <a:bodyPr>
            <a:normAutofit fontScale="77500" lnSpcReduction="20000"/>
          </a:bodyPr>
          <a:lstStyle/>
          <a:p>
            <a:pPr>
              <a:lnSpc>
                <a:spcPct val="160000"/>
              </a:lnSpc>
              <a:spcBef>
                <a:spcPts val="0"/>
              </a:spcBef>
            </a:pPr>
            <a:r>
              <a:rPr lang="zh-CN" altLang="en-US" sz="2600" dirty="0"/>
              <a:t>所以对于图搜索，我们给个更强一点儿的条件是一致性</a:t>
            </a:r>
            <a:endParaRPr lang="en-US" altLang="zh-CN" sz="2600" dirty="0"/>
          </a:p>
          <a:p>
            <a:pPr>
              <a:lnSpc>
                <a:spcPct val="160000"/>
              </a:lnSpc>
              <a:spcBef>
                <a:spcPts val="0"/>
              </a:spcBef>
            </a:pPr>
            <a:r>
              <a:rPr lang="zh-CN" altLang="en-US" sz="2600" dirty="0"/>
              <a:t>定义：</a:t>
            </a:r>
            <a:r>
              <a:rPr lang="en-US" altLang="zh-CN" sz="2600" dirty="0"/>
              <a:t>h(n) </a:t>
            </a:r>
            <a:r>
              <a:rPr lang="zh-CN" altLang="en-US" sz="2600" dirty="0"/>
              <a:t>是一致的，如果</a:t>
            </a:r>
            <a:r>
              <a:rPr lang="en-US" altLang="zh-CN" sz="2600" dirty="0"/>
              <a:t>h(n) ≤ c(n, a, n′) + h(n′) . </a:t>
            </a:r>
            <a:r>
              <a:rPr lang="zh-CN" altLang="en-US" sz="2600" dirty="0"/>
              <a:t> </a:t>
            </a:r>
            <a:endParaRPr lang="en-US" altLang="zh-CN" sz="2600" dirty="0"/>
          </a:p>
          <a:p>
            <a:pPr marL="0">
              <a:lnSpc>
                <a:spcPct val="160000"/>
              </a:lnSpc>
              <a:spcBef>
                <a:spcPts val="0"/>
              </a:spcBef>
            </a:pPr>
            <a:r>
              <a:rPr lang="zh-CN" altLang="en-US" sz="2600" dirty="0"/>
              <a:t>推论：如果</a:t>
            </a:r>
            <a:r>
              <a:rPr lang="en-US" altLang="zh-CN" sz="2600" dirty="0"/>
              <a:t>h(n) </a:t>
            </a:r>
            <a:r>
              <a:rPr lang="zh-CN" altLang="en-US" sz="2600" dirty="0"/>
              <a:t>是一致的</a:t>
            </a:r>
            <a:r>
              <a:rPr lang="en-US" altLang="zh-CN" sz="2600" dirty="0"/>
              <a:t>, f(n) </a:t>
            </a:r>
            <a:r>
              <a:rPr lang="zh-CN" altLang="en-US" sz="2600" dirty="0"/>
              <a:t>的值在任何一条路径上都是不下降的。</a:t>
            </a:r>
            <a:r>
              <a:rPr lang="en-US" altLang="zh-CN" sz="2600" dirty="0"/>
              <a:t> </a:t>
            </a:r>
          </a:p>
          <a:p>
            <a:pPr marL="0">
              <a:lnSpc>
                <a:spcPct val="160000"/>
              </a:lnSpc>
              <a:spcBef>
                <a:spcPts val="0"/>
              </a:spcBef>
            </a:pPr>
            <a:r>
              <a:rPr lang="zh-CN" altLang="en-US" sz="2600" dirty="0"/>
              <a:t>证明从一致性的定义可以得到</a:t>
            </a:r>
            <a:endParaRPr lang="en-US" altLang="zh-CN" sz="2600" dirty="0"/>
          </a:p>
          <a:p>
            <a:pPr marL="685800" lvl="2">
              <a:lnSpc>
                <a:spcPct val="160000"/>
              </a:lnSpc>
              <a:spcBef>
                <a:spcPts val="0"/>
              </a:spcBef>
            </a:pPr>
            <a:r>
              <a:rPr lang="zh-CN" altLang="en-US" sz="2600" dirty="0"/>
              <a:t>假设</a:t>
            </a:r>
            <a:r>
              <a:rPr lang="en-US" altLang="zh-CN" sz="2600" dirty="0"/>
              <a:t>n′</a:t>
            </a:r>
            <a:r>
              <a:rPr lang="zh-CN" altLang="en-US" sz="2600" dirty="0"/>
              <a:t>是</a:t>
            </a:r>
            <a:r>
              <a:rPr lang="en-US" altLang="zh-CN" sz="2600" dirty="0"/>
              <a:t>n</a:t>
            </a:r>
            <a:r>
              <a:rPr lang="zh-CN" altLang="en-US" sz="2600" dirty="0"/>
              <a:t> 的后继，则对于任意的</a:t>
            </a:r>
            <a:r>
              <a:rPr lang="en-US" altLang="zh-CN" sz="2600" dirty="0"/>
              <a:t>a</a:t>
            </a:r>
            <a:r>
              <a:rPr lang="zh-CN" altLang="en-US" sz="2600" dirty="0"/>
              <a:t>，</a:t>
            </a:r>
            <a:r>
              <a:rPr lang="en-US" altLang="zh-CN" sz="2600" dirty="0"/>
              <a:t> </a:t>
            </a:r>
          </a:p>
          <a:p>
            <a:pPr marL="0" indent="0">
              <a:lnSpc>
                <a:spcPct val="160000"/>
              </a:lnSpc>
              <a:spcBef>
                <a:spcPts val="0"/>
              </a:spcBef>
              <a:buNone/>
            </a:pPr>
            <a:r>
              <a:rPr lang="zh-CN" altLang="en-US" sz="2600" dirty="0"/>
              <a:t>                   </a:t>
            </a:r>
            <a:r>
              <a:rPr lang="en-US" altLang="zh-CN" sz="2600" dirty="0"/>
              <a:t>g(n′) = g(n) + c(n, a, n′)</a:t>
            </a:r>
          </a:p>
          <a:p>
            <a:pPr marL="1028700" lvl="3" indent="0">
              <a:lnSpc>
                <a:spcPct val="160000"/>
              </a:lnSpc>
              <a:spcBef>
                <a:spcPts val="0"/>
              </a:spcBef>
              <a:buNone/>
            </a:pPr>
            <a:r>
              <a:rPr lang="en-US" altLang="zh-CN" sz="2800" dirty="0"/>
              <a:t>f(n′) = g(n′) + h(n′) </a:t>
            </a:r>
          </a:p>
          <a:p>
            <a:pPr marL="1028700" lvl="3" indent="0">
              <a:lnSpc>
                <a:spcPct val="160000"/>
              </a:lnSpc>
              <a:spcBef>
                <a:spcPts val="0"/>
              </a:spcBef>
              <a:buNone/>
            </a:pPr>
            <a:r>
              <a:rPr lang="en-US" altLang="zh-CN" sz="2800" dirty="0"/>
              <a:t>= g(n) + c(n,</a:t>
            </a:r>
            <a:r>
              <a:rPr lang="zh-CN" altLang="en-US" sz="2800" dirty="0"/>
              <a:t> </a:t>
            </a:r>
            <a:r>
              <a:rPr lang="en-US" altLang="zh-CN" sz="2800" dirty="0"/>
              <a:t>a,</a:t>
            </a:r>
            <a:r>
              <a:rPr lang="zh-CN" altLang="en-US" sz="2800" dirty="0"/>
              <a:t> </a:t>
            </a:r>
            <a:r>
              <a:rPr lang="en-US" altLang="zh-CN" sz="2800" dirty="0"/>
              <a:t>n′) + h(n′) ≥ g(n) + h(n) = f(n) . </a:t>
            </a:r>
          </a:p>
          <a:p>
            <a:pPr>
              <a:lnSpc>
                <a:spcPct val="150000"/>
              </a:lnSpc>
              <a:spcBef>
                <a:spcPts val="0"/>
              </a:spcBef>
            </a:pPr>
            <a:endParaRPr lang="en-US" altLang="zh-CN" sz="2400" b="1" i="1" dirty="0"/>
          </a:p>
        </p:txBody>
      </p:sp>
      <p:sp>
        <p:nvSpPr>
          <p:cNvPr id="4" name="文本占位符 2">
            <a:extLst>
              <a:ext uri="{FF2B5EF4-FFF2-40B4-BE49-F238E27FC236}">
                <a16:creationId xmlns:a16="http://schemas.microsoft.com/office/drawing/2014/main" id="{37F03FEB-D245-504F-A343-8CB3D6B6480C}"/>
              </a:ext>
            </a:extLst>
          </p:cNvPr>
          <p:cNvSpPr txBox="1">
            <a:spLocks/>
          </p:cNvSpPr>
          <p:nvPr/>
        </p:nvSpPr>
        <p:spPr>
          <a:xfrm>
            <a:off x="1273250" y="3325539"/>
            <a:ext cx="4492249" cy="1629514"/>
          </a:xfrm>
          <a:prstGeom prst="rect">
            <a:avLst/>
          </a:prstGeom>
        </p:spPr>
        <p:txBody>
          <a:bodyPr anchor="t">
            <a:normAutofit/>
          </a:bodyPr>
          <a:lstStyle>
            <a:lvl1pPr marL="444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1pPr>
            <a:lvl2pPr marL="8890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2pPr>
            <a:lvl3pPr marL="1333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3pPr>
            <a:lvl4pPr marL="17780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4pPr>
            <a:lvl5pPr marL="2222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endParaRPr kumimoji="1" lang="zh-CN" altLang="en-US" sz="1582" dirty="0"/>
          </a:p>
        </p:txBody>
      </p:sp>
    </p:spTree>
    <p:extLst>
      <p:ext uri="{BB962C8B-B14F-4D97-AF65-F5344CB8AC3E}">
        <p14:creationId xmlns:p14="http://schemas.microsoft.com/office/powerpoint/2010/main" val="281887858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EF9B24-EA09-4E40-83B6-10663970418D}"/>
              </a:ext>
            </a:extLst>
          </p:cNvPr>
          <p:cNvSpPr>
            <a:spLocks noGrp="1"/>
          </p:cNvSpPr>
          <p:nvPr>
            <p:ph type="title"/>
          </p:nvPr>
        </p:nvSpPr>
        <p:spPr/>
        <p:txBody>
          <a:bodyPr/>
          <a:lstStyle/>
          <a:p>
            <a:r>
              <a:rPr kumimoji="1" lang="en-US" altLang="zh-CN" sz="2000" b="1" dirty="0"/>
              <a:t>A</a:t>
            </a:r>
            <a:r>
              <a:rPr kumimoji="1" lang="zh-CN" altLang="en-US" sz="2000" b="1" dirty="0"/>
              <a:t>*</a:t>
            </a:r>
            <a:r>
              <a:rPr kumimoji="1" lang="zh-CN" altLang="en-US" sz="2000" dirty="0"/>
              <a:t>算法的最优性</a:t>
            </a:r>
          </a:p>
        </p:txBody>
      </p:sp>
      <p:sp>
        <p:nvSpPr>
          <p:cNvPr id="3" name="文本占位符 2">
            <a:extLst>
              <a:ext uri="{FF2B5EF4-FFF2-40B4-BE49-F238E27FC236}">
                <a16:creationId xmlns:a16="http://schemas.microsoft.com/office/drawing/2014/main" id="{83CAC91B-0A5D-FB42-AD83-3D7FDD4C2BAC}"/>
              </a:ext>
            </a:extLst>
          </p:cNvPr>
          <p:cNvSpPr>
            <a:spLocks noGrp="1"/>
          </p:cNvSpPr>
          <p:nvPr>
            <p:ph type="body" idx="1"/>
          </p:nvPr>
        </p:nvSpPr>
        <p:spPr>
          <a:xfrm>
            <a:off x="389468" y="769986"/>
            <a:ext cx="8327812" cy="3911403"/>
          </a:xfrm>
        </p:spPr>
        <p:txBody>
          <a:bodyPr>
            <a:normAutofit/>
          </a:bodyPr>
          <a:lstStyle/>
          <a:p>
            <a:pPr marL="0">
              <a:lnSpc>
                <a:spcPct val="150000"/>
              </a:lnSpc>
              <a:spcBef>
                <a:spcPts val="0"/>
              </a:spcBef>
            </a:pPr>
            <a:r>
              <a:rPr lang="zh-CN" altLang="en-US" sz="2109" dirty="0"/>
              <a:t>当</a:t>
            </a:r>
            <a:r>
              <a:rPr lang="en-US" altLang="zh-CN" sz="2109" dirty="0"/>
              <a:t> </a:t>
            </a:r>
            <a:r>
              <a:rPr lang="en-US" altLang="zh-CN" sz="2109" b="1" dirty="0"/>
              <a:t>A</a:t>
            </a:r>
            <a:r>
              <a:rPr lang="en-US" altLang="zh-CN" sz="2109" b="1" baseline="30000" dirty="0"/>
              <a:t>∗</a:t>
            </a:r>
            <a:r>
              <a:rPr lang="en-US" altLang="zh-CN" sz="2109" dirty="0"/>
              <a:t> </a:t>
            </a:r>
            <a:r>
              <a:rPr lang="zh-CN" altLang="en-US" sz="2109" dirty="0"/>
              <a:t>选择一个节点 </a:t>
            </a:r>
            <a:r>
              <a:rPr lang="en-US" altLang="zh-CN" sz="2109" b="1" dirty="0"/>
              <a:t>n</a:t>
            </a:r>
            <a:r>
              <a:rPr lang="en-US" altLang="zh-CN" sz="2109" dirty="0"/>
              <a:t> </a:t>
            </a:r>
            <a:r>
              <a:rPr lang="zh-CN" altLang="en-US" sz="2109" dirty="0"/>
              <a:t>展开</a:t>
            </a:r>
            <a:r>
              <a:rPr lang="en-US" altLang="zh-CN" sz="2109" dirty="0"/>
              <a:t>, </a:t>
            </a:r>
            <a:r>
              <a:rPr lang="zh-CN" altLang="en-US" sz="2109" dirty="0"/>
              <a:t>到达该点的最优路径已经找到。</a:t>
            </a:r>
            <a:endParaRPr lang="en-US" altLang="zh-CN" sz="2109" dirty="0"/>
          </a:p>
          <a:p>
            <a:pPr marL="0">
              <a:lnSpc>
                <a:spcPct val="150000"/>
              </a:lnSpc>
              <a:spcBef>
                <a:spcPts val="0"/>
              </a:spcBef>
            </a:pPr>
            <a:r>
              <a:rPr lang="zh-CN" altLang="en-US" sz="2109" dirty="0"/>
              <a:t>如果不是这样的话</a:t>
            </a:r>
            <a:r>
              <a:rPr lang="en-US" altLang="zh-CN" sz="2109" dirty="0"/>
              <a:t>, </a:t>
            </a:r>
            <a:r>
              <a:rPr lang="zh-CN" altLang="en-US" sz="2109" dirty="0"/>
              <a:t>就会存在另一个节点</a:t>
            </a:r>
            <a:r>
              <a:rPr lang="en-US" altLang="zh-CN" sz="2109" b="1" dirty="0"/>
              <a:t>n′ </a:t>
            </a:r>
            <a:r>
              <a:rPr lang="zh-CN" altLang="en-US" sz="2109" dirty="0"/>
              <a:t>存在于开节点集，并且存在一条过</a:t>
            </a:r>
            <a:r>
              <a:rPr lang="en-US" altLang="zh-CN" sz="2109" b="1" dirty="0"/>
              <a:t>n′ </a:t>
            </a:r>
            <a:r>
              <a:rPr lang="zh-CN" altLang="en-US" sz="2109" dirty="0"/>
              <a:t>的更优路径。因为在任何一条路径上的 </a:t>
            </a:r>
            <a:r>
              <a:rPr lang="en-US" altLang="zh-CN" sz="2109" b="1" dirty="0"/>
              <a:t>f </a:t>
            </a:r>
            <a:r>
              <a:rPr lang="zh-CN" altLang="en-US" sz="2109" dirty="0"/>
              <a:t>都是不降的，所以</a:t>
            </a:r>
            <a:r>
              <a:rPr lang="en-US" altLang="zh-CN" sz="2109" b="1" dirty="0"/>
              <a:t>n′</a:t>
            </a:r>
            <a:r>
              <a:rPr lang="en-US" altLang="zh-CN" sz="2109" dirty="0"/>
              <a:t> </a:t>
            </a:r>
            <a:r>
              <a:rPr lang="zh-CN" altLang="en-US" sz="2109" dirty="0"/>
              <a:t>应该具有比 </a:t>
            </a:r>
            <a:r>
              <a:rPr lang="en-US" altLang="zh-CN" sz="2109" b="1" dirty="0"/>
              <a:t>n</a:t>
            </a:r>
            <a:r>
              <a:rPr lang="zh-CN" altLang="en-US" sz="2109" dirty="0"/>
              <a:t> 更低的 </a:t>
            </a:r>
            <a:r>
              <a:rPr lang="en-US" altLang="zh-CN" sz="2109" b="1" dirty="0"/>
              <a:t>f</a:t>
            </a:r>
            <a:r>
              <a:rPr lang="zh-CN" altLang="en-US" sz="2109" dirty="0"/>
              <a:t>，因而应该已经被展开过了。</a:t>
            </a:r>
            <a:r>
              <a:rPr lang="zh-CN" altLang="en-US" sz="2320" b="1" dirty="0">
                <a:solidFill>
                  <a:srgbClr val="931000"/>
                </a:solidFill>
              </a:rPr>
              <a:t>矛盾</a:t>
            </a:r>
            <a:endParaRPr lang="en-US" altLang="zh-CN" sz="2109" b="1" dirty="0">
              <a:solidFill>
                <a:srgbClr val="931000"/>
              </a:solidFill>
            </a:endParaRPr>
          </a:p>
          <a:p>
            <a:pPr marL="0">
              <a:lnSpc>
                <a:spcPct val="150000"/>
              </a:lnSpc>
              <a:spcBef>
                <a:spcPts val="0"/>
              </a:spcBef>
            </a:pPr>
            <a:r>
              <a:rPr lang="zh-CN" altLang="en-US" sz="2109" dirty="0"/>
              <a:t>因为我们要找到一个比</a:t>
            </a:r>
            <a:r>
              <a:rPr lang="en-US" altLang="zh-CN" sz="2109" b="1" dirty="0"/>
              <a:t>f</a:t>
            </a:r>
            <a:r>
              <a:rPr lang="en-US" altLang="zh-CN" sz="2109" dirty="0"/>
              <a:t> </a:t>
            </a:r>
            <a:r>
              <a:rPr lang="zh-CN" altLang="en-US" sz="2109" dirty="0"/>
              <a:t> 更优的解，而</a:t>
            </a:r>
            <a:r>
              <a:rPr lang="en-US" altLang="zh-CN" sz="2109" b="1" dirty="0"/>
              <a:t>f</a:t>
            </a:r>
            <a:r>
              <a:rPr lang="en-US" altLang="zh-CN" sz="2109" dirty="0"/>
              <a:t> </a:t>
            </a:r>
            <a:r>
              <a:rPr lang="zh-CN" altLang="en-US" sz="2109" dirty="0"/>
              <a:t>是已经找到的解的实际花费</a:t>
            </a:r>
            <a:r>
              <a:rPr lang="en-US" altLang="zh-CN" sz="2109" dirty="0"/>
              <a:t> (</a:t>
            </a:r>
            <a:r>
              <a:rPr lang="zh-CN" altLang="en-US" sz="2109" dirty="0"/>
              <a:t>这里</a:t>
            </a:r>
            <a:r>
              <a:rPr lang="en-US" altLang="zh-CN" sz="2109" b="1" dirty="0"/>
              <a:t>h = 0</a:t>
            </a:r>
            <a:r>
              <a:rPr lang="en-US" altLang="zh-CN" sz="2109" dirty="0"/>
              <a:t>) </a:t>
            </a:r>
            <a:r>
              <a:rPr lang="zh-CN" altLang="en-US" sz="2109" dirty="0"/>
              <a:t>而未来要找到的所有解都只会比</a:t>
            </a:r>
            <a:r>
              <a:rPr lang="en-US" altLang="zh-CN" sz="2109" b="1" dirty="0"/>
              <a:t>f</a:t>
            </a:r>
            <a:r>
              <a:rPr lang="en-US" altLang="zh-CN" sz="2109" dirty="0"/>
              <a:t> </a:t>
            </a:r>
            <a:r>
              <a:rPr lang="zh-CN" altLang="en-US" sz="2109" dirty="0"/>
              <a:t>花费更高。</a:t>
            </a:r>
            <a:endParaRPr lang="en-US" altLang="zh-CN" sz="2109" dirty="0"/>
          </a:p>
          <a:p>
            <a:pPr marL="0" indent="0">
              <a:spcBef>
                <a:spcPts val="633"/>
              </a:spcBef>
              <a:buNone/>
            </a:pPr>
            <a:endParaRPr lang="en-US" altLang="zh-CN" sz="2109" b="1" i="1" dirty="0"/>
          </a:p>
          <a:p>
            <a:endParaRPr kumimoji="1" lang="zh-CN" altLang="en-US" dirty="0"/>
          </a:p>
        </p:txBody>
      </p:sp>
    </p:spTree>
    <p:extLst>
      <p:ext uri="{BB962C8B-B14F-4D97-AF65-F5344CB8AC3E}">
        <p14:creationId xmlns:p14="http://schemas.microsoft.com/office/powerpoint/2010/main" val="397760544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2872D-A539-4DF5-AAD3-2F2BF9016392}"/>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D7D99107-DD56-4C60-AE8E-A4A49D672AC4}"/>
              </a:ext>
            </a:extLst>
          </p:cNvPr>
          <p:cNvPicPr>
            <a:picLocks noChangeAspect="1"/>
          </p:cNvPicPr>
          <p:nvPr/>
        </p:nvPicPr>
        <p:blipFill>
          <a:blip r:embed="rId2"/>
          <a:stretch>
            <a:fillRect/>
          </a:stretch>
        </p:blipFill>
        <p:spPr>
          <a:xfrm>
            <a:off x="1611129" y="158063"/>
            <a:ext cx="5769247" cy="4787247"/>
          </a:xfrm>
          <a:prstGeom prst="rect">
            <a:avLst/>
          </a:prstGeom>
        </p:spPr>
      </p:pic>
    </p:spTree>
    <p:extLst>
      <p:ext uri="{BB962C8B-B14F-4D97-AF65-F5344CB8AC3E}">
        <p14:creationId xmlns:p14="http://schemas.microsoft.com/office/powerpoint/2010/main" val="158394204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4D901E-AEDF-95D1-1944-7D087E6264F8}"/>
              </a:ext>
            </a:extLst>
          </p:cNvPr>
          <p:cNvSpPr>
            <a:spLocks noGrp="1"/>
          </p:cNvSpPr>
          <p:nvPr>
            <p:ph type="title"/>
          </p:nvPr>
        </p:nvSpPr>
        <p:spPr/>
        <p:txBody>
          <a:bodyPr/>
          <a:lstStyle/>
          <a:p>
            <a:r>
              <a:rPr kumimoji="1" lang="zh-CN" altLang="en-US" dirty="0"/>
              <a:t>一个可采纳但不一致的例子</a:t>
            </a:r>
          </a:p>
        </p:txBody>
      </p:sp>
      <p:pic>
        <p:nvPicPr>
          <p:cNvPr id="4" name="图片 3">
            <a:extLst>
              <a:ext uri="{FF2B5EF4-FFF2-40B4-BE49-F238E27FC236}">
                <a16:creationId xmlns:a16="http://schemas.microsoft.com/office/drawing/2014/main" id="{1FC26E21-6B8A-D6C4-C761-8F3A7357F95C}"/>
              </a:ext>
            </a:extLst>
          </p:cNvPr>
          <p:cNvPicPr>
            <a:picLocks noChangeAspect="1"/>
          </p:cNvPicPr>
          <p:nvPr/>
        </p:nvPicPr>
        <p:blipFill>
          <a:blip r:embed="rId2"/>
          <a:stretch>
            <a:fillRect/>
          </a:stretch>
        </p:blipFill>
        <p:spPr>
          <a:xfrm>
            <a:off x="381000" y="1083500"/>
            <a:ext cx="5562600" cy="3365904"/>
          </a:xfrm>
          <a:prstGeom prst="rect">
            <a:avLst/>
          </a:prstGeom>
        </p:spPr>
      </p:pic>
      <p:sp>
        <p:nvSpPr>
          <p:cNvPr id="5" name="文本框 4">
            <a:extLst>
              <a:ext uri="{FF2B5EF4-FFF2-40B4-BE49-F238E27FC236}">
                <a16:creationId xmlns:a16="http://schemas.microsoft.com/office/drawing/2014/main" id="{28817051-F241-C524-9784-1BAE67D4815C}"/>
              </a:ext>
            </a:extLst>
          </p:cNvPr>
          <p:cNvSpPr txBox="1"/>
          <p:nvPr/>
        </p:nvSpPr>
        <p:spPr>
          <a:xfrm>
            <a:off x="6163733" y="1083500"/>
            <a:ext cx="2760133" cy="3416320"/>
          </a:xfrm>
          <a:prstGeom prst="rect">
            <a:avLst/>
          </a:prstGeom>
          <a:noFill/>
        </p:spPr>
        <p:txBody>
          <a:bodyPr wrap="square" rtlCol="0">
            <a:spAutoFit/>
          </a:bodyPr>
          <a:lstStyle/>
          <a:p>
            <a:r>
              <a:rPr kumimoji="1" lang="zh-CN" altLang="en-US" sz="2400" dirty="0">
                <a:latin typeface="KaiTi" panose="02010609060101010101" pitchFamily="49" charset="-122"/>
                <a:ea typeface="KaiTi" panose="02010609060101010101" pitchFamily="49" charset="-122"/>
              </a:rPr>
              <a:t>在这个例子中，</a:t>
            </a:r>
            <a:r>
              <a:rPr kumimoji="1" lang="en-US" altLang="zh-CN" sz="2400" dirty="0">
                <a:latin typeface="KaiTi" panose="02010609060101010101" pitchFamily="49" charset="-122"/>
                <a:ea typeface="KaiTi" panose="02010609060101010101" pitchFamily="49" charset="-122"/>
              </a:rPr>
              <a:t>h</a:t>
            </a:r>
            <a:r>
              <a:rPr kumimoji="1" lang="zh-CN" altLang="en-US" sz="2400" dirty="0">
                <a:latin typeface="KaiTi" panose="02010609060101010101" pitchFamily="49" charset="-122"/>
                <a:ea typeface="KaiTi" panose="02010609060101010101" pitchFamily="49" charset="-122"/>
              </a:rPr>
              <a:t>是可采纳但不一致的。从</a:t>
            </a:r>
            <a:r>
              <a:rPr kumimoji="1" lang="en-US" altLang="zh-CN" sz="2400" dirty="0">
                <a:latin typeface="KaiTi" panose="02010609060101010101" pitchFamily="49" charset="-122"/>
                <a:ea typeface="KaiTi" panose="02010609060101010101" pitchFamily="49" charset="-122"/>
              </a:rPr>
              <a:t>S</a:t>
            </a:r>
            <a:r>
              <a:rPr kumimoji="1" lang="zh-CN" altLang="en-US" sz="2400" dirty="0">
                <a:latin typeface="KaiTi" panose="02010609060101010101" pitchFamily="49" charset="-122"/>
                <a:ea typeface="KaiTi" panose="02010609060101010101" pitchFamily="49" charset="-122"/>
              </a:rPr>
              <a:t>出发到</a:t>
            </a:r>
            <a:r>
              <a:rPr kumimoji="1" lang="en-US" altLang="zh-CN" sz="2400" dirty="0">
                <a:latin typeface="KaiTi" panose="02010609060101010101" pitchFamily="49" charset="-122"/>
                <a:ea typeface="KaiTi" panose="02010609060101010101" pitchFamily="49" charset="-122"/>
              </a:rPr>
              <a:t>G</a:t>
            </a:r>
            <a:r>
              <a:rPr kumimoji="1" lang="zh-CN" altLang="en-US" sz="2400" dirty="0">
                <a:latin typeface="KaiTi" panose="02010609060101010101" pitchFamily="49" charset="-122"/>
                <a:ea typeface="KaiTi" panose="02010609060101010101" pitchFamily="49" charset="-122"/>
              </a:rPr>
              <a:t>，采用这个</a:t>
            </a:r>
            <a:r>
              <a:rPr kumimoji="1" lang="en-US" altLang="zh-CN" sz="2400" dirty="0">
                <a:latin typeface="KaiTi" panose="02010609060101010101" pitchFamily="49" charset="-122"/>
                <a:ea typeface="KaiTi" panose="02010609060101010101" pitchFamily="49" charset="-122"/>
              </a:rPr>
              <a:t>h,</a:t>
            </a:r>
            <a:r>
              <a:rPr kumimoji="1" lang="zh-CN" altLang="en-US" sz="2400" dirty="0">
                <a:latin typeface="KaiTi" panose="02010609060101010101" pitchFamily="49" charset="-122"/>
                <a:ea typeface="KaiTi" panose="02010609060101010101" pitchFamily="49" charset="-122"/>
              </a:rPr>
              <a:t>用图搜索，就不能找到最优解。主要原因是从</a:t>
            </a:r>
            <a:r>
              <a:rPr kumimoji="1" lang="en-US" altLang="zh-CN" sz="2400" dirty="0">
                <a:latin typeface="KaiTi" panose="02010609060101010101" pitchFamily="49" charset="-122"/>
                <a:ea typeface="KaiTi" panose="02010609060101010101" pitchFamily="49" charset="-122"/>
              </a:rPr>
              <a:t>S</a:t>
            </a:r>
            <a:r>
              <a:rPr kumimoji="1" lang="zh-CN" altLang="en-US" sz="2400" dirty="0">
                <a:latin typeface="KaiTi" panose="02010609060101010101" pitchFamily="49" charset="-122"/>
                <a:ea typeface="KaiTi" panose="02010609060101010101" pitchFamily="49" charset="-122"/>
              </a:rPr>
              <a:t>出发到</a:t>
            </a:r>
            <a:r>
              <a:rPr kumimoji="1" lang="en-US" altLang="zh-CN" sz="2400" dirty="0">
                <a:latin typeface="KaiTi" panose="02010609060101010101" pitchFamily="49" charset="-122"/>
                <a:ea typeface="KaiTi" panose="02010609060101010101" pitchFamily="49" charset="-122"/>
              </a:rPr>
              <a:t>C</a:t>
            </a:r>
            <a:r>
              <a:rPr kumimoji="1" lang="zh-CN" altLang="en-US" sz="2400" dirty="0">
                <a:latin typeface="KaiTi" panose="02010609060101010101" pitchFamily="49" charset="-122"/>
                <a:ea typeface="KaiTi" panose="02010609060101010101" pitchFamily="49" charset="-122"/>
              </a:rPr>
              <a:t>，如果用图示的</a:t>
            </a:r>
            <a:r>
              <a:rPr kumimoji="1" lang="en-US" altLang="zh-CN" sz="2400" dirty="0">
                <a:latin typeface="KaiTi" panose="02010609060101010101" pitchFamily="49" charset="-122"/>
                <a:ea typeface="KaiTi" panose="02010609060101010101" pitchFamily="49" charset="-122"/>
              </a:rPr>
              <a:t>h</a:t>
            </a:r>
            <a:r>
              <a:rPr kumimoji="1" lang="zh-CN" altLang="en-US" sz="2400" dirty="0">
                <a:latin typeface="KaiTi" panose="02010609060101010101" pitchFamily="49" charset="-122"/>
                <a:ea typeface="KaiTi" panose="02010609060101010101" pitchFamily="49" charset="-122"/>
              </a:rPr>
              <a:t>就找不到最短路。</a:t>
            </a:r>
            <a:endParaRPr kumimoji="1" lang="en-US" altLang="zh-CN" sz="24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19915265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F275E3-E0DC-F085-1935-A41F5F8BC96E}"/>
              </a:ext>
            </a:extLst>
          </p:cNvPr>
          <p:cNvSpPr>
            <a:spLocks noGrp="1"/>
          </p:cNvSpPr>
          <p:nvPr>
            <p:ph type="title"/>
          </p:nvPr>
        </p:nvSpPr>
        <p:spPr/>
        <p:txBody>
          <a:bodyPr/>
          <a:lstStyle/>
          <a:p>
            <a:r>
              <a:rPr lang="en-US" altLang="zh-CN" sz="2800" b="1" dirty="0"/>
              <a:t>A</a:t>
            </a:r>
            <a:r>
              <a:rPr lang="zh-CN" altLang="en-US" sz="2800" b="1" dirty="0"/>
              <a:t>*是最优的</a:t>
            </a:r>
            <a:endParaRPr kumimoji="1" lang="zh-CN" altLang="en-US" dirty="0"/>
          </a:p>
        </p:txBody>
      </p:sp>
      <p:sp>
        <p:nvSpPr>
          <p:cNvPr id="3" name="内容占位符 2">
            <a:extLst>
              <a:ext uri="{FF2B5EF4-FFF2-40B4-BE49-F238E27FC236}">
                <a16:creationId xmlns:a16="http://schemas.microsoft.com/office/drawing/2014/main" id="{382B3CA7-4EEA-580C-DFE8-702995FC00C4}"/>
              </a:ext>
            </a:extLst>
          </p:cNvPr>
          <p:cNvSpPr>
            <a:spLocks noGrp="1"/>
          </p:cNvSpPr>
          <p:nvPr>
            <p:ph idx="1"/>
          </p:nvPr>
        </p:nvSpPr>
        <p:spPr>
          <a:xfrm>
            <a:off x="567559" y="914399"/>
            <a:ext cx="8103475" cy="3718323"/>
          </a:xfrm>
        </p:spPr>
        <p:txBody>
          <a:bodyPr>
            <a:normAutofit/>
          </a:bodyPr>
          <a:lstStyle/>
          <a:p>
            <a:pPr marL="0">
              <a:lnSpc>
                <a:spcPct val="120000"/>
              </a:lnSpc>
              <a:spcBef>
                <a:spcPts val="0"/>
              </a:spcBef>
            </a:pPr>
            <a:r>
              <a:rPr kumimoji="1" lang="en-US" altLang="zh-CN" sz="2400" dirty="0">
                <a:latin typeface="KaiTi" panose="02010609060101010101" pitchFamily="49" charset="-122"/>
                <a:ea typeface="KaiTi" panose="02010609060101010101" pitchFamily="49" charset="-122"/>
              </a:rPr>
              <a:t>A∗ </a:t>
            </a:r>
            <a:r>
              <a:rPr kumimoji="1" lang="zh-CN" altLang="en-US" sz="2400" dirty="0">
                <a:latin typeface="KaiTi" panose="02010609060101010101" pitchFamily="49" charset="-122"/>
                <a:ea typeface="KaiTi" panose="02010609060101010101" pitchFamily="49" charset="-122"/>
              </a:rPr>
              <a:t>具有如下性质</a:t>
            </a:r>
            <a:r>
              <a:rPr kumimoji="1" lang="en-US" altLang="zh-CN" sz="2400" dirty="0">
                <a:latin typeface="KaiTi" panose="02010609060101010101" pitchFamily="49" charset="-122"/>
                <a:ea typeface="KaiTi" panose="02010609060101010101" pitchFamily="49" charset="-122"/>
              </a:rPr>
              <a:t>: </a:t>
            </a:r>
          </a:p>
          <a:p>
            <a:pPr marL="685800" lvl="2">
              <a:lnSpc>
                <a:spcPct val="120000"/>
              </a:lnSpc>
              <a:spcBef>
                <a:spcPts val="0"/>
              </a:spcBef>
            </a:pPr>
            <a:r>
              <a:rPr kumimoji="1" lang="zh-CN" altLang="en-US" sz="2400" dirty="0">
                <a:latin typeface="KaiTi" panose="02010609060101010101" pitchFamily="49" charset="-122"/>
                <a:ea typeface="KaiTi" panose="02010609060101010101" pitchFamily="49" charset="-122"/>
              </a:rPr>
              <a:t>树搜索版本的</a:t>
            </a:r>
            <a:r>
              <a:rPr kumimoji="1" lang="en-US" altLang="zh-CN" sz="2400" dirty="0">
                <a:latin typeface="KaiTi" panose="02010609060101010101" pitchFamily="49" charset="-122"/>
                <a:ea typeface="KaiTi" panose="02010609060101010101" pitchFamily="49" charset="-122"/>
              </a:rPr>
              <a:t>A∗ </a:t>
            </a:r>
            <a:r>
              <a:rPr kumimoji="1" lang="zh-CN" altLang="en-US" sz="2400" dirty="0">
                <a:latin typeface="KaiTi" panose="02010609060101010101" pitchFamily="49" charset="-122"/>
                <a:ea typeface="KaiTi" panose="02010609060101010101" pitchFamily="49" charset="-122"/>
              </a:rPr>
              <a:t>是最优的，如果</a:t>
            </a:r>
            <a:r>
              <a:rPr kumimoji="1" lang="en-US" altLang="zh-CN" sz="2400" dirty="0">
                <a:latin typeface="KaiTi" panose="02010609060101010101" pitchFamily="49" charset="-122"/>
                <a:ea typeface="KaiTi" panose="02010609060101010101" pitchFamily="49" charset="-122"/>
              </a:rPr>
              <a:t> h(n) </a:t>
            </a:r>
            <a:r>
              <a:rPr kumimoji="1" lang="zh-CN" altLang="en-US" sz="2400" dirty="0">
                <a:latin typeface="KaiTi" panose="02010609060101010101" pitchFamily="49" charset="-122"/>
                <a:ea typeface="KaiTi" panose="02010609060101010101" pitchFamily="49" charset="-122"/>
              </a:rPr>
              <a:t>是可采纳的</a:t>
            </a:r>
            <a:r>
              <a:rPr kumimoji="1" lang="en-US" altLang="zh-CN" sz="2400" dirty="0">
                <a:latin typeface="KaiTi" panose="02010609060101010101" pitchFamily="49" charset="-122"/>
                <a:ea typeface="KaiTi" panose="02010609060101010101" pitchFamily="49" charset="-122"/>
              </a:rPr>
              <a:t>, </a:t>
            </a:r>
          </a:p>
          <a:p>
            <a:pPr marL="685800" lvl="2">
              <a:lnSpc>
                <a:spcPct val="120000"/>
              </a:lnSpc>
              <a:spcBef>
                <a:spcPts val="0"/>
              </a:spcBef>
            </a:pPr>
            <a:r>
              <a:rPr kumimoji="1" lang="zh-CN" altLang="en-US" sz="2400" dirty="0">
                <a:latin typeface="KaiTi" panose="02010609060101010101" pitchFamily="49" charset="-122"/>
                <a:ea typeface="KaiTi" panose="02010609060101010101" pitchFamily="49" charset="-122"/>
              </a:rPr>
              <a:t>图搜索版本是最优的， 如果</a:t>
            </a:r>
            <a:r>
              <a:rPr kumimoji="1" lang="en-US" altLang="zh-CN" sz="2400" dirty="0">
                <a:latin typeface="KaiTi" panose="02010609060101010101" pitchFamily="49" charset="-122"/>
                <a:ea typeface="KaiTi" panose="02010609060101010101" pitchFamily="49" charset="-122"/>
              </a:rPr>
              <a:t> h(n) </a:t>
            </a:r>
            <a:r>
              <a:rPr kumimoji="1" lang="zh-CN" altLang="en-US" sz="2400" dirty="0">
                <a:latin typeface="KaiTi" panose="02010609060101010101" pitchFamily="49" charset="-122"/>
                <a:ea typeface="KaiTi" panose="02010609060101010101" pitchFamily="49" charset="-122"/>
              </a:rPr>
              <a:t>是一致的。</a:t>
            </a:r>
            <a:endParaRPr kumimoji="1" lang="en-US" altLang="zh-CN" sz="2400" dirty="0">
              <a:latin typeface="KaiTi" panose="02010609060101010101" pitchFamily="49" charset="-122"/>
              <a:ea typeface="KaiTi" panose="02010609060101010101" pitchFamily="49" charset="-122"/>
            </a:endParaRPr>
          </a:p>
          <a:p>
            <a:pPr marL="685800" lvl="2">
              <a:lnSpc>
                <a:spcPct val="120000"/>
              </a:lnSpc>
              <a:spcBef>
                <a:spcPts val="0"/>
              </a:spcBef>
            </a:pPr>
            <a:endParaRPr lang="en-US" altLang="zh-CN" sz="2000" dirty="0"/>
          </a:p>
          <a:p>
            <a:pPr marL="0">
              <a:lnSpc>
                <a:spcPct val="120000"/>
              </a:lnSpc>
              <a:spcBef>
                <a:spcPts val="0"/>
              </a:spcBef>
            </a:pPr>
            <a:r>
              <a:rPr kumimoji="1" lang="zh-CN" altLang="en-US" sz="2400" dirty="0">
                <a:latin typeface="KaiTi" panose="02010609060101010101" pitchFamily="49" charset="-122"/>
                <a:ea typeface="KaiTi" panose="02010609060101010101" pitchFamily="49" charset="-122"/>
              </a:rPr>
              <a:t>极端情况下（满足可采纳或者一致性），</a:t>
            </a:r>
            <a:endParaRPr kumimoji="1" lang="en-US" altLang="zh-CN" sz="2400" dirty="0">
              <a:latin typeface="KaiTi" panose="02010609060101010101" pitchFamily="49" charset="-122"/>
              <a:ea typeface="KaiTi" panose="02010609060101010101" pitchFamily="49" charset="-122"/>
            </a:endParaRPr>
          </a:p>
          <a:p>
            <a:pPr marL="685800" lvl="2">
              <a:lnSpc>
                <a:spcPct val="120000"/>
              </a:lnSpc>
              <a:spcBef>
                <a:spcPts val="0"/>
              </a:spcBef>
            </a:pPr>
            <a:r>
              <a:rPr kumimoji="1" lang="zh-CN" altLang="en-US" sz="2400" dirty="0">
                <a:latin typeface="KaiTi" panose="02010609060101010101" pitchFamily="49" charset="-122"/>
                <a:ea typeface="KaiTi" panose="02010609060101010101" pitchFamily="49" charset="-122"/>
              </a:rPr>
              <a:t>最好即贪心，</a:t>
            </a:r>
            <a:endParaRPr kumimoji="1" lang="en-US" altLang="zh-CN" sz="2400" dirty="0">
              <a:latin typeface="KaiTi" panose="02010609060101010101" pitchFamily="49" charset="-122"/>
              <a:ea typeface="KaiTi" panose="02010609060101010101" pitchFamily="49" charset="-122"/>
            </a:endParaRPr>
          </a:p>
          <a:p>
            <a:pPr marL="685800" lvl="2">
              <a:lnSpc>
                <a:spcPct val="120000"/>
              </a:lnSpc>
              <a:spcBef>
                <a:spcPts val="0"/>
              </a:spcBef>
            </a:pPr>
            <a:r>
              <a:rPr kumimoji="1" lang="zh-CN" altLang="en-US" sz="2400" dirty="0">
                <a:latin typeface="KaiTi" panose="02010609060101010101" pitchFamily="49" charset="-122"/>
                <a:ea typeface="KaiTi" panose="02010609060101010101" pitchFamily="49" charset="-122"/>
              </a:rPr>
              <a:t>最坏（全</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）即一致代价。</a:t>
            </a:r>
            <a:endParaRPr kumimoji="1" lang="zh-CN" altLang="en-US" sz="1400" dirty="0">
              <a:latin typeface="KaiTi" panose="02010609060101010101" pitchFamily="49" charset="-122"/>
              <a:ea typeface="KaiTi" panose="02010609060101010101" pitchFamily="49" charset="-122"/>
            </a:endParaRPr>
          </a:p>
          <a:p>
            <a:pPr marL="0" indent="0">
              <a:lnSpc>
                <a:spcPct val="120000"/>
              </a:lnSpc>
              <a:spcBef>
                <a:spcPts val="0"/>
              </a:spcBef>
              <a:buNone/>
            </a:pPr>
            <a:endParaRPr lang="en-US" altLang="zh-CN" sz="2709" dirty="0"/>
          </a:p>
          <a:p>
            <a:endParaRPr kumimoji="1" lang="zh-CN" altLang="en-US" dirty="0"/>
          </a:p>
        </p:txBody>
      </p:sp>
      <p:sp>
        <p:nvSpPr>
          <p:cNvPr id="4" name="心形 3">
            <a:extLst>
              <a:ext uri="{FF2B5EF4-FFF2-40B4-BE49-F238E27FC236}">
                <a16:creationId xmlns:a16="http://schemas.microsoft.com/office/drawing/2014/main" id="{3BC1E15C-B663-6ACA-BE9A-04B38523DA25}"/>
              </a:ext>
            </a:extLst>
          </p:cNvPr>
          <p:cNvSpPr/>
          <p:nvPr/>
        </p:nvSpPr>
        <p:spPr>
          <a:xfrm>
            <a:off x="8316686" y="165240"/>
            <a:ext cx="348344" cy="342052"/>
          </a:xfrm>
          <a:prstGeom prst="hear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65DDC5EE-00F2-2BDF-89F5-C12F2473DD11}"/>
              </a:ext>
            </a:extLst>
          </p:cNvPr>
          <p:cNvSpPr txBox="1"/>
          <p:nvPr/>
        </p:nvSpPr>
        <p:spPr>
          <a:xfrm>
            <a:off x="566894" y="4229101"/>
            <a:ext cx="7923964" cy="461665"/>
          </a:xfrm>
          <a:prstGeom prst="rect">
            <a:avLst/>
          </a:prstGeom>
          <a:noFill/>
        </p:spPr>
        <p:txBody>
          <a:bodyPr wrap="none" rtlCol="0">
            <a:spAutoFit/>
          </a:bodyPr>
          <a:lstStyle/>
          <a:p>
            <a:r>
              <a:rPr kumimoji="1" lang="zh-CN" altLang="en-US" sz="2400" b="1" dirty="0">
                <a:solidFill>
                  <a:srgbClr val="931000"/>
                </a:solidFill>
                <a:latin typeface="KaiTi" panose="02010609060101010101" pitchFamily="49" charset="-122"/>
                <a:ea typeface="KaiTi" panose="02010609060101010101" pitchFamily="49" charset="-122"/>
              </a:rPr>
              <a:t>关键点八：</a:t>
            </a:r>
            <a:r>
              <a:rPr kumimoji="1" lang="en-US" altLang="zh-CN" sz="2400" b="1" dirty="0">
                <a:solidFill>
                  <a:srgbClr val="931000"/>
                </a:solidFill>
                <a:latin typeface="KaiTi" panose="02010609060101010101" pitchFamily="49" charset="-122"/>
                <a:ea typeface="KaiTi" panose="02010609060101010101" pitchFamily="49" charset="-122"/>
              </a:rPr>
              <a:t>h(n)</a:t>
            </a:r>
            <a:r>
              <a:rPr kumimoji="1" lang="zh-CN" altLang="en-US" sz="2400" b="1" dirty="0">
                <a:solidFill>
                  <a:srgbClr val="931000"/>
                </a:solidFill>
                <a:latin typeface="KaiTi" panose="02010609060101010101" pitchFamily="49" charset="-122"/>
                <a:ea typeface="KaiTi" panose="02010609060101010101" pitchFamily="49" charset="-122"/>
              </a:rPr>
              <a:t>是可采纳的或者是一致的，</a:t>
            </a:r>
            <a:r>
              <a:rPr kumimoji="1" lang="en-US" altLang="zh-CN" sz="2400" b="1" dirty="0">
                <a:solidFill>
                  <a:srgbClr val="931000"/>
                </a:solidFill>
                <a:latin typeface="KaiTi" panose="02010609060101010101" pitchFamily="49" charset="-122"/>
                <a:ea typeface="KaiTi" panose="02010609060101010101" pitchFamily="49" charset="-122"/>
              </a:rPr>
              <a:t>A*</a:t>
            </a:r>
            <a:r>
              <a:rPr kumimoji="1" lang="zh-CN" altLang="en-US" sz="2400" b="1" dirty="0">
                <a:solidFill>
                  <a:srgbClr val="931000"/>
                </a:solidFill>
                <a:latin typeface="KaiTi" panose="02010609060101010101" pitchFamily="49" charset="-122"/>
                <a:ea typeface="KaiTi" panose="02010609060101010101" pitchFamily="49" charset="-122"/>
              </a:rPr>
              <a:t>就是最优的</a:t>
            </a:r>
          </a:p>
        </p:txBody>
      </p:sp>
    </p:spTree>
    <p:extLst>
      <p:ext uri="{BB962C8B-B14F-4D97-AF65-F5344CB8AC3E}">
        <p14:creationId xmlns:p14="http://schemas.microsoft.com/office/powerpoint/2010/main" val="368384406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4634B4-1EFA-3340-995E-51B1810062CD}"/>
              </a:ext>
            </a:extLst>
          </p:cNvPr>
          <p:cNvSpPr>
            <a:spLocks noGrp="1"/>
          </p:cNvSpPr>
          <p:nvPr>
            <p:ph type="title"/>
          </p:nvPr>
        </p:nvSpPr>
        <p:spPr/>
        <p:txBody>
          <a:bodyPr/>
          <a:lstStyle/>
          <a:p>
            <a:r>
              <a:rPr kumimoji="1" lang="en-US" altLang="zh-CN" sz="2400" dirty="0"/>
              <a:t>A</a:t>
            </a:r>
            <a:r>
              <a:rPr kumimoji="1" lang="zh-CN" altLang="en-US" sz="2400" dirty="0"/>
              <a:t>*算法的</a:t>
            </a:r>
            <a:r>
              <a:rPr kumimoji="1" lang="en-US" altLang="zh-CN" sz="2400" dirty="0"/>
              <a:t>f </a:t>
            </a:r>
            <a:r>
              <a:rPr kumimoji="1" lang="zh-CN" altLang="en-US" sz="2400" dirty="0"/>
              <a:t>值</a:t>
            </a:r>
            <a:r>
              <a:rPr lang="zh-CN" altLang="en-US" sz="2400" dirty="0"/>
              <a:t>等高线 </a:t>
            </a:r>
            <a:endParaRPr kumimoji="1" lang="zh-CN" altLang="en-US" sz="2400" dirty="0"/>
          </a:p>
        </p:txBody>
      </p:sp>
      <p:pic>
        <p:nvPicPr>
          <p:cNvPr id="4" name="图片 3">
            <a:extLst>
              <a:ext uri="{FF2B5EF4-FFF2-40B4-BE49-F238E27FC236}">
                <a16:creationId xmlns:a16="http://schemas.microsoft.com/office/drawing/2014/main" id="{D7899BE6-C309-F245-A3C8-D37480EFF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08" y="960287"/>
            <a:ext cx="5425440" cy="3408972"/>
          </a:xfrm>
          <a:prstGeom prst="rect">
            <a:avLst/>
          </a:prstGeom>
        </p:spPr>
      </p:pic>
      <p:sp>
        <p:nvSpPr>
          <p:cNvPr id="7" name="文本占位符 6">
            <a:extLst>
              <a:ext uri="{FF2B5EF4-FFF2-40B4-BE49-F238E27FC236}">
                <a16:creationId xmlns:a16="http://schemas.microsoft.com/office/drawing/2014/main" id="{94AD7C9F-93A8-AB40-A577-F494849B40E6}"/>
              </a:ext>
            </a:extLst>
          </p:cNvPr>
          <p:cNvSpPr>
            <a:spLocks noGrp="1"/>
          </p:cNvSpPr>
          <p:nvPr>
            <p:ph type="body" idx="1"/>
          </p:nvPr>
        </p:nvSpPr>
        <p:spPr>
          <a:xfrm>
            <a:off x="5738648" y="774241"/>
            <a:ext cx="3405352" cy="3059755"/>
          </a:xfrm>
        </p:spPr>
        <p:txBody>
          <a:bodyPr>
            <a:normAutofit fontScale="70000" lnSpcReduction="20000"/>
          </a:bodyPr>
          <a:lstStyle/>
          <a:p>
            <a:pPr>
              <a:lnSpc>
                <a:spcPct val="150000"/>
              </a:lnSpc>
            </a:pPr>
            <a:r>
              <a:rPr lang="zh-CN" altLang="en-US" sz="2000" dirty="0"/>
              <a:t>等高线 </a:t>
            </a:r>
            <a:endParaRPr lang="en-US" altLang="zh-CN" sz="2000" dirty="0"/>
          </a:p>
          <a:p>
            <a:pPr marL="342900" lvl="1" indent="0">
              <a:lnSpc>
                <a:spcPct val="150000"/>
              </a:lnSpc>
              <a:buNone/>
            </a:pPr>
            <a:r>
              <a:rPr lang="en-US" altLang="zh-CN" sz="2000" dirty="0"/>
              <a:t>f = 380</a:t>
            </a:r>
          </a:p>
          <a:p>
            <a:pPr marL="342900" lvl="1" indent="0">
              <a:lnSpc>
                <a:spcPct val="150000"/>
              </a:lnSpc>
              <a:buNone/>
            </a:pPr>
            <a:r>
              <a:rPr lang="en-US" altLang="zh-CN" sz="2000" dirty="0"/>
              <a:t>f = 400</a:t>
            </a:r>
          </a:p>
          <a:p>
            <a:pPr marL="342900" lvl="1" indent="0">
              <a:lnSpc>
                <a:spcPct val="150000"/>
              </a:lnSpc>
              <a:buNone/>
            </a:pPr>
            <a:r>
              <a:rPr lang="en-US" altLang="zh-CN" sz="2000" dirty="0"/>
              <a:t>f = 420</a:t>
            </a:r>
          </a:p>
          <a:p>
            <a:pPr marL="0" indent="0">
              <a:lnSpc>
                <a:spcPct val="150000"/>
              </a:lnSpc>
              <a:buNone/>
            </a:pPr>
            <a:r>
              <a:rPr lang="zh-CN" altLang="en-US" sz="2000" dirty="0"/>
              <a:t>如果</a:t>
            </a:r>
            <a:r>
              <a:rPr lang="en-US" altLang="zh-CN" sz="2000" dirty="0"/>
              <a:t> </a:t>
            </a:r>
            <a:r>
              <a:rPr lang="en-US" altLang="zh-CN" sz="2000" b="1" dirty="0"/>
              <a:t>C</a:t>
            </a:r>
            <a:r>
              <a:rPr lang="en-US" altLang="zh-CN" sz="2000" b="1" baseline="30000" dirty="0"/>
              <a:t>∗</a:t>
            </a:r>
            <a:r>
              <a:rPr lang="en-US" altLang="zh-CN" sz="2000" b="1" dirty="0"/>
              <a:t> </a:t>
            </a:r>
            <a:r>
              <a:rPr lang="zh-CN" altLang="en-US" sz="2000" dirty="0"/>
              <a:t>是最优解路径的花费</a:t>
            </a:r>
            <a:endParaRPr lang="en-US" altLang="zh-CN" sz="2000" b="1" dirty="0"/>
          </a:p>
          <a:p>
            <a:pPr marL="0" indent="0">
              <a:lnSpc>
                <a:spcPct val="150000"/>
              </a:lnSpc>
              <a:buNone/>
            </a:pPr>
            <a:r>
              <a:rPr lang="en-US" altLang="zh-CN" sz="2000" b="1" dirty="0"/>
              <a:t>A</a:t>
            </a:r>
            <a:r>
              <a:rPr lang="en-US" altLang="zh-CN" sz="2000" b="1" baseline="30000" dirty="0"/>
              <a:t>∗</a:t>
            </a:r>
            <a:r>
              <a:rPr lang="en-US" altLang="zh-CN" sz="2000" b="1" dirty="0"/>
              <a:t> </a:t>
            </a:r>
            <a:r>
              <a:rPr lang="zh-CN" altLang="en-US" sz="2000" dirty="0"/>
              <a:t>展开了所有满足 </a:t>
            </a:r>
            <a:r>
              <a:rPr lang="en-US" altLang="zh-CN" sz="2000" b="1" i="1" dirty="0"/>
              <a:t>f(n) </a:t>
            </a:r>
            <a:r>
              <a:rPr lang="en-US" altLang="zh-CN" sz="2000" b="1" dirty="0"/>
              <a:t>&lt; C</a:t>
            </a:r>
            <a:r>
              <a:rPr lang="en-US" altLang="zh-CN" sz="2000" b="1" baseline="30000" dirty="0"/>
              <a:t>∗</a:t>
            </a:r>
            <a:r>
              <a:rPr lang="zh-CN" altLang="en-US" sz="2000" b="1" baseline="30000" dirty="0"/>
              <a:t> </a:t>
            </a:r>
            <a:r>
              <a:rPr lang="zh-CN" altLang="en-US" sz="2000" dirty="0"/>
              <a:t>的节点</a:t>
            </a:r>
            <a:endParaRPr lang="en-US" altLang="zh-CN" sz="2000" dirty="0"/>
          </a:p>
          <a:p>
            <a:pPr marL="0" indent="0">
              <a:lnSpc>
                <a:spcPct val="150000"/>
              </a:lnSpc>
              <a:buNone/>
            </a:pPr>
            <a:r>
              <a:rPr lang="en-US" altLang="zh-CN" sz="2000" b="1" dirty="0"/>
              <a:t>A</a:t>
            </a:r>
            <a:r>
              <a:rPr lang="en-US" altLang="zh-CN" sz="2000" b="1" baseline="30000" dirty="0"/>
              <a:t>∗</a:t>
            </a:r>
            <a:r>
              <a:rPr lang="zh-CN" altLang="en-US" sz="2000" b="1" baseline="30000" dirty="0"/>
              <a:t> </a:t>
            </a:r>
            <a:r>
              <a:rPr lang="zh-CN" altLang="en-US" sz="2000" dirty="0"/>
              <a:t>可能展开部分</a:t>
            </a:r>
            <a:r>
              <a:rPr lang="en-US" altLang="zh-CN" sz="2000" b="1" i="1" dirty="0"/>
              <a:t>f((n) </a:t>
            </a:r>
            <a:r>
              <a:rPr lang="en-US" altLang="zh-CN" sz="2000" b="1" dirty="0"/>
              <a:t>= C</a:t>
            </a:r>
            <a:r>
              <a:rPr lang="en-US" altLang="zh-CN" sz="2000" b="1" baseline="30000" dirty="0"/>
              <a:t>∗</a:t>
            </a:r>
            <a:r>
              <a:rPr lang="zh-CN" altLang="en-US" sz="2000" dirty="0"/>
              <a:t>的节点</a:t>
            </a:r>
            <a:br>
              <a:rPr lang="en-US" altLang="zh-CN" sz="2000" dirty="0"/>
            </a:br>
            <a:endParaRPr lang="zh-CN" altLang="en-US" sz="2000" dirty="0"/>
          </a:p>
        </p:txBody>
      </p:sp>
      <p:sp>
        <p:nvSpPr>
          <p:cNvPr id="5" name="文本占位符 2">
            <a:extLst>
              <a:ext uri="{FF2B5EF4-FFF2-40B4-BE49-F238E27FC236}">
                <a16:creationId xmlns:a16="http://schemas.microsoft.com/office/drawing/2014/main" id="{14F3E317-592E-81E2-87C5-D80A567FB4C5}"/>
              </a:ext>
            </a:extLst>
          </p:cNvPr>
          <p:cNvSpPr txBox="1">
            <a:spLocks/>
          </p:cNvSpPr>
          <p:nvPr/>
        </p:nvSpPr>
        <p:spPr>
          <a:xfrm>
            <a:off x="966762" y="858549"/>
            <a:ext cx="5980138" cy="9572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chemeClr val="tx1"/>
                </a:solidFill>
                <a:latin typeface="STKaiti" panose="02010600040101010101" pitchFamily="2" charset="-122"/>
                <a:ea typeface="STKaiti" panose="02010600040101010101" pitchFamily="2"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1" kern="1200">
                <a:solidFill>
                  <a:schemeClr val="tx1"/>
                </a:solidFill>
                <a:latin typeface="STKaiti" panose="02010600040101010101" pitchFamily="2" charset="-122"/>
                <a:ea typeface="STKaiti" panose="02010600040101010101" pitchFamily="2"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1" kern="1200">
                <a:solidFill>
                  <a:schemeClr val="tx1"/>
                </a:solidFill>
                <a:latin typeface="STKaiti" panose="02010600040101010101" pitchFamily="2" charset="-122"/>
                <a:ea typeface="STKaiti" panose="02010600040101010101" pitchFamily="2"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1" kern="1200">
                <a:solidFill>
                  <a:schemeClr val="tx1"/>
                </a:solidFill>
                <a:latin typeface="STKaiti" panose="02010600040101010101" pitchFamily="2" charset="-122"/>
                <a:ea typeface="STKaiti" panose="02010600040101010101" pitchFamily="2"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1" kern="1200">
                <a:solidFill>
                  <a:schemeClr val="tx1"/>
                </a:solidFill>
                <a:latin typeface="STKaiti" panose="02010600040101010101" pitchFamily="2" charset="-122"/>
                <a:ea typeface="STKaiti" panose="02010600040101010101" pitchFamily="2"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kumimoji="1" lang="zh-CN" altLang="en-US" dirty="0"/>
          </a:p>
        </p:txBody>
      </p:sp>
    </p:spTree>
    <p:extLst>
      <p:ext uri="{BB962C8B-B14F-4D97-AF65-F5344CB8AC3E}">
        <p14:creationId xmlns:p14="http://schemas.microsoft.com/office/powerpoint/2010/main" val="329444693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680CD-7C20-2D4C-B980-B591D0684BEE}"/>
              </a:ext>
            </a:extLst>
          </p:cNvPr>
          <p:cNvSpPr>
            <a:spLocks noGrp="1"/>
          </p:cNvSpPr>
          <p:nvPr>
            <p:ph type="title"/>
          </p:nvPr>
        </p:nvSpPr>
        <p:spPr/>
        <p:txBody>
          <a:bodyPr/>
          <a:lstStyle/>
          <a:p>
            <a:r>
              <a:rPr kumimoji="1" lang="en-US" altLang="zh-CN" sz="2000" dirty="0"/>
              <a:t>A</a:t>
            </a:r>
            <a:r>
              <a:rPr kumimoji="1" lang="zh-CN" altLang="en-US" sz="2000" dirty="0"/>
              <a:t>*算法是完备的，</a:t>
            </a:r>
            <a:r>
              <a:rPr lang="zh-CN" altLang="en-US" sz="2000" dirty="0"/>
              <a:t>最高效的 </a:t>
            </a:r>
            <a:r>
              <a:rPr lang="en-US" altLang="zh-CN" sz="2000" dirty="0"/>
              <a:t>optimally efficient</a:t>
            </a:r>
            <a:endParaRPr kumimoji="1" lang="zh-CN" altLang="en-US" sz="2000" dirty="0"/>
          </a:p>
        </p:txBody>
      </p:sp>
      <p:sp>
        <p:nvSpPr>
          <p:cNvPr id="4" name="文本占位符 2">
            <a:extLst>
              <a:ext uri="{FF2B5EF4-FFF2-40B4-BE49-F238E27FC236}">
                <a16:creationId xmlns:a16="http://schemas.microsoft.com/office/drawing/2014/main" id="{83C779A0-363C-8E4E-9FB2-5350F8FCD54B}"/>
              </a:ext>
            </a:extLst>
          </p:cNvPr>
          <p:cNvSpPr>
            <a:spLocks noGrp="1"/>
          </p:cNvSpPr>
          <p:nvPr>
            <p:ph type="body" idx="1"/>
          </p:nvPr>
        </p:nvSpPr>
        <p:spPr/>
        <p:txBody>
          <a:bodyPr>
            <a:normAutofit/>
          </a:bodyPr>
          <a:lstStyle/>
          <a:p>
            <a:pPr>
              <a:lnSpc>
                <a:spcPct val="120000"/>
              </a:lnSpc>
              <a:spcBef>
                <a:spcPts val="949"/>
              </a:spcBef>
            </a:pPr>
            <a:r>
              <a:rPr lang="en-US" altLang="zh-CN" sz="2109" b="1" dirty="0">
                <a:solidFill>
                  <a:srgbClr val="931000"/>
                </a:solidFill>
              </a:rPr>
              <a:t>A</a:t>
            </a:r>
            <a:r>
              <a:rPr lang="en-US" altLang="zh-CN" sz="2109" b="1" baseline="30000" dirty="0">
                <a:solidFill>
                  <a:srgbClr val="931000"/>
                </a:solidFill>
              </a:rPr>
              <a:t>∗</a:t>
            </a:r>
            <a:r>
              <a:rPr lang="zh-CN" altLang="en-US" sz="2109" dirty="0">
                <a:solidFill>
                  <a:srgbClr val="931000"/>
                </a:solidFill>
              </a:rPr>
              <a:t>算法是</a:t>
            </a:r>
            <a:r>
              <a:rPr lang="zh-CN" altLang="en-US" sz="2109" b="1" dirty="0">
                <a:solidFill>
                  <a:srgbClr val="931000"/>
                </a:solidFill>
              </a:rPr>
              <a:t>完备的 </a:t>
            </a:r>
            <a:r>
              <a:rPr lang="en-US" altLang="zh-CN" sz="2109" b="1" dirty="0"/>
              <a:t>-</a:t>
            </a:r>
            <a:r>
              <a:rPr lang="zh-CN" altLang="en-US" sz="2109" b="1" dirty="0">
                <a:solidFill>
                  <a:srgbClr val="931000"/>
                </a:solidFill>
              </a:rPr>
              <a:t> </a:t>
            </a:r>
            <a:r>
              <a:rPr lang="zh-CN" altLang="en-US" sz="2109" dirty="0"/>
              <a:t>当满足所有的单步花费都超过一个有限的值 </a:t>
            </a:r>
            <a:r>
              <a:rPr lang="el-GR" altLang="zh-CN" sz="2109" b="1" dirty="0"/>
              <a:t>ε</a:t>
            </a:r>
            <a:r>
              <a:rPr lang="el-GR" altLang="zh-CN" sz="2109" dirty="0"/>
              <a:t> </a:t>
            </a:r>
            <a:r>
              <a:rPr lang="zh-CN" altLang="en-US" sz="2109" dirty="0"/>
              <a:t>， 并且分支数</a:t>
            </a:r>
            <a:r>
              <a:rPr lang="en-US" altLang="zh-CN" sz="2109" b="1" i="1" dirty="0"/>
              <a:t>b </a:t>
            </a:r>
            <a:r>
              <a:rPr lang="zh-CN" altLang="en-US" sz="2109" dirty="0"/>
              <a:t>有界时，如果所展开的花费等于或小于</a:t>
            </a:r>
            <a:r>
              <a:rPr lang="en-US" altLang="zh-CN" sz="2109" dirty="0"/>
              <a:t> </a:t>
            </a:r>
            <a:r>
              <a:rPr lang="en-US" altLang="zh-CN" sz="2109" b="1" dirty="0"/>
              <a:t>C</a:t>
            </a:r>
            <a:r>
              <a:rPr lang="en-US" altLang="zh-CN" sz="2109" b="1" baseline="30000" dirty="0"/>
              <a:t>∗</a:t>
            </a:r>
            <a:r>
              <a:rPr lang="en-US" altLang="zh-CN" sz="2109" dirty="0"/>
              <a:t> </a:t>
            </a:r>
            <a:r>
              <a:rPr lang="zh-CN" altLang="en-US" sz="2109" dirty="0"/>
              <a:t>的节点数目是有限个时（主要说明算法会结束）。</a:t>
            </a:r>
            <a:endParaRPr lang="en-US" altLang="zh-CN" sz="2109" dirty="0"/>
          </a:p>
          <a:p>
            <a:pPr>
              <a:lnSpc>
                <a:spcPct val="150000"/>
              </a:lnSpc>
            </a:pPr>
            <a:r>
              <a:rPr lang="en-US" altLang="zh-CN" sz="2000" b="1" dirty="0">
                <a:solidFill>
                  <a:srgbClr val="931000"/>
                </a:solidFill>
              </a:rPr>
              <a:t>A</a:t>
            </a:r>
            <a:r>
              <a:rPr lang="en-US" altLang="zh-CN" sz="2000" b="1" baseline="30000" dirty="0">
                <a:solidFill>
                  <a:srgbClr val="931000"/>
                </a:solidFill>
              </a:rPr>
              <a:t>∗</a:t>
            </a:r>
            <a:r>
              <a:rPr lang="en-US" altLang="zh-CN" sz="2000" b="1" dirty="0">
                <a:solidFill>
                  <a:srgbClr val="931000"/>
                </a:solidFill>
              </a:rPr>
              <a:t> </a:t>
            </a:r>
            <a:r>
              <a:rPr lang="zh-CN" altLang="en-US" sz="2000" dirty="0">
                <a:solidFill>
                  <a:srgbClr val="931000"/>
                </a:solidFill>
              </a:rPr>
              <a:t>是</a:t>
            </a:r>
            <a:r>
              <a:rPr lang="zh-CN" altLang="en-US" sz="2000" b="1" dirty="0">
                <a:solidFill>
                  <a:srgbClr val="931000"/>
                </a:solidFill>
              </a:rPr>
              <a:t>最高效的</a:t>
            </a:r>
            <a:r>
              <a:rPr lang="zh-CN" altLang="en-US" sz="2000" dirty="0">
                <a:solidFill>
                  <a:srgbClr val="931000"/>
                </a:solidFill>
              </a:rPr>
              <a:t>（</a:t>
            </a:r>
            <a:r>
              <a:rPr lang="en-US" altLang="zh-CN" sz="2000" b="1" dirty="0">
                <a:solidFill>
                  <a:srgbClr val="931000"/>
                </a:solidFill>
              </a:rPr>
              <a:t>optimally efficient</a:t>
            </a:r>
            <a:r>
              <a:rPr lang="zh-CN" altLang="en-US" sz="2000" b="1" dirty="0">
                <a:solidFill>
                  <a:srgbClr val="931000"/>
                </a:solidFill>
              </a:rPr>
              <a:t>）</a:t>
            </a:r>
            <a:r>
              <a:rPr lang="en-US" altLang="zh-CN" sz="2000" b="1" dirty="0"/>
              <a:t>-</a:t>
            </a:r>
            <a:r>
              <a:rPr lang="zh-CN" altLang="en-US" sz="2000" b="1" dirty="0"/>
              <a:t> 只展开了必要的节点</a:t>
            </a:r>
            <a:r>
              <a:rPr lang="zh-CN" altLang="en-US" sz="2000" dirty="0"/>
              <a:t>（除了对于</a:t>
            </a:r>
            <a:r>
              <a:rPr lang="en-US" altLang="zh-CN" sz="2000" b="1" dirty="0"/>
              <a:t> </a:t>
            </a:r>
            <a:r>
              <a:rPr lang="en-US" altLang="zh-CN" sz="2000" b="1" i="1" dirty="0"/>
              <a:t>f(n)</a:t>
            </a:r>
            <a:r>
              <a:rPr lang="en-US" altLang="zh-CN" sz="2000" b="1" dirty="0"/>
              <a:t>=C</a:t>
            </a:r>
            <a:r>
              <a:rPr lang="en-US" altLang="zh-CN" sz="2000" b="1" baseline="30000" dirty="0"/>
              <a:t>∗</a:t>
            </a:r>
            <a:r>
              <a:rPr lang="zh-CN" altLang="en-US" sz="2000" dirty="0"/>
              <a:t>的节点</a:t>
            </a:r>
            <a:r>
              <a:rPr lang="en-US" altLang="zh-CN" sz="2000" dirty="0"/>
              <a:t>)</a:t>
            </a:r>
            <a:r>
              <a:rPr lang="zh-CN" altLang="en-US" sz="2000" dirty="0"/>
              <a:t>。这是因为如果不展开所有</a:t>
            </a:r>
            <a:r>
              <a:rPr lang="en-US" altLang="zh-CN" sz="2000" b="1" i="1" dirty="0"/>
              <a:t>f(n) </a:t>
            </a:r>
            <a:r>
              <a:rPr lang="en-US" altLang="zh-CN" sz="2000" b="1" dirty="0"/>
              <a:t>&lt; C</a:t>
            </a:r>
            <a:r>
              <a:rPr lang="en-US" altLang="zh-CN" sz="2000" b="1" baseline="30000" dirty="0"/>
              <a:t>∗</a:t>
            </a:r>
            <a:r>
              <a:rPr lang="en-US" altLang="zh-CN" sz="2000" b="1" dirty="0"/>
              <a:t> </a:t>
            </a:r>
            <a:r>
              <a:rPr lang="zh-CN" altLang="en-US" sz="2000" dirty="0"/>
              <a:t>的节点，就有可能错过最优解。注：只是针对这个</a:t>
            </a:r>
            <a:r>
              <a:rPr lang="en-US" altLang="zh-CN" sz="2000" b="1" i="1" dirty="0"/>
              <a:t>f</a:t>
            </a:r>
            <a:r>
              <a:rPr lang="zh-CN" altLang="en-US" sz="2000" b="1" i="1" dirty="0"/>
              <a:t> </a:t>
            </a:r>
            <a:r>
              <a:rPr lang="zh-CN" altLang="en-US" sz="2000" b="1" dirty="0"/>
              <a:t>是最高效的。</a:t>
            </a:r>
            <a:endParaRPr lang="en-US" altLang="zh-CN" sz="2000" b="1" dirty="0"/>
          </a:p>
          <a:p>
            <a:pPr>
              <a:lnSpc>
                <a:spcPct val="150000"/>
              </a:lnSpc>
            </a:pPr>
            <a:r>
              <a:rPr lang="en-US" altLang="zh-CN" sz="2000" b="1" dirty="0">
                <a:solidFill>
                  <a:srgbClr val="931000"/>
                </a:solidFill>
              </a:rPr>
              <a:t>A</a:t>
            </a:r>
            <a:r>
              <a:rPr lang="en-US" altLang="zh-CN" sz="2000" b="1" baseline="30000" dirty="0">
                <a:solidFill>
                  <a:srgbClr val="931000"/>
                </a:solidFill>
              </a:rPr>
              <a:t>∗</a:t>
            </a:r>
            <a:r>
              <a:rPr lang="zh-CN" altLang="en-US" sz="2000" b="1" baseline="30000" dirty="0">
                <a:solidFill>
                  <a:srgbClr val="931000"/>
                </a:solidFill>
              </a:rPr>
              <a:t> </a:t>
            </a:r>
            <a:r>
              <a:rPr lang="zh-CN" altLang="en-US" sz="2000" b="1" dirty="0">
                <a:solidFill>
                  <a:srgbClr val="931000"/>
                </a:solidFill>
              </a:rPr>
              <a:t>的实际效果取决于启发式函数的好坏。</a:t>
            </a:r>
            <a:endParaRPr lang="en-US" altLang="zh-CN" sz="2000" dirty="0"/>
          </a:p>
          <a:p>
            <a:pPr>
              <a:lnSpc>
                <a:spcPct val="150000"/>
              </a:lnSpc>
            </a:pPr>
            <a:endParaRPr lang="en-US" altLang="zh-CN" sz="2000" dirty="0"/>
          </a:p>
          <a:p>
            <a:pPr marL="0" indent="0">
              <a:lnSpc>
                <a:spcPct val="120000"/>
              </a:lnSpc>
              <a:spcBef>
                <a:spcPts val="949"/>
              </a:spcBef>
              <a:buNone/>
            </a:pPr>
            <a:endParaRPr lang="en-US" altLang="zh-CN" sz="2109" dirty="0"/>
          </a:p>
          <a:p>
            <a:endParaRPr kumimoji="1" lang="zh-CN" altLang="en-US" dirty="0"/>
          </a:p>
        </p:txBody>
      </p:sp>
    </p:spTree>
    <p:extLst>
      <p:ext uri="{BB962C8B-B14F-4D97-AF65-F5344CB8AC3E}">
        <p14:creationId xmlns:p14="http://schemas.microsoft.com/office/powerpoint/2010/main" val="33227860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4634B4-1EFA-3340-995E-51B1810062CD}"/>
              </a:ext>
            </a:extLst>
          </p:cNvPr>
          <p:cNvSpPr>
            <a:spLocks noGrp="1"/>
          </p:cNvSpPr>
          <p:nvPr>
            <p:ph type="title"/>
          </p:nvPr>
        </p:nvSpPr>
        <p:spPr/>
        <p:txBody>
          <a:bodyPr/>
          <a:lstStyle/>
          <a:p>
            <a:r>
              <a:rPr lang="en-US" altLang="zh-CN" dirty="0"/>
              <a:t>A</a:t>
            </a:r>
            <a:r>
              <a:rPr lang="zh-CN" altLang="en-US" dirty="0"/>
              <a:t>* 搜索 小结</a:t>
            </a:r>
            <a:endParaRPr kumimoji="1" lang="zh-CN" altLang="en-US" dirty="0"/>
          </a:p>
        </p:txBody>
      </p:sp>
      <p:sp>
        <p:nvSpPr>
          <p:cNvPr id="7" name="文本占位符 6">
            <a:extLst>
              <a:ext uri="{FF2B5EF4-FFF2-40B4-BE49-F238E27FC236}">
                <a16:creationId xmlns:a16="http://schemas.microsoft.com/office/drawing/2014/main" id="{94AD7C9F-93A8-AB40-A577-F494849B40E6}"/>
              </a:ext>
            </a:extLst>
          </p:cNvPr>
          <p:cNvSpPr>
            <a:spLocks noGrp="1"/>
          </p:cNvSpPr>
          <p:nvPr>
            <p:ph type="body" idx="1"/>
          </p:nvPr>
        </p:nvSpPr>
        <p:spPr>
          <a:xfrm>
            <a:off x="491706" y="3404472"/>
            <a:ext cx="8203720" cy="1471494"/>
          </a:xfrm>
        </p:spPr>
        <p:txBody>
          <a:bodyPr>
            <a:normAutofit/>
          </a:bodyPr>
          <a:lstStyle/>
          <a:p>
            <a:pPr>
              <a:lnSpc>
                <a:spcPct val="100000"/>
              </a:lnSpc>
              <a:spcBef>
                <a:spcPts val="949"/>
              </a:spcBef>
            </a:pPr>
            <a:r>
              <a:rPr lang="en-US" altLang="zh-CN" sz="2000" b="1" dirty="0"/>
              <a:t>A</a:t>
            </a:r>
            <a:r>
              <a:rPr lang="en-US" altLang="zh-CN" sz="2000" b="1" baseline="30000" dirty="0"/>
              <a:t>∗</a:t>
            </a:r>
            <a:r>
              <a:rPr lang="en-US" altLang="zh-CN" sz="2000" dirty="0"/>
              <a:t> </a:t>
            </a:r>
            <a:r>
              <a:rPr lang="zh-CN" altLang="en-US" sz="2000" dirty="0"/>
              <a:t>算法搜索是</a:t>
            </a:r>
            <a:r>
              <a:rPr lang="zh-CN" altLang="en-US" sz="2000" b="1" dirty="0"/>
              <a:t>完备的（</a:t>
            </a:r>
            <a:r>
              <a:rPr lang="en-US" altLang="zh-CN" sz="2000" b="1" dirty="0"/>
              <a:t>complete</a:t>
            </a:r>
            <a:r>
              <a:rPr lang="zh-CN" altLang="en-US" sz="2000" b="1" dirty="0"/>
              <a:t>）</a:t>
            </a:r>
            <a:r>
              <a:rPr lang="en-US" altLang="zh-CN" sz="2000" b="1" dirty="0"/>
              <a:t>, </a:t>
            </a:r>
            <a:r>
              <a:rPr lang="zh-CN" altLang="en-US" sz="2000" b="1" dirty="0"/>
              <a:t>最优的（</a:t>
            </a:r>
            <a:r>
              <a:rPr lang="en-US" altLang="zh-CN" sz="2000" b="1" dirty="0"/>
              <a:t>optimal</a:t>
            </a:r>
            <a:r>
              <a:rPr lang="zh-CN" altLang="en-US" sz="2000" b="1" dirty="0"/>
              <a:t>）</a:t>
            </a:r>
            <a:r>
              <a:rPr lang="en-US" altLang="zh-CN" sz="2000" b="1" dirty="0"/>
              <a:t>, </a:t>
            </a:r>
            <a:r>
              <a:rPr lang="zh-CN" altLang="en-US" sz="2000" b="1" dirty="0"/>
              <a:t>和最高效的（</a:t>
            </a:r>
            <a:r>
              <a:rPr lang="en-US" altLang="zh-CN" sz="2000" b="1" dirty="0"/>
              <a:t>optimally efficient </a:t>
            </a:r>
            <a:r>
              <a:rPr lang="zh-CN" altLang="en-US" sz="2000" b="1" dirty="0"/>
              <a:t>），如果</a:t>
            </a:r>
            <a:r>
              <a:rPr lang="zh-CN" altLang="en-US" sz="2000" dirty="0"/>
              <a:t>估值函数</a:t>
            </a:r>
            <a:r>
              <a:rPr lang="en-US" altLang="zh-CN" sz="2000" b="1" dirty="0"/>
              <a:t>h(n)</a:t>
            </a:r>
            <a:r>
              <a:rPr lang="zh-CN" altLang="en-US" sz="2000" dirty="0"/>
              <a:t>是可采纳的或者一致的。</a:t>
            </a:r>
            <a:endParaRPr lang="en-US" altLang="zh-CN" sz="2000" dirty="0"/>
          </a:p>
          <a:p>
            <a:pPr>
              <a:lnSpc>
                <a:spcPct val="100000"/>
              </a:lnSpc>
              <a:spcBef>
                <a:spcPts val="949"/>
              </a:spcBef>
            </a:pPr>
            <a:r>
              <a:rPr lang="zh-CN" altLang="en-US" sz="2000" dirty="0"/>
              <a:t>对于大多数问题来说，在目标等高线之内的状态数目相对于解路径的长度来说依旧是</a:t>
            </a:r>
            <a:r>
              <a:rPr lang="zh-CN" altLang="en-US" sz="2000" dirty="0">
                <a:solidFill>
                  <a:srgbClr val="FF0000"/>
                </a:solidFill>
              </a:rPr>
              <a:t>指数关系</a:t>
            </a:r>
            <a:r>
              <a:rPr lang="zh-CN" altLang="en-US" sz="2000" dirty="0"/>
              <a:t>。</a:t>
            </a:r>
            <a:r>
              <a:rPr lang="en-US" altLang="zh-CN" sz="2000" dirty="0"/>
              <a:t> </a:t>
            </a:r>
          </a:p>
        </p:txBody>
      </p:sp>
      <p:pic>
        <p:nvPicPr>
          <p:cNvPr id="4" name="图片 3">
            <a:extLst>
              <a:ext uri="{FF2B5EF4-FFF2-40B4-BE49-F238E27FC236}">
                <a16:creationId xmlns:a16="http://schemas.microsoft.com/office/drawing/2014/main" id="{D7899BE6-C309-F245-A3C8-D37480EFF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262" y="668026"/>
            <a:ext cx="4323187" cy="2716393"/>
          </a:xfrm>
          <a:prstGeom prst="rect">
            <a:avLst/>
          </a:prstGeom>
        </p:spPr>
      </p:pic>
      <p:sp>
        <p:nvSpPr>
          <p:cNvPr id="6" name="文本占位符 2">
            <a:extLst>
              <a:ext uri="{FF2B5EF4-FFF2-40B4-BE49-F238E27FC236}">
                <a16:creationId xmlns:a16="http://schemas.microsoft.com/office/drawing/2014/main" id="{583E498A-CEC1-3243-805B-C08D4B90136A}"/>
              </a:ext>
            </a:extLst>
          </p:cNvPr>
          <p:cNvSpPr txBox="1">
            <a:spLocks/>
          </p:cNvSpPr>
          <p:nvPr/>
        </p:nvSpPr>
        <p:spPr>
          <a:xfrm>
            <a:off x="250166" y="836761"/>
            <a:ext cx="4453100" cy="2547658"/>
          </a:xfrm>
          <a:prstGeom prst="rect">
            <a:avLst/>
          </a:prstGeom>
        </p:spPr>
        <p:txBody>
          <a:bodyPr anchor="t">
            <a:normAutofit lnSpcReduction="10000"/>
          </a:bodyPr>
          <a:lstStyle>
            <a:lvl1pPr marL="444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1pPr>
            <a:lvl2pPr marL="8890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2pPr>
            <a:lvl3pPr marL="1333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3pPr>
            <a:lvl4pPr marL="17780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4pPr>
            <a:lvl5pPr marL="2222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a:spcBef>
                <a:spcPts val="633"/>
              </a:spcBef>
            </a:pPr>
            <a:r>
              <a:rPr lang="en-US" altLang="zh-CN" sz="1800" b="1" dirty="0">
                <a:latin typeface="KaiTi" panose="02010609060101010101" pitchFamily="49" charset="-122"/>
                <a:ea typeface="KaiTi" panose="02010609060101010101" pitchFamily="49" charset="-122"/>
              </a:rPr>
              <a:t>A</a:t>
            </a:r>
            <a:r>
              <a:rPr lang="en-US" altLang="zh-CN" sz="1800" baseline="30000" dirty="0">
                <a:latin typeface="KaiTi" panose="02010609060101010101" pitchFamily="49" charset="-122"/>
                <a:ea typeface="KaiTi" panose="02010609060101010101" pitchFamily="49" charset="-122"/>
              </a:rPr>
              <a:t>∗</a:t>
            </a:r>
            <a:r>
              <a:rPr lang="zh-CN" altLang="en-US" sz="1800" b="1" dirty="0">
                <a:latin typeface="KaiTi" panose="02010609060101010101" pitchFamily="49" charset="-122"/>
                <a:ea typeface="KaiTi" panose="02010609060101010101" pitchFamily="49" charset="-122"/>
              </a:rPr>
              <a:t>算法</a:t>
            </a:r>
            <a:r>
              <a:rPr lang="en-US" altLang="zh-CN" sz="1800" b="1" dirty="0">
                <a:latin typeface="KaiTi" panose="02010609060101010101" pitchFamily="49" charset="-122"/>
                <a:ea typeface="KaiTi" panose="02010609060101010101" pitchFamily="49" charset="-122"/>
              </a:rPr>
              <a:t> </a:t>
            </a:r>
            <a:r>
              <a:rPr lang="zh-CN" altLang="en-US" sz="1800" dirty="0">
                <a:latin typeface="KaiTi" panose="02010609060101010101" pitchFamily="49" charset="-122"/>
                <a:ea typeface="KaiTi" panose="02010609060101010101" pitchFamily="49" charset="-122"/>
              </a:rPr>
              <a:t>：缩小总评估代价</a:t>
            </a:r>
            <a:endParaRPr lang="en-US" altLang="zh-CN" sz="1800" dirty="0">
              <a:latin typeface="KaiTi" panose="02010609060101010101" pitchFamily="49" charset="-122"/>
              <a:ea typeface="KaiTi" panose="02010609060101010101" pitchFamily="49" charset="-122"/>
            </a:endParaRPr>
          </a:p>
          <a:p>
            <a:pPr>
              <a:spcBef>
                <a:spcPts val="633"/>
              </a:spcBef>
            </a:pPr>
            <a:r>
              <a:rPr lang="en-US" altLang="zh-CN" sz="1800" b="1" i="1" dirty="0">
                <a:latin typeface="KaiTi" panose="02010609060101010101" pitchFamily="49" charset="-122"/>
                <a:ea typeface="KaiTi" panose="02010609060101010101" pitchFamily="49" charset="-122"/>
              </a:rPr>
              <a:t>f(n) = g(n) + h(n) </a:t>
            </a:r>
          </a:p>
          <a:p>
            <a:pPr>
              <a:spcBef>
                <a:spcPts val="633"/>
              </a:spcBef>
            </a:pPr>
            <a:r>
              <a:rPr lang="en-US" altLang="zh-CN" sz="1800" b="1" i="1" dirty="0">
                <a:latin typeface="KaiTi" panose="02010609060101010101" pitchFamily="49" charset="-122"/>
                <a:ea typeface="KaiTi" panose="02010609060101010101" pitchFamily="49" charset="-122"/>
              </a:rPr>
              <a:t>g(n)</a:t>
            </a:r>
            <a:r>
              <a:rPr lang="en-US" altLang="zh-CN" sz="1800" dirty="0">
                <a:latin typeface="KaiTi" panose="02010609060101010101" pitchFamily="49" charset="-122"/>
                <a:ea typeface="KaiTi" panose="02010609060101010101" pitchFamily="49" charset="-122"/>
              </a:rPr>
              <a:t> </a:t>
            </a:r>
            <a:r>
              <a:rPr lang="zh-CN" altLang="en-US" sz="1800" dirty="0">
                <a:latin typeface="KaiTi" panose="02010609060101010101" pitchFamily="49" charset="-122"/>
                <a:ea typeface="KaiTi" panose="02010609060101010101" pitchFamily="49" charset="-122"/>
              </a:rPr>
              <a:t>给出了从初始节点到节点</a:t>
            </a:r>
            <a:r>
              <a:rPr lang="zh-CN" altLang="en-US" sz="1800" b="1" dirty="0">
                <a:latin typeface="KaiTi" panose="02010609060101010101" pitchFamily="49" charset="-122"/>
                <a:ea typeface="KaiTi" panose="02010609060101010101" pitchFamily="49" charset="-122"/>
              </a:rPr>
              <a:t> </a:t>
            </a:r>
            <a:r>
              <a:rPr lang="en-US" altLang="zh-CN" sz="1800" b="1" dirty="0">
                <a:latin typeface="KaiTi" panose="02010609060101010101" pitchFamily="49" charset="-122"/>
                <a:ea typeface="KaiTi" panose="02010609060101010101" pitchFamily="49" charset="-122"/>
              </a:rPr>
              <a:t>n </a:t>
            </a:r>
            <a:r>
              <a:rPr lang="zh-CN" altLang="en-US" sz="1800" dirty="0">
                <a:latin typeface="KaiTi" panose="02010609060101010101" pitchFamily="49" charset="-122"/>
                <a:ea typeface="KaiTi" panose="02010609060101010101" pitchFamily="49" charset="-122"/>
              </a:rPr>
              <a:t>的</a:t>
            </a:r>
            <a:r>
              <a:rPr lang="zh-CN" altLang="en-US" sz="1800" dirty="0">
                <a:solidFill>
                  <a:srgbClr val="FF0000"/>
                </a:solidFill>
                <a:latin typeface="KaiTi" panose="02010609060101010101" pitchFamily="49" charset="-122"/>
                <a:ea typeface="KaiTi" panose="02010609060101010101" pitchFamily="49" charset="-122"/>
              </a:rPr>
              <a:t>实际</a:t>
            </a:r>
            <a:r>
              <a:rPr lang="zh-CN" altLang="en-US" sz="1800" dirty="0">
                <a:latin typeface="KaiTi" panose="02010609060101010101" pitchFamily="49" charset="-122"/>
                <a:ea typeface="KaiTi" panose="02010609060101010101" pitchFamily="49" charset="-122"/>
              </a:rPr>
              <a:t>路径的花费</a:t>
            </a:r>
            <a:endParaRPr lang="en-US" altLang="zh-CN" sz="1800" dirty="0">
              <a:latin typeface="KaiTi" panose="02010609060101010101" pitchFamily="49" charset="-122"/>
              <a:ea typeface="KaiTi" panose="02010609060101010101" pitchFamily="49" charset="-122"/>
            </a:endParaRPr>
          </a:p>
          <a:p>
            <a:pPr>
              <a:spcBef>
                <a:spcPts val="633"/>
              </a:spcBef>
            </a:pPr>
            <a:r>
              <a:rPr lang="en-US" altLang="zh-CN" sz="1800" b="1" i="1" dirty="0">
                <a:latin typeface="KaiTi" panose="02010609060101010101" pitchFamily="49" charset="-122"/>
                <a:ea typeface="KaiTi" panose="02010609060101010101" pitchFamily="49" charset="-122"/>
              </a:rPr>
              <a:t>h(n) </a:t>
            </a:r>
            <a:r>
              <a:rPr lang="zh-CN" altLang="en-US" sz="1800" dirty="0">
                <a:latin typeface="KaiTi" panose="02010609060101010101" pitchFamily="49" charset="-122"/>
                <a:ea typeface="KaiTi" panose="02010609060101010101" pitchFamily="49" charset="-122"/>
              </a:rPr>
              <a:t>是从</a:t>
            </a:r>
            <a:r>
              <a:rPr lang="zh-CN" altLang="en-US" sz="1800" b="1" dirty="0">
                <a:latin typeface="KaiTi" panose="02010609060101010101" pitchFamily="49" charset="-122"/>
                <a:ea typeface="KaiTi" panose="02010609060101010101" pitchFamily="49" charset="-122"/>
              </a:rPr>
              <a:t> </a:t>
            </a:r>
            <a:r>
              <a:rPr lang="en-US" altLang="zh-CN" sz="1800" b="1" dirty="0">
                <a:latin typeface="KaiTi" panose="02010609060101010101" pitchFamily="49" charset="-122"/>
                <a:ea typeface="KaiTi" panose="02010609060101010101" pitchFamily="49" charset="-122"/>
              </a:rPr>
              <a:t>n </a:t>
            </a:r>
            <a:r>
              <a:rPr lang="zh-CN" altLang="en-US" sz="1800" dirty="0">
                <a:latin typeface="KaiTi" panose="02010609060101010101" pitchFamily="49" charset="-122"/>
                <a:ea typeface="KaiTi" panose="02010609060101010101" pitchFamily="49" charset="-122"/>
              </a:rPr>
              <a:t>到目标节点的最短路径的</a:t>
            </a:r>
            <a:r>
              <a:rPr lang="zh-CN" altLang="en-US" sz="1800" dirty="0">
                <a:solidFill>
                  <a:srgbClr val="FF0000"/>
                </a:solidFill>
                <a:latin typeface="KaiTi" panose="02010609060101010101" pitchFamily="49" charset="-122"/>
                <a:ea typeface="KaiTi" panose="02010609060101010101" pitchFamily="49" charset="-122"/>
              </a:rPr>
              <a:t>估计值</a:t>
            </a:r>
            <a:r>
              <a:rPr lang="zh-CN" altLang="en-US" sz="1800" dirty="0">
                <a:latin typeface="KaiTi" panose="02010609060101010101" pitchFamily="49" charset="-122"/>
                <a:ea typeface="KaiTi" panose="02010609060101010101" pitchFamily="49" charset="-122"/>
              </a:rPr>
              <a:t>，</a:t>
            </a:r>
            <a:endParaRPr lang="en-US" altLang="zh-CN" sz="1800" dirty="0">
              <a:latin typeface="KaiTi" panose="02010609060101010101" pitchFamily="49" charset="-122"/>
              <a:ea typeface="KaiTi" panose="02010609060101010101" pitchFamily="49" charset="-122"/>
            </a:endParaRPr>
          </a:p>
          <a:p>
            <a:pPr>
              <a:spcBef>
                <a:spcPts val="633"/>
              </a:spcBef>
            </a:pPr>
            <a:r>
              <a:rPr lang="en-US" altLang="zh-CN" sz="1800" b="1" i="1" dirty="0">
                <a:latin typeface="KaiTi" panose="02010609060101010101" pitchFamily="49" charset="-122"/>
                <a:ea typeface="KaiTi" panose="02010609060101010101" pitchFamily="49" charset="-122"/>
              </a:rPr>
              <a:t>f (n) </a:t>
            </a:r>
            <a:r>
              <a:rPr lang="en-US" altLang="zh-CN" sz="1800" dirty="0">
                <a:latin typeface="KaiTi" panose="02010609060101010101" pitchFamily="49" charset="-122"/>
                <a:ea typeface="KaiTi" panose="02010609060101010101" pitchFamily="49" charset="-122"/>
              </a:rPr>
              <a:t>= </a:t>
            </a:r>
            <a:r>
              <a:rPr lang="zh-CN" altLang="en-US" sz="1800" dirty="0">
                <a:latin typeface="KaiTi" panose="02010609060101010101" pitchFamily="49" charset="-122"/>
                <a:ea typeface="KaiTi" panose="02010609060101010101" pitchFamily="49" charset="-122"/>
              </a:rPr>
              <a:t>预计经过节点</a:t>
            </a:r>
            <a:r>
              <a:rPr lang="en-US" altLang="zh-CN" sz="1800" dirty="0">
                <a:latin typeface="KaiTi" panose="02010609060101010101" pitchFamily="49" charset="-122"/>
                <a:ea typeface="KaiTi" panose="02010609060101010101" pitchFamily="49" charset="-122"/>
              </a:rPr>
              <a:t> </a:t>
            </a:r>
            <a:r>
              <a:rPr lang="en-US" altLang="zh-CN" sz="1800" b="1" dirty="0">
                <a:latin typeface="KaiTi" panose="02010609060101010101" pitchFamily="49" charset="-122"/>
                <a:ea typeface="KaiTi" panose="02010609060101010101" pitchFamily="49" charset="-122"/>
              </a:rPr>
              <a:t>n</a:t>
            </a:r>
            <a:r>
              <a:rPr lang="en-US" altLang="zh-CN" sz="1800" dirty="0">
                <a:latin typeface="KaiTi" panose="02010609060101010101" pitchFamily="49" charset="-122"/>
                <a:ea typeface="KaiTi" panose="02010609060101010101" pitchFamily="49" charset="-122"/>
              </a:rPr>
              <a:t> </a:t>
            </a:r>
            <a:r>
              <a:rPr lang="zh-CN" altLang="en-US" sz="1800" dirty="0">
                <a:latin typeface="KaiTi" panose="02010609060101010101" pitchFamily="49" charset="-122"/>
                <a:ea typeface="KaiTi" panose="02010609060101010101" pitchFamily="49" charset="-122"/>
              </a:rPr>
              <a:t>的最短路径的花费。 </a:t>
            </a:r>
            <a:r>
              <a:rPr lang="en-US" altLang="zh-CN" sz="1800" dirty="0">
                <a:latin typeface="KaiTi" panose="02010609060101010101" pitchFamily="49" charset="-122"/>
                <a:ea typeface="KaiTi" panose="02010609060101010101" pitchFamily="49" charset="-122"/>
              </a:rPr>
              <a:t> </a:t>
            </a:r>
            <a:endParaRPr lang="en-US" altLang="zh-CN" sz="1400" dirty="0">
              <a:latin typeface="KaiTi" panose="02010609060101010101" pitchFamily="49" charset="-122"/>
              <a:ea typeface="KaiTi" panose="02010609060101010101" pitchFamily="49" charset="-122"/>
            </a:endParaRPr>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AF66160A-CB0A-7FB2-BA2C-17E5C05B510C}"/>
                  </a:ext>
                </a:extLst>
              </p14:cNvPr>
              <p14:cNvContentPartPr/>
              <p14:nvPr/>
            </p14:nvContentPartPr>
            <p14:xfrm>
              <a:off x="6674400" y="1799640"/>
              <a:ext cx="757800" cy="936360"/>
            </p14:xfrm>
          </p:contentPart>
        </mc:Choice>
        <mc:Fallback xmlns="">
          <p:pic>
            <p:nvPicPr>
              <p:cNvPr id="3" name="墨迹 2">
                <a:extLst>
                  <a:ext uri="{FF2B5EF4-FFF2-40B4-BE49-F238E27FC236}">
                    <a16:creationId xmlns:a16="http://schemas.microsoft.com/office/drawing/2014/main" id="{AF66160A-CB0A-7FB2-BA2C-17E5C05B510C}"/>
                  </a:ext>
                </a:extLst>
              </p:cNvPr>
              <p:cNvPicPr/>
              <p:nvPr/>
            </p:nvPicPr>
            <p:blipFill>
              <a:blip r:embed="rId4"/>
              <a:stretch>
                <a:fillRect/>
              </a:stretch>
            </p:blipFill>
            <p:spPr>
              <a:xfrm>
                <a:off x="6656400" y="1781640"/>
                <a:ext cx="793440" cy="9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墨迹 9">
                <a:extLst>
                  <a:ext uri="{FF2B5EF4-FFF2-40B4-BE49-F238E27FC236}">
                    <a16:creationId xmlns:a16="http://schemas.microsoft.com/office/drawing/2014/main" id="{D2411FC3-969A-6704-37B3-BC3A9E5C2512}"/>
                  </a:ext>
                </a:extLst>
              </p14:cNvPr>
              <p14:cNvContentPartPr/>
              <p14:nvPr/>
            </p14:nvContentPartPr>
            <p14:xfrm>
              <a:off x="7403040" y="1924920"/>
              <a:ext cx="145800" cy="164160"/>
            </p14:xfrm>
          </p:contentPart>
        </mc:Choice>
        <mc:Fallback xmlns="">
          <p:pic>
            <p:nvPicPr>
              <p:cNvPr id="10" name="墨迹 9">
                <a:extLst>
                  <a:ext uri="{FF2B5EF4-FFF2-40B4-BE49-F238E27FC236}">
                    <a16:creationId xmlns:a16="http://schemas.microsoft.com/office/drawing/2014/main" id="{D2411FC3-969A-6704-37B3-BC3A9E5C2512}"/>
                  </a:ext>
                </a:extLst>
              </p:cNvPr>
              <p:cNvPicPr/>
              <p:nvPr/>
            </p:nvPicPr>
            <p:blipFill>
              <a:blip r:embed="rId6"/>
              <a:stretch>
                <a:fillRect/>
              </a:stretch>
            </p:blipFill>
            <p:spPr>
              <a:xfrm>
                <a:off x="7385040" y="1907280"/>
                <a:ext cx="1814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墨迹 10">
                <a:extLst>
                  <a:ext uri="{FF2B5EF4-FFF2-40B4-BE49-F238E27FC236}">
                    <a16:creationId xmlns:a16="http://schemas.microsoft.com/office/drawing/2014/main" id="{38CF97FF-0AEF-ADDD-0C89-FA0E5CFF1469}"/>
                  </a:ext>
                </a:extLst>
              </p14:cNvPr>
              <p14:cNvContentPartPr/>
              <p14:nvPr/>
            </p14:nvContentPartPr>
            <p14:xfrm>
              <a:off x="6282000" y="964080"/>
              <a:ext cx="6120" cy="20880"/>
            </p14:xfrm>
          </p:contentPart>
        </mc:Choice>
        <mc:Fallback xmlns="">
          <p:pic>
            <p:nvPicPr>
              <p:cNvPr id="11" name="墨迹 10">
                <a:extLst>
                  <a:ext uri="{FF2B5EF4-FFF2-40B4-BE49-F238E27FC236}">
                    <a16:creationId xmlns:a16="http://schemas.microsoft.com/office/drawing/2014/main" id="{38CF97FF-0AEF-ADDD-0C89-FA0E5CFF1469}"/>
                  </a:ext>
                </a:extLst>
              </p:cNvPr>
              <p:cNvPicPr/>
              <p:nvPr/>
            </p:nvPicPr>
            <p:blipFill>
              <a:blip r:embed="rId8"/>
              <a:stretch>
                <a:fillRect/>
              </a:stretch>
            </p:blipFill>
            <p:spPr>
              <a:xfrm>
                <a:off x="6264000" y="946440"/>
                <a:ext cx="41760" cy="56520"/>
              </a:xfrm>
              <a:prstGeom prst="rect">
                <a:avLst/>
              </a:prstGeom>
            </p:spPr>
          </p:pic>
        </mc:Fallback>
      </mc:AlternateContent>
      <p:grpSp>
        <p:nvGrpSpPr>
          <p:cNvPr id="13" name="组合 12">
            <a:extLst>
              <a:ext uri="{FF2B5EF4-FFF2-40B4-BE49-F238E27FC236}">
                <a16:creationId xmlns:a16="http://schemas.microsoft.com/office/drawing/2014/main" id="{F619842B-3B64-5A96-CF85-A7F6ABAA7734}"/>
              </a:ext>
            </a:extLst>
          </p:cNvPr>
          <p:cNvGrpSpPr/>
          <p:nvPr/>
        </p:nvGrpSpPr>
        <p:grpSpPr>
          <a:xfrm>
            <a:off x="4914360" y="975960"/>
            <a:ext cx="1674000" cy="756000"/>
            <a:chOff x="4914360" y="975960"/>
            <a:chExt cx="1674000" cy="756000"/>
          </a:xfrm>
        </p:grpSpPr>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E41DC3D5-7BE2-C94C-3024-659BDE573DAE}"/>
                    </a:ext>
                  </a:extLst>
                </p14:cNvPr>
                <p14:cNvContentPartPr/>
                <p14:nvPr/>
              </p14:nvContentPartPr>
              <p14:xfrm>
                <a:off x="4914360" y="1420200"/>
                <a:ext cx="1674000" cy="311760"/>
              </p14:xfrm>
            </p:contentPart>
          </mc:Choice>
          <mc:Fallback xmlns="">
            <p:pic>
              <p:nvPicPr>
                <p:cNvPr id="5" name="墨迹 4">
                  <a:extLst>
                    <a:ext uri="{FF2B5EF4-FFF2-40B4-BE49-F238E27FC236}">
                      <a16:creationId xmlns:a16="http://schemas.microsoft.com/office/drawing/2014/main" id="{E41DC3D5-7BE2-C94C-3024-659BDE573DAE}"/>
                    </a:ext>
                  </a:extLst>
                </p:cNvPr>
                <p:cNvPicPr/>
                <p:nvPr/>
              </p:nvPicPr>
              <p:blipFill>
                <a:blip r:embed="rId10"/>
                <a:stretch>
                  <a:fillRect/>
                </a:stretch>
              </p:blipFill>
              <p:spPr>
                <a:xfrm>
                  <a:off x="4896720" y="1402200"/>
                  <a:ext cx="170964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墨迹 7">
                  <a:extLst>
                    <a:ext uri="{FF2B5EF4-FFF2-40B4-BE49-F238E27FC236}">
                      <a16:creationId xmlns:a16="http://schemas.microsoft.com/office/drawing/2014/main" id="{594513ED-C8A7-FAEA-BE9A-4729CDEDB41E}"/>
                    </a:ext>
                  </a:extLst>
                </p14:cNvPr>
                <p14:cNvContentPartPr/>
                <p14:nvPr/>
              </p14:nvContentPartPr>
              <p14:xfrm>
                <a:off x="6022440" y="1127520"/>
                <a:ext cx="50040" cy="295560"/>
              </p14:xfrm>
            </p:contentPart>
          </mc:Choice>
          <mc:Fallback xmlns="">
            <p:pic>
              <p:nvPicPr>
                <p:cNvPr id="8" name="墨迹 7">
                  <a:extLst>
                    <a:ext uri="{FF2B5EF4-FFF2-40B4-BE49-F238E27FC236}">
                      <a16:creationId xmlns:a16="http://schemas.microsoft.com/office/drawing/2014/main" id="{594513ED-C8A7-FAEA-BE9A-4729CDEDB41E}"/>
                    </a:ext>
                  </a:extLst>
                </p:cNvPr>
                <p:cNvPicPr/>
                <p:nvPr/>
              </p:nvPicPr>
              <p:blipFill>
                <a:blip r:embed="rId12"/>
                <a:stretch>
                  <a:fillRect/>
                </a:stretch>
              </p:blipFill>
              <p:spPr>
                <a:xfrm>
                  <a:off x="6004800" y="1109520"/>
                  <a:ext cx="8568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墨迹 11">
                  <a:extLst>
                    <a:ext uri="{FF2B5EF4-FFF2-40B4-BE49-F238E27FC236}">
                      <a16:creationId xmlns:a16="http://schemas.microsoft.com/office/drawing/2014/main" id="{6947B69C-D877-AF3C-4A58-16BB2DDFFA9F}"/>
                    </a:ext>
                  </a:extLst>
                </p14:cNvPr>
                <p14:cNvContentPartPr/>
                <p14:nvPr/>
              </p14:nvContentPartPr>
              <p14:xfrm>
                <a:off x="6200640" y="975960"/>
                <a:ext cx="175320" cy="543600"/>
              </p14:xfrm>
            </p:contentPart>
          </mc:Choice>
          <mc:Fallback xmlns="">
            <p:pic>
              <p:nvPicPr>
                <p:cNvPr id="12" name="墨迹 11">
                  <a:extLst>
                    <a:ext uri="{FF2B5EF4-FFF2-40B4-BE49-F238E27FC236}">
                      <a16:creationId xmlns:a16="http://schemas.microsoft.com/office/drawing/2014/main" id="{6947B69C-D877-AF3C-4A58-16BB2DDFFA9F}"/>
                    </a:ext>
                  </a:extLst>
                </p:cNvPr>
                <p:cNvPicPr/>
                <p:nvPr/>
              </p:nvPicPr>
              <p:blipFill>
                <a:blip r:embed="rId14"/>
                <a:stretch>
                  <a:fillRect/>
                </a:stretch>
              </p:blipFill>
              <p:spPr>
                <a:xfrm>
                  <a:off x="6183000" y="957960"/>
                  <a:ext cx="210960" cy="579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4" name="墨迹 13">
                <a:extLst>
                  <a:ext uri="{FF2B5EF4-FFF2-40B4-BE49-F238E27FC236}">
                    <a16:creationId xmlns:a16="http://schemas.microsoft.com/office/drawing/2014/main" id="{50E3114A-58DC-8DF7-520D-112BD432AABF}"/>
                  </a:ext>
                </a:extLst>
              </p14:cNvPr>
              <p14:cNvContentPartPr/>
              <p14:nvPr/>
            </p14:nvContentPartPr>
            <p14:xfrm>
              <a:off x="7690680" y="1497600"/>
              <a:ext cx="169560" cy="471960"/>
            </p14:xfrm>
          </p:contentPart>
        </mc:Choice>
        <mc:Fallback xmlns="">
          <p:pic>
            <p:nvPicPr>
              <p:cNvPr id="14" name="墨迹 13">
                <a:extLst>
                  <a:ext uri="{FF2B5EF4-FFF2-40B4-BE49-F238E27FC236}">
                    <a16:creationId xmlns:a16="http://schemas.microsoft.com/office/drawing/2014/main" id="{50E3114A-58DC-8DF7-520D-112BD432AABF}"/>
                  </a:ext>
                </a:extLst>
              </p:cNvPr>
              <p:cNvPicPr/>
              <p:nvPr/>
            </p:nvPicPr>
            <p:blipFill>
              <a:blip r:embed="rId16"/>
              <a:stretch>
                <a:fillRect/>
              </a:stretch>
            </p:blipFill>
            <p:spPr>
              <a:xfrm>
                <a:off x="7673040" y="1479960"/>
                <a:ext cx="205200" cy="507600"/>
              </a:xfrm>
              <a:prstGeom prst="rect">
                <a:avLst/>
              </a:prstGeom>
            </p:spPr>
          </p:pic>
        </mc:Fallback>
      </mc:AlternateContent>
    </p:spTree>
    <p:extLst>
      <p:ext uri="{BB962C8B-B14F-4D97-AF65-F5344CB8AC3E}">
        <p14:creationId xmlns:p14="http://schemas.microsoft.com/office/powerpoint/2010/main" val="68321924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DD044-DDE6-E04A-BCD6-6CC8F6EFBCAA}"/>
              </a:ext>
            </a:extLst>
          </p:cNvPr>
          <p:cNvSpPr>
            <a:spLocks noGrp="1"/>
          </p:cNvSpPr>
          <p:nvPr>
            <p:ph type="title"/>
          </p:nvPr>
        </p:nvSpPr>
        <p:spPr/>
        <p:txBody>
          <a:bodyPr/>
          <a:lstStyle/>
          <a:p>
            <a:r>
              <a:rPr kumimoji="1" lang="zh-CN" altLang="en-US" dirty="0"/>
              <a:t>例</a:t>
            </a:r>
            <a:r>
              <a:rPr kumimoji="1" lang="en-US" altLang="zh-CN" dirty="0"/>
              <a:t>1</a:t>
            </a:r>
            <a:r>
              <a:rPr kumimoji="1" lang="zh-CN" altLang="en-US" dirty="0"/>
              <a:t>：罗马尼亚寻径问题</a:t>
            </a:r>
          </a:p>
        </p:txBody>
      </p:sp>
      <p:sp>
        <p:nvSpPr>
          <p:cNvPr id="3" name="文本占位符 2">
            <a:extLst>
              <a:ext uri="{FF2B5EF4-FFF2-40B4-BE49-F238E27FC236}">
                <a16:creationId xmlns:a16="http://schemas.microsoft.com/office/drawing/2014/main" id="{5099BB67-CC23-7647-81A9-BB3A298FEBA7}"/>
              </a:ext>
            </a:extLst>
          </p:cNvPr>
          <p:cNvSpPr>
            <a:spLocks noGrp="1"/>
          </p:cNvSpPr>
          <p:nvPr>
            <p:ph type="body" idx="1"/>
          </p:nvPr>
        </p:nvSpPr>
        <p:spPr>
          <a:xfrm>
            <a:off x="4654301" y="888534"/>
            <a:ext cx="4317171" cy="3451494"/>
          </a:xfrm>
        </p:spPr>
        <p:txBody>
          <a:bodyPr>
            <a:norm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sz="1800" dirty="0"/>
              <a:t>初始状态：</a:t>
            </a:r>
            <a:r>
              <a:rPr kumimoji="1" lang="en-US" altLang="zh-CN" sz="1800" dirty="0"/>
              <a:t>In</a:t>
            </a:r>
            <a:r>
              <a:rPr kumimoji="1" lang="zh-CN" altLang="en-US" sz="1800" dirty="0"/>
              <a:t>（</a:t>
            </a:r>
            <a:r>
              <a:rPr kumimoji="1" lang="en-US" altLang="zh-CN" sz="1800" b="1" dirty="0"/>
              <a:t>Arad</a:t>
            </a:r>
            <a:r>
              <a:rPr kumimoji="1" lang="zh-CN" altLang="en-US" sz="1800" b="1" dirty="0"/>
              <a:t>）</a:t>
            </a:r>
            <a:endParaRPr kumimoji="1" lang="en-US" altLang="zh-CN" sz="1800" b="1"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sz="1800" b="1" dirty="0"/>
              <a:t>可行动作：在</a:t>
            </a:r>
            <a:r>
              <a:rPr kumimoji="1" lang="en-US" altLang="zh-CN" sz="1800" b="1" dirty="0"/>
              <a:t>Arad</a:t>
            </a:r>
            <a:r>
              <a:rPr kumimoji="1" lang="zh-CN" altLang="en-US" sz="1800" b="1" dirty="0"/>
              <a:t>，可选的动作是三个，分别去到</a:t>
            </a:r>
            <a:r>
              <a:rPr kumimoji="1" lang="en-US" altLang="zh-CN" sz="1800" b="1" dirty="0"/>
              <a:t>Z</a:t>
            </a:r>
            <a:r>
              <a:rPr kumimoji="1" lang="zh-CN" altLang="en-US" sz="1800" b="1" dirty="0"/>
              <a:t>，</a:t>
            </a:r>
            <a:r>
              <a:rPr kumimoji="1" lang="en-US" altLang="zh-CN" sz="1800" b="1" dirty="0"/>
              <a:t>S</a:t>
            </a:r>
            <a:r>
              <a:rPr kumimoji="1" lang="zh-CN" altLang="en-US" sz="1800" b="1" dirty="0"/>
              <a:t>，</a:t>
            </a:r>
            <a:r>
              <a:rPr kumimoji="1" lang="en-US" altLang="zh-CN" sz="1800" b="1" dirty="0"/>
              <a:t>T</a:t>
            </a:r>
            <a:r>
              <a:rPr kumimoji="1" lang="zh-CN" altLang="en-US" sz="1800" b="1" dirty="0"/>
              <a:t>三市</a:t>
            </a:r>
            <a:endParaRPr kumimoji="1" lang="en-US" altLang="zh-CN" sz="1800" b="1"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sz="1800" b="1" dirty="0"/>
              <a:t>状态转移，走了一条路之后到了哪里呢？例如说走了去</a:t>
            </a:r>
            <a:r>
              <a:rPr kumimoji="1" lang="en-US" altLang="zh-CN" sz="1800" b="1" dirty="0"/>
              <a:t>Z</a:t>
            </a:r>
            <a:r>
              <a:rPr kumimoji="1" lang="zh-CN" altLang="en-US" sz="1800" b="1" dirty="0"/>
              <a:t>市的路，后继状态就是</a:t>
            </a:r>
            <a:r>
              <a:rPr kumimoji="1" lang="en-US" altLang="zh-CN" sz="1800" b="1" dirty="0"/>
              <a:t>In</a:t>
            </a:r>
            <a:r>
              <a:rPr kumimoji="1" lang="zh-CN" altLang="en-US" sz="1800" b="1" dirty="0"/>
              <a:t>（</a:t>
            </a:r>
            <a:r>
              <a:rPr kumimoji="1" lang="en-US" altLang="zh-CN" sz="1800" b="1" dirty="0"/>
              <a:t>Z</a:t>
            </a:r>
            <a:r>
              <a:rPr kumimoji="1" lang="zh-CN" altLang="en-US" sz="1800" b="1" dirty="0"/>
              <a:t>）。这里所有城市构成状态空间，所有道路构成动作空间。路径就是从一个城市到另一个城市的通路。</a:t>
            </a:r>
            <a:endParaRPr kumimoji="1" lang="en-US" altLang="zh-CN" sz="1800" b="1"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sz="1800" b="1" dirty="0"/>
              <a:t>目标状态：因为最终要去</a:t>
            </a:r>
            <a:r>
              <a:rPr kumimoji="1" lang="en-US" altLang="zh-CN" sz="1800" b="1" dirty="0"/>
              <a:t>Bucharest</a:t>
            </a:r>
            <a:r>
              <a:rPr kumimoji="1" lang="zh-CN" altLang="en-US" sz="1800" b="1" dirty="0"/>
              <a:t>，所以到了</a:t>
            </a:r>
            <a:r>
              <a:rPr kumimoji="1" lang="en-US" altLang="zh-CN" sz="1800" b="1" dirty="0"/>
              <a:t>Bucharest</a:t>
            </a:r>
            <a:r>
              <a:rPr kumimoji="1" lang="zh-CN" altLang="en-US" sz="1800" b="1" dirty="0"/>
              <a:t>，就不用再往下走了。</a:t>
            </a:r>
            <a:endParaRPr kumimoji="1" lang="en-US" altLang="zh-CN" sz="1800" b="1"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sz="1800" b="1" dirty="0"/>
              <a:t>路径花费，就是把从</a:t>
            </a:r>
            <a:r>
              <a:rPr kumimoji="1" lang="en-US" altLang="zh-CN" sz="1800" b="1" dirty="0"/>
              <a:t>Arad</a:t>
            </a:r>
            <a:r>
              <a:rPr kumimoji="1" lang="zh-CN" altLang="en-US" sz="1800" b="1" dirty="0"/>
              <a:t>走到</a:t>
            </a:r>
            <a:r>
              <a:rPr kumimoji="1" lang="en-US" altLang="zh-CN" sz="1800" b="1" dirty="0"/>
              <a:t>Bucharest</a:t>
            </a:r>
            <a:r>
              <a:rPr kumimoji="1" lang="zh-CN" altLang="en-US" sz="1800" b="1" dirty="0"/>
              <a:t>，的路径上的每段路的长度加起来。</a:t>
            </a:r>
            <a:endParaRPr kumimoji="1" lang="en-US" altLang="zh-CN" sz="1800" b="1" dirty="0"/>
          </a:p>
        </p:txBody>
      </p:sp>
      <p:pic>
        <p:nvPicPr>
          <p:cNvPr id="4" name="图片 3">
            <a:extLst>
              <a:ext uri="{FF2B5EF4-FFF2-40B4-BE49-F238E27FC236}">
                <a16:creationId xmlns:a16="http://schemas.microsoft.com/office/drawing/2014/main" id="{C6A14A7A-59A5-6F4B-8342-6BAAEDAA2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829" y="1180113"/>
            <a:ext cx="4399472" cy="2659236"/>
          </a:xfrm>
          <a:prstGeom prst="rect">
            <a:avLst/>
          </a:prstGeom>
        </p:spPr>
      </p:pic>
      <p:sp>
        <p:nvSpPr>
          <p:cNvPr id="5" name="文本框 4">
            <a:extLst>
              <a:ext uri="{FF2B5EF4-FFF2-40B4-BE49-F238E27FC236}">
                <a16:creationId xmlns:a16="http://schemas.microsoft.com/office/drawing/2014/main" id="{1B204B1C-65F4-03E5-E174-C4FF24E1A477}"/>
              </a:ext>
            </a:extLst>
          </p:cNvPr>
          <p:cNvSpPr txBox="1"/>
          <p:nvPr/>
        </p:nvSpPr>
        <p:spPr>
          <a:xfrm>
            <a:off x="1438903" y="3970696"/>
            <a:ext cx="2262158" cy="369332"/>
          </a:xfrm>
          <a:prstGeom prst="rect">
            <a:avLst/>
          </a:prstGeom>
          <a:noFill/>
        </p:spPr>
        <p:txBody>
          <a:bodyPr wrap="none" rtlCol="0">
            <a:spAutoFit/>
          </a:bodyPr>
          <a:lstStyle/>
          <a:p>
            <a:r>
              <a:rPr lang="zh-CN" altLang="en-US" sz="1800" dirty="0">
                <a:latin typeface="KaiTi" panose="02010609060101010101" pitchFamily="49" charset="-122"/>
                <a:ea typeface="KaiTi" panose="02010609060101010101" pitchFamily="49" charset="-122"/>
              </a:rPr>
              <a:t>简化版罗马尼亚地图</a:t>
            </a:r>
            <a:endParaRPr kumimoji="1" lang="en-US" altLang="zh-CN" sz="2000" dirty="0">
              <a:latin typeface="KaiTi" panose="02010609060101010101" pitchFamily="49" charset="-122"/>
              <a:ea typeface="KaiTi" panose="02010609060101010101" pitchFamily="49" charset="-122"/>
            </a:endParaRPr>
          </a:p>
        </p:txBody>
      </p:sp>
      <p:sp>
        <p:nvSpPr>
          <p:cNvPr id="7" name="文本框 6">
            <a:extLst>
              <a:ext uri="{FF2B5EF4-FFF2-40B4-BE49-F238E27FC236}">
                <a16:creationId xmlns:a16="http://schemas.microsoft.com/office/drawing/2014/main" id="{D39E35BE-123A-2C50-7C25-3ECB97A90CD9}"/>
              </a:ext>
            </a:extLst>
          </p:cNvPr>
          <p:cNvSpPr txBox="1"/>
          <p:nvPr/>
        </p:nvSpPr>
        <p:spPr>
          <a:xfrm>
            <a:off x="325325" y="769986"/>
            <a:ext cx="4246675" cy="369332"/>
          </a:xfrm>
          <a:prstGeom prst="rect">
            <a:avLst/>
          </a:prstGeom>
          <a:noFill/>
        </p:spPr>
        <p:txBody>
          <a:bodyPr wrap="none" rtlCol="0">
            <a:spAutoFit/>
          </a:bodyPr>
          <a:lstStyle/>
          <a:p>
            <a:r>
              <a:rPr kumimoji="1" lang="zh-CN" altLang="en-US" sz="1800" dirty="0">
                <a:latin typeface="KaiTi" panose="02010609060101010101" pitchFamily="49" charset="-122"/>
                <a:ea typeface="KaiTi" panose="02010609060101010101" pitchFamily="49" charset="-122"/>
              </a:rPr>
              <a:t>问题：寻找从</a:t>
            </a:r>
            <a:r>
              <a:rPr kumimoji="1" lang="en-US" altLang="zh-CN" sz="1800" b="1" dirty="0">
                <a:latin typeface="KaiTi" panose="02010609060101010101" pitchFamily="49" charset="-122"/>
                <a:ea typeface="KaiTi" panose="02010609060101010101" pitchFamily="49" charset="-122"/>
              </a:rPr>
              <a:t>Arad </a:t>
            </a:r>
            <a:r>
              <a:rPr kumimoji="1" lang="zh-CN" altLang="en-US" sz="1800" dirty="0">
                <a:latin typeface="KaiTi" panose="02010609060101010101" pitchFamily="49" charset="-122"/>
                <a:ea typeface="KaiTi" panose="02010609060101010101" pitchFamily="49" charset="-122"/>
              </a:rPr>
              <a:t>到 </a:t>
            </a:r>
            <a:r>
              <a:rPr kumimoji="1" lang="en-US" altLang="zh-CN" sz="1800" b="1" dirty="0">
                <a:latin typeface="KaiTi" panose="02010609060101010101" pitchFamily="49" charset="-122"/>
                <a:ea typeface="KaiTi" panose="02010609060101010101" pitchFamily="49" charset="-122"/>
              </a:rPr>
              <a:t>Bucharest</a:t>
            </a:r>
            <a:r>
              <a:rPr kumimoji="1" lang="zh-CN" altLang="en-US" sz="1800" dirty="0">
                <a:latin typeface="KaiTi" panose="02010609060101010101" pitchFamily="49" charset="-122"/>
                <a:ea typeface="KaiTi" panose="02010609060101010101" pitchFamily="49" charset="-122"/>
              </a:rPr>
              <a:t>的路径</a:t>
            </a:r>
            <a:endParaRPr kumimoji="1" lang="en-US" altLang="zh-CN" sz="1800" dirty="0">
              <a:latin typeface="KaiTi" panose="02010609060101010101" pitchFamily="49" charset="-122"/>
              <a:ea typeface="KaiTi" panose="02010609060101010101" pitchFamily="49" charset="-122"/>
            </a:endParaRPr>
          </a:p>
        </p:txBody>
      </p:sp>
      <p:sp>
        <p:nvSpPr>
          <p:cNvPr id="8" name="文本框 7">
            <a:extLst>
              <a:ext uri="{FF2B5EF4-FFF2-40B4-BE49-F238E27FC236}">
                <a16:creationId xmlns:a16="http://schemas.microsoft.com/office/drawing/2014/main" id="{5F086A60-D62B-0F14-14FD-28750CBD9A31}"/>
              </a:ext>
            </a:extLst>
          </p:cNvPr>
          <p:cNvSpPr txBox="1"/>
          <p:nvPr/>
        </p:nvSpPr>
        <p:spPr>
          <a:xfrm>
            <a:off x="254829" y="4373513"/>
            <a:ext cx="9114996" cy="369332"/>
          </a:xfrm>
          <a:prstGeom prst="rect">
            <a:avLst/>
          </a:prstGeom>
          <a:noFill/>
        </p:spPr>
        <p:txBody>
          <a:bodyPr wrap="none" rtlCol="0">
            <a:spAutoFit/>
          </a:bodyPr>
          <a:lstStyle/>
          <a:p>
            <a:r>
              <a:rPr kumimoji="1" lang="zh-CN" altLang="en-US" sz="1800" b="1" dirty="0">
                <a:latin typeface="KaiTi" panose="02010609060101010101" pitchFamily="49" charset="-122"/>
                <a:ea typeface="KaiTi" panose="02010609060101010101" pitchFamily="49" charset="-122"/>
              </a:rPr>
              <a:t>这个寻路问题的解就是一条从</a:t>
            </a:r>
            <a:r>
              <a:rPr kumimoji="1" lang="en-US" altLang="zh-CN" sz="1800" b="1" dirty="0">
                <a:latin typeface="KaiTi" panose="02010609060101010101" pitchFamily="49" charset="-122"/>
                <a:ea typeface="KaiTi" panose="02010609060101010101" pitchFamily="49" charset="-122"/>
              </a:rPr>
              <a:t>Arad </a:t>
            </a:r>
            <a:r>
              <a:rPr kumimoji="1" lang="zh-CN" altLang="en-US" sz="1800" dirty="0">
                <a:latin typeface="KaiTi" panose="02010609060101010101" pitchFamily="49" charset="-122"/>
                <a:ea typeface="KaiTi" panose="02010609060101010101" pitchFamily="49" charset="-122"/>
              </a:rPr>
              <a:t>到 </a:t>
            </a:r>
            <a:r>
              <a:rPr kumimoji="1" lang="en-US" altLang="zh-CN" sz="1800" b="1" dirty="0">
                <a:latin typeface="KaiTi" panose="02010609060101010101" pitchFamily="49" charset="-122"/>
                <a:ea typeface="KaiTi" panose="02010609060101010101" pitchFamily="49" charset="-122"/>
              </a:rPr>
              <a:t>Bucharest</a:t>
            </a:r>
            <a:r>
              <a:rPr kumimoji="1" lang="zh-CN" altLang="en-US" sz="1800" dirty="0">
                <a:latin typeface="KaiTi" panose="02010609060101010101" pitchFamily="49" charset="-122"/>
                <a:ea typeface="KaiTi" panose="02010609060101010101" pitchFamily="49" charset="-122"/>
              </a:rPr>
              <a:t>的路径，花费最小的路径就是最优解。</a:t>
            </a:r>
            <a:endParaRPr lang="zh-CN" altLang="en-US" sz="18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67440343"/>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383B2E-C99C-2607-BF52-418E240FC237}"/>
              </a:ext>
            </a:extLst>
          </p:cNvPr>
          <p:cNvSpPr>
            <a:spLocks noGrp="1"/>
          </p:cNvSpPr>
          <p:nvPr>
            <p:ph type="title"/>
          </p:nvPr>
        </p:nvSpPr>
        <p:spPr/>
        <p:txBody>
          <a:bodyPr/>
          <a:lstStyle/>
          <a:p>
            <a:r>
              <a:rPr kumimoji="1" lang="en-US" altLang="zh-CN" dirty="0"/>
              <a:t>A</a:t>
            </a:r>
            <a:r>
              <a:rPr kumimoji="1" lang="zh-CN" altLang="en-US" dirty="0"/>
              <a:t>*搜索算法的代码：</a:t>
            </a:r>
            <a:r>
              <a:rPr kumimoji="1" lang="en-US" altLang="zh-CN" dirty="0"/>
              <a:t>python</a:t>
            </a:r>
            <a:endParaRPr kumimoji="1" lang="zh-CN" altLang="en-US" dirty="0"/>
          </a:p>
        </p:txBody>
      </p:sp>
      <p:pic>
        <p:nvPicPr>
          <p:cNvPr id="5" name="内容占位符 4">
            <a:extLst>
              <a:ext uri="{FF2B5EF4-FFF2-40B4-BE49-F238E27FC236}">
                <a16:creationId xmlns:a16="http://schemas.microsoft.com/office/drawing/2014/main" id="{607C976B-9914-91F5-55C2-F7E976A47EAF}"/>
              </a:ext>
            </a:extLst>
          </p:cNvPr>
          <p:cNvPicPr>
            <a:picLocks noGrp="1" noChangeAspect="1"/>
          </p:cNvPicPr>
          <p:nvPr>
            <p:ph idx="1"/>
          </p:nvPr>
        </p:nvPicPr>
        <p:blipFill>
          <a:blip r:embed="rId2"/>
          <a:stretch>
            <a:fillRect/>
          </a:stretch>
        </p:blipFill>
        <p:spPr>
          <a:xfrm>
            <a:off x="274320" y="806006"/>
            <a:ext cx="3971563" cy="3798887"/>
          </a:xfrm>
        </p:spPr>
      </p:pic>
      <p:pic>
        <p:nvPicPr>
          <p:cNvPr id="7" name="图片 6">
            <a:extLst>
              <a:ext uri="{FF2B5EF4-FFF2-40B4-BE49-F238E27FC236}">
                <a16:creationId xmlns:a16="http://schemas.microsoft.com/office/drawing/2014/main" id="{B557D96F-0C0B-C97F-6A38-1C034CF464C1}"/>
              </a:ext>
            </a:extLst>
          </p:cNvPr>
          <p:cNvPicPr>
            <a:picLocks noChangeAspect="1"/>
          </p:cNvPicPr>
          <p:nvPr/>
        </p:nvPicPr>
        <p:blipFill>
          <a:blip r:embed="rId3"/>
          <a:stretch>
            <a:fillRect/>
          </a:stretch>
        </p:blipFill>
        <p:spPr>
          <a:xfrm>
            <a:off x="4139184" y="828643"/>
            <a:ext cx="5004816" cy="3753612"/>
          </a:xfrm>
          <a:prstGeom prst="rect">
            <a:avLst/>
          </a:prstGeom>
        </p:spPr>
      </p:pic>
    </p:spTree>
    <p:extLst>
      <p:ext uri="{BB962C8B-B14F-4D97-AF65-F5344CB8AC3E}">
        <p14:creationId xmlns:p14="http://schemas.microsoft.com/office/powerpoint/2010/main" val="2999883478"/>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zh-CN" altLang="en-US" b="1" dirty="0"/>
              <a:t>内容提要</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508958" y="786059"/>
            <a:ext cx="8220973" cy="3911403"/>
          </a:xfrm>
        </p:spPr>
        <p:txBody>
          <a:bodyPr>
            <a:normAutofit fontScale="92500"/>
          </a:bodyPr>
          <a:lstStyle/>
          <a:p>
            <a:pPr marL="342900" indent="-342900">
              <a:lnSpc>
                <a:spcPct val="150000"/>
              </a:lnSpc>
              <a:buFont typeface="+mj-lt"/>
              <a:buAutoNum type="arabicPeriod"/>
            </a:pPr>
            <a:r>
              <a:rPr lang="zh-CN" altLang="en-US" dirty="0"/>
              <a:t>问题的定义及问题的解</a:t>
            </a:r>
            <a:endParaRPr lang="en-US" altLang="zh-CN" dirty="0"/>
          </a:p>
          <a:p>
            <a:pPr lvl="1">
              <a:lnSpc>
                <a:spcPct val="150000"/>
              </a:lnSpc>
            </a:pPr>
            <a:r>
              <a:rPr lang="zh-CN" altLang="en-US" dirty="0"/>
              <a:t>   问题描述模型</a:t>
            </a:r>
            <a:endParaRPr lang="en-US" altLang="zh-CN" dirty="0"/>
          </a:p>
          <a:p>
            <a:pPr marL="342900" indent="-342900">
              <a:lnSpc>
                <a:spcPct val="150000"/>
              </a:lnSpc>
              <a:buFont typeface="+mj-lt"/>
              <a:buAutoNum type="arabicPeriod"/>
            </a:pPr>
            <a:r>
              <a:rPr lang="zh-CN" altLang="en-US" dirty="0"/>
              <a:t>通过搜索对问题求解</a:t>
            </a:r>
            <a:endParaRPr lang="en-US" altLang="zh-CN" dirty="0"/>
          </a:p>
          <a:p>
            <a:pPr lvl="1">
              <a:lnSpc>
                <a:spcPct val="150000"/>
              </a:lnSpc>
            </a:pPr>
            <a:r>
              <a:rPr lang="zh-CN" altLang="en-US" dirty="0"/>
              <a:t>搜索树、搜索算法框架、搜索算法的性能评价</a:t>
            </a:r>
            <a:endParaRPr lang="en-US" altLang="zh-CN" dirty="0"/>
          </a:p>
          <a:p>
            <a:pPr marL="342900" indent="-342900">
              <a:lnSpc>
                <a:spcPct val="150000"/>
              </a:lnSpc>
              <a:buFont typeface="+mj-lt"/>
              <a:buAutoNum type="arabicPeriod"/>
            </a:pPr>
            <a:r>
              <a:rPr lang="zh-CN" altLang="en-US" dirty="0"/>
              <a:t>无信息搜索（盲目搜索）</a:t>
            </a:r>
            <a:endParaRPr lang="en-US" altLang="zh-CN" dirty="0"/>
          </a:p>
          <a:p>
            <a:pPr lvl="1">
              <a:lnSpc>
                <a:spcPct val="150000"/>
              </a:lnSpc>
            </a:pPr>
            <a:r>
              <a:rPr lang="zh-CN" altLang="en-US" dirty="0"/>
              <a:t>宽度优先、深度优先、效率比较、一致代价</a:t>
            </a:r>
            <a:endParaRPr lang="en-US" altLang="zh-CN" dirty="0"/>
          </a:p>
          <a:p>
            <a:pPr marL="342900" indent="-342900">
              <a:lnSpc>
                <a:spcPct val="150000"/>
              </a:lnSpc>
              <a:buFont typeface="+mj-lt"/>
              <a:buAutoNum type="arabicPeriod"/>
            </a:pPr>
            <a:r>
              <a:rPr lang="zh-CN" altLang="en-US" dirty="0"/>
              <a:t>有信息搜索（启发式搜索）</a:t>
            </a:r>
            <a:endParaRPr lang="en-US" altLang="zh-CN" dirty="0"/>
          </a:p>
          <a:p>
            <a:pPr lvl="1">
              <a:lnSpc>
                <a:spcPct val="150000"/>
              </a:lnSpc>
            </a:pPr>
            <a:r>
              <a:rPr lang="zh-CN" altLang="en-US" dirty="0"/>
              <a:t>贪婪最佳优先搜索、</a:t>
            </a:r>
            <a:r>
              <a:rPr lang="en-US" altLang="zh-CN" dirty="0"/>
              <a:t>A</a:t>
            </a:r>
            <a:r>
              <a:rPr lang="zh-CN" altLang="en-US" dirty="0"/>
              <a:t>* 搜索、</a:t>
            </a:r>
            <a:r>
              <a:rPr lang="zh-CN" altLang="en-US" dirty="0">
                <a:solidFill>
                  <a:srgbClr val="931000"/>
                </a:solidFill>
              </a:rPr>
              <a:t>启发式函数</a:t>
            </a:r>
            <a:endParaRPr lang="en-US" altLang="zh-CN" dirty="0">
              <a:solidFill>
                <a:srgbClr val="931000"/>
              </a:solidFill>
            </a:endParaRP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425402449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380A7-F5BF-ED49-AB8F-E1C4F86A862C}"/>
              </a:ext>
            </a:extLst>
          </p:cNvPr>
          <p:cNvSpPr>
            <a:spLocks noGrp="1"/>
          </p:cNvSpPr>
          <p:nvPr>
            <p:ph type="title"/>
          </p:nvPr>
        </p:nvSpPr>
        <p:spPr/>
        <p:txBody>
          <a:bodyPr/>
          <a:lstStyle/>
          <a:p>
            <a:r>
              <a:rPr lang="zh-CN" altLang="en-US" b="1" dirty="0">
                <a:latin typeface="KaiTi" panose="02010609060101010101" pitchFamily="49" charset="-122"/>
                <a:ea typeface="KaiTi" panose="02010609060101010101" pitchFamily="49" charset="-122"/>
              </a:rPr>
              <a:t>启发式函数</a:t>
            </a:r>
            <a:endParaRPr kumimoji="1" lang="zh-CN" altLang="en-US" dirty="0">
              <a:latin typeface="KaiTi" panose="02010609060101010101" pitchFamily="49" charset="-122"/>
              <a:ea typeface="KaiTi" panose="02010609060101010101" pitchFamily="49" charset="-122"/>
            </a:endParaRPr>
          </a:p>
        </p:txBody>
      </p:sp>
      <p:sp>
        <p:nvSpPr>
          <p:cNvPr id="3" name="文本占位符 2">
            <a:extLst>
              <a:ext uri="{FF2B5EF4-FFF2-40B4-BE49-F238E27FC236}">
                <a16:creationId xmlns:a16="http://schemas.microsoft.com/office/drawing/2014/main" id="{F587FA34-C478-504B-8FA9-3706CC2680F0}"/>
              </a:ext>
            </a:extLst>
          </p:cNvPr>
          <p:cNvSpPr>
            <a:spLocks noGrp="1"/>
          </p:cNvSpPr>
          <p:nvPr>
            <p:ph type="body" idx="1"/>
          </p:nvPr>
        </p:nvSpPr>
        <p:spPr>
          <a:xfrm>
            <a:off x="477982" y="3514165"/>
            <a:ext cx="8530937" cy="1261035"/>
          </a:xfrm>
        </p:spPr>
        <p:txBody>
          <a:bodyPr>
            <a:normAutofit fontScale="92500" lnSpcReduction="10000"/>
          </a:bodyPr>
          <a:lstStyle/>
          <a:p>
            <a:pPr>
              <a:lnSpc>
                <a:spcPct val="150000"/>
              </a:lnSpc>
              <a:spcBef>
                <a:spcPts val="949"/>
              </a:spcBef>
            </a:pPr>
            <a:r>
              <a:rPr lang="en-US" altLang="zh-CN" sz="1800" b="1" dirty="0">
                <a:latin typeface="KaiTi" panose="02010609060101010101" pitchFamily="49" charset="-122"/>
                <a:ea typeface="KaiTi" panose="02010609060101010101" pitchFamily="49" charset="-122"/>
              </a:rPr>
              <a:t>h1</a:t>
            </a:r>
            <a:r>
              <a:rPr lang="en-US" altLang="zh-CN" sz="1800" dirty="0">
                <a:latin typeface="KaiTi" panose="02010609060101010101" pitchFamily="49" charset="-122"/>
                <a:ea typeface="KaiTi" panose="02010609060101010101" pitchFamily="49" charset="-122"/>
              </a:rPr>
              <a:t> = </a:t>
            </a:r>
            <a:r>
              <a:rPr lang="zh-CN" altLang="en-US" sz="1800" dirty="0">
                <a:latin typeface="KaiTi" panose="02010609060101010101" pitchFamily="49" charset="-122"/>
                <a:ea typeface="KaiTi" panose="02010609060101010101" pitchFamily="49" charset="-122"/>
              </a:rPr>
              <a:t>不在正确位置上的个数   </a:t>
            </a:r>
            <a:r>
              <a:rPr lang="en-US" altLang="zh-CN" sz="1800" dirty="0">
                <a:latin typeface="KaiTi" panose="02010609060101010101" pitchFamily="49" charset="-122"/>
                <a:ea typeface="KaiTi" panose="02010609060101010101" pitchFamily="49" charset="-122"/>
              </a:rPr>
              <a:t> </a:t>
            </a:r>
            <a:r>
              <a:rPr lang="en-US" altLang="zh-CN" sz="1800" b="1" dirty="0">
                <a:latin typeface="KaiTi" panose="02010609060101010101" pitchFamily="49" charset="-122"/>
                <a:ea typeface="KaiTi" panose="02010609060101010101" pitchFamily="49" charset="-122"/>
              </a:rPr>
              <a:t>h1 = 8</a:t>
            </a:r>
            <a:r>
              <a:rPr lang="zh-CN" altLang="en-US" sz="1800" b="1" dirty="0">
                <a:latin typeface="KaiTi" panose="02010609060101010101" pitchFamily="49" charset="-122"/>
                <a:ea typeface="KaiTi" panose="02010609060101010101" pitchFamily="49" charset="-122"/>
              </a:rPr>
              <a:t> </a:t>
            </a:r>
            <a:r>
              <a:rPr lang="en-US" altLang="zh-CN" sz="1800" dirty="0">
                <a:latin typeface="KaiTi" panose="02010609060101010101" pitchFamily="49" charset="-122"/>
                <a:ea typeface="KaiTi" panose="02010609060101010101" pitchFamily="49" charset="-122"/>
              </a:rPr>
              <a:t> h1 </a:t>
            </a:r>
            <a:r>
              <a:rPr lang="zh-CN" altLang="en-US" sz="1800" dirty="0">
                <a:latin typeface="KaiTi" panose="02010609060101010101" pitchFamily="49" charset="-122"/>
                <a:ea typeface="KaiTi" panose="02010609060101010101" pitchFamily="49" charset="-122"/>
              </a:rPr>
              <a:t>是可采纳的 </a:t>
            </a:r>
            <a:endParaRPr lang="en-US" altLang="zh-CN" sz="1800" dirty="0">
              <a:latin typeface="KaiTi" panose="02010609060101010101" pitchFamily="49" charset="-122"/>
              <a:ea typeface="KaiTi" panose="02010609060101010101" pitchFamily="49" charset="-122"/>
            </a:endParaRPr>
          </a:p>
          <a:p>
            <a:pPr>
              <a:lnSpc>
                <a:spcPct val="150000"/>
              </a:lnSpc>
              <a:spcBef>
                <a:spcPts val="949"/>
              </a:spcBef>
            </a:pPr>
            <a:r>
              <a:rPr lang="en-US" altLang="zh-CN" sz="1800" b="1" dirty="0">
                <a:latin typeface="KaiTi" panose="02010609060101010101" pitchFamily="49" charset="-122"/>
                <a:ea typeface="KaiTi" panose="02010609060101010101" pitchFamily="49" charset="-122"/>
              </a:rPr>
              <a:t>h2</a:t>
            </a:r>
            <a:r>
              <a:rPr lang="en-US" altLang="zh-CN" sz="1800" dirty="0">
                <a:latin typeface="KaiTi" panose="02010609060101010101" pitchFamily="49" charset="-122"/>
                <a:ea typeface="KaiTi" panose="02010609060101010101" pitchFamily="49" charset="-122"/>
              </a:rPr>
              <a:t> = </a:t>
            </a:r>
            <a:r>
              <a:rPr lang="zh-CN" altLang="en-US" sz="1800" dirty="0">
                <a:latin typeface="KaiTi" panose="02010609060101010101" pitchFamily="49" charset="-122"/>
                <a:ea typeface="KaiTi" panose="02010609060101010101" pitchFamily="49" charset="-122"/>
              </a:rPr>
              <a:t>数字的当前位置和目标位置的曼哈顿距离之和，</a:t>
            </a:r>
            <a:r>
              <a:rPr lang="en-US" altLang="zh-CN" sz="1800" dirty="0">
                <a:latin typeface="KaiTi" panose="02010609060101010101" pitchFamily="49" charset="-122"/>
                <a:ea typeface="KaiTi" panose="02010609060101010101" pitchFamily="49" charset="-122"/>
              </a:rPr>
              <a:t>h2 </a:t>
            </a:r>
            <a:r>
              <a:rPr lang="zh-CN" altLang="en-US" sz="1800" dirty="0">
                <a:latin typeface="KaiTi" panose="02010609060101010101" pitchFamily="49" charset="-122"/>
                <a:ea typeface="KaiTi" panose="02010609060101010101" pitchFamily="49" charset="-122"/>
              </a:rPr>
              <a:t>也是可采纳的</a:t>
            </a:r>
            <a:r>
              <a:rPr kumimoji="1" lang="en-US" altLang="zh-CN" sz="1800" dirty="0">
                <a:latin typeface="KaiTi" panose="02010609060101010101" pitchFamily="49" charset="-122"/>
                <a:ea typeface="KaiTi" panose="02010609060101010101" pitchFamily="49" charset="-122"/>
              </a:rPr>
              <a:t>		</a:t>
            </a:r>
            <a:r>
              <a:rPr lang="en-US" altLang="zh-CN" sz="1800" b="1" dirty="0">
                <a:latin typeface="KaiTi" panose="02010609060101010101" pitchFamily="49" charset="-122"/>
                <a:ea typeface="KaiTi" panose="02010609060101010101" pitchFamily="49" charset="-122"/>
              </a:rPr>
              <a:t> h2 =3+1+2+2+2+3+3+2=18</a:t>
            </a:r>
            <a:endParaRPr lang="en-US" altLang="zh-CN" dirty="0"/>
          </a:p>
        </p:txBody>
      </p:sp>
      <p:pic>
        <p:nvPicPr>
          <p:cNvPr id="5" name="图片 4">
            <a:extLst>
              <a:ext uri="{FF2B5EF4-FFF2-40B4-BE49-F238E27FC236}">
                <a16:creationId xmlns:a16="http://schemas.microsoft.com/office/drawing/2014/main" id="{7E665B6D-084C-EA4D-9F39-E0CDE1CA9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4351" y="837210"/>
            <a:ext cx="4332964" cy="2200871"/>
          </a:xfrm>
          <a:prstGeom prst="rect">
            <a:avLst/>
          </a:prstGeom>
        </p:spPr>
      </p:pic>
      <p:sp>
        <p:nvSpPr>
          <p:cNvPr id="6" name="文本框 5">
            <a:extLst>
              <a:ext uri="{FF2B5EF4-FFF2-40B4-BE49-F238E27FC236}">
                <a16:creationId xmlns:a16="http://schemas.microsoft.com/office/drawing/2014/main" id="{ACC8348C-12A6-F149-8AD4-F059EBAB63A9}"/>
              </a:ext>
            </a:extLst>
          </p:cNvPr>
          <p:cNvSpPr txBox="1"/>
          <p:nvPr/>
        </p:nvSpPr>
        <p:spPr>
          <a:xfrm>
            <a:off x="2721218" y="3038089"/>
            <a:ext cx="3762710" cy="4760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r>
              <a:rPr lang="zh-CN" altLang="en-US" sz="1477" dirty="0"/>
              <a:t>典型八数码问题                         解是 </a:t>
            </a:r>
            <a:r>
              <a:rPr lang="en-US" altLang="zh-CN" sz="1477" dirty="0"/>
              <a:t>26</a:t>
            </a:r>
            <a:endParaRPr lang="en-US" altLang="zh-CN" sz="949" dirty="0"/>
          </a:p>
          <a:p>
            <a:pPr algn="ctr" defTabSz="308063" hangingPunct="0"/>
            <a:endParaRPr lang="zh-CN" altLang="en-US" sz="1265" b="1" dirty="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34693317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DF7DC2-F373-6F4B-B729-4D5C7980CEE4}"/>
              </a:ext>
            </a:extLst>
          </p:cNvPr>
          <p:cNvSpPr>
            <a:spLocks noGrp="1"/>
          </p:cNvSpPr>
          <p:nvPr>
            <p:ph type="title"/>
          </p:nvPr>
        </p:nvSpPr>
        <p:spPr/>
        <p:txBody>
          <a:bodyPr/>
          <a:lstStyle/>
          <a:p>
            <a:r>
              <a:rPr lang="en-US" altLang="zh-CN" b="1" dirty="0">
                <a:latin typeface="KaiTi" panose="02010609060101010101" pitchFamily="49" charset="-122"/>
                <a:ea typeface="KaiTi" panose="02010609060101010101" pitchFamily="49" charset="-122"/>
              </a:rPr>
              <a:t>h2 </a:t>
            </a:r>
            <a:r>
              <a:rPr lang="zh-CN" altLang="en-US" b="1" dirty="0">
                <a:latin typeface="KaiTi" panose="02010609060101010101" pitchFamily="49" charset="-122"/>
                <a:ea typeface="KaiTi" panose="02010609060101010101" pitchFamily="49" charset="-122"/>
              </a:rPr>
              <a:t>总比 </a:t>
            </a:r>
            <a:r>
              <a:rPr lang="en-US" altLang="zh-CN" b="1" dirty="0">
                <a:latin typeface="KaiTi" panose="02010609060101010101" pitchFamily="49" charset="-122"/>
                <a:ea typeface="KaiTi" panose="02010609060101010101" pitchFamily="49" charset="-122"/>
              </a:rPr>
              <a:t>h1 </a:t>
            </a:r>
            <a:r>
              <a:rPr lang="zh-CN" altLang="en-US" b="1" dirty="0">
                <a:latin typeface="KaiTi" panose="02010609060101010101" pitchFamily="49" charset="-122"/>
                <a:ea typeface="KaiTi" panose="02010609060101010101" pitchFamily="49" charset="-122"/>
              </a:rPr>
              <a:t>好吗</a:t>
            </a:r>
            <a:r>
              <a:rPr lang="en-US" altLang="zh-CN" b="1" dirty="0">
                <a:latin typeface="KaiTi" panose="02010609060101010101" pitchFamily="49" charset="-122"/>
                <a:ea typeface="KaiTi" panose="02010609060101010101" pitchFamily="49" charset="-122"/>
              </a:rPr>
              <a:t>?</a:t>
            </a:r>
            <a:endParaRPr kumimoji="1" lang="zh-CN" altLang="en-US" dirty="0">
              <a:latin typeface="KaiTi" panose="02010609060101010101" pitchFamily="49" charset="-122"/>
              <a:ea typeface="KaiTi" panose="02010609060101010101" pitchFamily="49" charset="-122"/>
            </a:endParaRPr>
          </a:p>
        </p:txBody>
      </p:sp>
      <p:sp>
        <p:nvSpPr>
          <p:cNvPr id="3" name="文本占位符 2">
            <a:extLst>
              <a:ext uri="{FF2B5EF4-FFF2-40B4-BE49-F238E27FC236}">
                <a16:creationId xmlns:a16="http://schemas.microsoft.com/office/drawing/2014/main" id="{99A5F59A-73B5-284E-A129-05C52D92A38B}"/>
              </a:ext>
            </a:extLst>
          </p:cNvPr>
          <p:cNvSpPr>
            <a:spLocks noGrp="1"/>
          </p:cNvSpPr>
          <p:nvPr>
            <p:ph type="body" idx="1"/>
          </p:nvPr>
        </p:nvSpPr>
        <p:spPr>
          <a:xfrm>
            <a:off x="365760" y="792480"/>
            <a:ext cx="8488680" cy="3870960"/>
          </a:xfrm>
        </p:spPr>
        <p:txBody>
          <a:bodyPr>
            <a:normAutofit/>
          </a:bodyPr>
          <a:lstStyle/>
          <a:p>
            <a:pPr>
              <a:lnSpc>
                <a:spcPct val="150000"/>
              </a:lnSpc>
            </a:pPr>
            <a:r>
              <a:rPr lang="zh-CN" altLang="en-US" sz="1800" b="1" dirty="0">
                <a:latin typeface="KaiTi" panose="02010609060101010101" pitchFamily="49" charset="-122"/>
                <a:ea typeface="KaiTi" panose="02010609060101010101" pitchFamily="49" charset="-122"/>
              </a:rPr>
              <a:t>是的</a:t>
            </a:r>
            <a:endParaRPr lang="en-US" altLang="zh-CN" sz="1800" b="1" dirty="0">
              <a:latin typeface="KaiTi" panose="02010609060101010101" pitchFamily="49" charset="-122"/>
              <a:ea typeface="KaiTi" panose="02010609060101010101" pitchFamily="49" charset="-122"/>
            </a:endParaRPr>
          </a:p>
          <a:p>
            <a:pPr>
              <a:lnSpc>
                <a:spcPct val="150000"/>
              </a:lnSpc>
            </a:pPr>
            <a:r>
              <a:rPr lang="zh-CN" altLang="en-US" sz="1800" b="1" dirty="0">
                <a:latin typeface="KaiTi" panose="02010609060101010101" pitchFamily="49" charset="-122"/>
                <a:ea typeface="KaiTi" panose="02010609060101010101" pitchFamily="49" charset="-122"/>
              </a:rPr>
              <a:t>从定义可以知道，对于任意节点</a:t>
            </a:r>
            <a:r>
              <a:rPr lang="en-US" altLang="zh-CN" sz="1800" dirty="0">
                <a:latin typeface="KaiTi" panose="02010609060101010101" pitchFamily="49" charset="-122"/>
                <a:ea typeface="KaiTi" panose="02010609060101010101" pitchFamily="49" charset="-122"/>
              </a:rPr>
              <a:t>, </a:t>
            </a:r>
            <a:r>
              <a:rPr lang="zh-CN" altLang="en-US" sz="1800" dirty="0">
                <a:latin typeface="KaiTi" panose="02010609060101010101" pitchFamily="49" charset="-122"/>
                <a:ea typeface="KaiTi" panose="02010609060101010101" pitchFamily="49" charset="-122"/>
              </a:rPr>
              <a:t>总有 </a:t>
            </a:r>
            <a:r>
              <a:rPr lang="en-US" altLang="zh-CN" sz="1800" b="1" dirty="0">
                <a:latin typeface="KaiTi" panose="02010609060101010101" pitchFamily="49" charset="-122"/>
                <a:ea typeface="KaiTi" panose="02010609060101010101" pitchFamily="49" charset="-122"/>
              </a:rPr>
              <a:t>h2(n) ≥ h1(n)</a:t>
            </a:r>
            <a:r>
              <a:rPr lang="en-US" altLang="zh-CN" sz="1800" dirty="0">
                <a:latin typeface="KaiTi" panose="02010609060101010101" pitchFamily="49" charset="-122"/>
                <a:ea typeface="KaiTi" panose="02010609060101010101" pitchFamily="49" charset="-122"/>
              </a:rPr>
              <a:t>. </a:t>
            </a:r>
            <a:r>
              <a:rPr lang="zh-CN" altLang="en-US" sz="1800" dirty="0">
                <a:latin typeface="KaiTi" panose="02010609060101010101" pitchFamily="49" charset="-122"/>
                <a:ea typeface="KaiTi" panose="02010609060101010101" pitchFamily="49" charset="-122"/>
              </a:rPr>
              <a:t>我们说</a:t>
            </a:r>
            <a:r>
              <a:rPr lang="en-US" altLang="zh-CN" sz="1800" dirty="0">
                <a:latin typeface="KaiTi" panose="02010609060101010101" pitchFamily="49" charset="-122"/>
                <a:ea typeface="KaiTi" panose="02010609060101010101" pitchFamily="49" charset="-122"/>
              </a:rPr>
              <a:t> </a:t>
            </a:r>
            <a:r>
              <a:rPr lang="en-US" altLang="zh-CN" sz="1800" b="1" dirty="0">
                <a:latin typeface="KaiTi" panose="02010609060101010101" pitchFamily="49" charset="-122"/>
                <a:ea typeface="KaiTi" panose="02010609060101010101" pitchFamily="49" charset="-122"/>
              </a:rPr>
              <a:t>h2</a:t>
            </a:r>
            <a:r>
              <a:rPr lang="en-US" altLang="zh-CN" sz="1800" dirty="0">
                <a:latin typeface="KaiTi" panose="02010609060101010101" pitchFamily="49" charset="-122"/>
                <a:ea typeface="KaiTi" panose="02010609060101010101" pitchFamily="49" charset="-122"/>
              </a:rPr>
              <a:t> </a:t>
            </a:r>
            <a:r>
              <a:rPr lang="zh-CN" altLang="en-US" sz="1800" dirty="0">
                <a:latin typeface="KaiTi" panose="02010609060101010101" pitchFamily="49" charset="-122"/>
                <a:ea typeface="KaiTi" panose="02010609060101010101" pitchFamily="49" charset="-122"/>
              </a:rPr>
              <a:t>支配</a:t>
            </a:r>
            <a:r>
              <a:rPr lang="en-US" altLang="zh-CN" sz="1800" b="1" dirty="0">
                <a:latin typeface="KaiTi" panose="02010609060101010101" pitchFamily="49" charset="-122"/>
                <a:ea typeface="KaiTi" panose="02010609060101010101" pitchFamily="49" charset="-122"/>
              </a:rPr>
              <a:t> h1</a:t>
            </a:r>
            <a:r>
              <a:rPr lang="en-US" altLang="zh-CN" sz="1800" dirty="0">
                <a:latin typeface="KaiTi" panose="02010609060101010101" pitchFamily="49" charset="-122"/>
                <a:ea typeface="KaiTi" panose="02010609060101010101" pitchFamily="49" charset="-122"/>
              </a:rPr>
              <a:t>.</a:t>
            </a:r>
          </a:p>
          <a:p>
            <a:pPr>
              <a:lnSpc>
                <a:spcPct val="150000"/>
              </a:lnSpc>
            </a:pPr>
            <a:r>
              <a:rPr lang="zh-CN" altLang="en-US" sz="1800" dirty="0">
                <a:latin typeface="KaiTi" panose="02010609060101010101" pitchFamily="49" charset="-122"/>
                <a:ea typeface="KaiTi" panose="02010609060101010101" pitchFamily="49" charset="-122"/>
              </a:rPr>
              <a:t>支配意味着有效</a:t>
            </a:r>
            <a:r>
              <a:rPr lang="en-US" altLang="zh-CN" sz="1800" dirty="0">
                <a:latin typeface="KaiTi" panose="02010609060101010101" pitchFamily="49" charset="-122"/>
                <a:ea typeface="KaiTi" panose="02010609060101010101" pitchFamily="49" charset="-122"/>
              </a:rPr>
              <a:t>: </a:t>
            </a:r>
            <a:r>
              <a:rPr lang="en-US" altLang="zh-CN" sz="1800" b="1" dirty="0">
                <a:latin typeface="KaiTi" panose="02010609060101010101" pitchFamily="49" charset="-122"/>
                <a:ea typeface="KaiTi" panose="02010609060101010101" pitchFamily="49" charset="-122"/>
              </a:rPr>
              <a:t>A</a:t>
            </a:r>
            <a:r>
              <a:rPr lang="en-US" altLang="zh-CN" sz="1800" b="1" baseline="30000" dirty="0">
                <a:latin typeface="KaiTi" panose="02010609060101010101" pitchFamily="49" charset="-122"/>
                <a:ea typeface="KaiTi" panose="02010609060101010101" pitchFamily="49" charset="-122"/>
              </a:rPr>
              <a:t>∗</a:t>
            </a:r>
            <a:r>
              <a:rPr lang="en-US" altLang="zh-CN" sz="1800" dirty="0">
                <a:latin typeface="KaiTi" panose="02010609060101010101" pitchFamily="49" charset="-122"/>
                <a:ea typeface="KaiTi" panose="02010609060101010101" pitchFamily="49" charset="-122"/>
              </a:rPr>
              <a:t> </a:t>
            </a:r>
            <a:r>
              <a:rPr lang="zh-CN" altLang="en-US" sz="1800" dirty="0">
                <a:latin typeface="KaiTi" panose="02010609060101010101" pitchFamily="49" charset="-122"/>
                <a:ea typeface="KaiTi" panose="02010609060101010101" pitchFamily="49" charset="-122"/>
              </a:rPr>
              <a:t>用</a:t>
            </a:r>
            <a:r>
              <a:rPr lang="en-US" altLang="zh-CN" sz="1800" dirty="0">
                <a:latin typeface="KaiTi" panose="02010609060101010101" pitchFamily="49" charset="-122"/>
                <a:ea typeface="KaiTi" panose="02010609060101010101" pitchFamily="49" charset="-122"/>
              </a:rPr>
              <a:t> </a:t>
            </a:r>
            <a:r>
              <a:rPr lang="en-US" altLang="zh-CN" sz="1800" b="1" dirty="0">
                <a:latin typeface="KaiTi" panose="02010609060101010101" pitchFamily="49" charset="-122"/>
                <a:ea typeface="KaiTi" panose="02010609060101010101" pitchFamily="49" charset="-122"/>
              </a:rPr>
              <a:t>h2</a:t>
            </a:r>
            <a:r>
              <a:rPr lang="en-US" altLang="zh-CN" sz="1800" dirty="0">
                <a:latin typeface="KaiTi" panose="02010609060101010101" pitchFamily="49" charset="-122"/>
                <a:ea typeface="KaiTi" panose="02010609060101010101" pitchFamily="49" charset="-122"/>
              </a:rPr>
              <a:t> </a:t>
            </a:r>
            <a:r>
              <a:rPr lang="zh-CN" altLang="en-US" sz="1800" dirty="0">
                <a:latin typeface="KaiTi" panose="02010609060101010101" pitchFamily="49" charset="-122"/>
                <a:ea typeface="KaiTi" panose="02010609060101010101" pitchFamily="49" charset="-122"/>
              </a:rPr>
              <a:t>永远并不会 比 </a:t>
            </a:r>
            <a:r>
              <a:rPr lang="en-US" altLang="zh-CN" sz="1800" b="1" dirty="0">
                <a:latin typeface="KaiTi" panose="02010609060101010101" pitchFamily="49" charset="-122"/>
                <a:ea typeface="KaiTi" panose="02010609060101010101" pitchFamily="49" charset="-122"/>
              </a:rPr>
              <a:t>A</a:t>
            </a:r>
            <a:r>
              <a:rPr lang="en-US" altLang="zh-CN" sz="1800" b="1" baseline="30000" dirty="0">
                <a:latin typeface="KaiTi" panose="02010609060101010101" pitchFamily="49" charset="-122"/>
                <a:ea typeface="KaiTi" panose="02010609060101010101" pitchFamily="49" charset="-122"/>
              </a:rPr>
              <a:t>∗</a:t>
            </a:r>
            <a:r>
              <a:rPr lang="en-US" altLang="zh-CN" sz="1800" dirty="0">
                <a:latin typeface="KaiTi" panose="02010609060101010101" pitchFamily="49" charset="-122"/>
                <a:ea typeface="KaiTi" panose="02010609060101010101" pitchFamily="49" charset="-122"/>
              </a:rPr>
              <a:t> </a:t>
            </a:r>
            <a:r>
              <a:rPr lang="zh-CN" altLang="en-US" sz="1800" dirty="0">
                <a:latin typeface="KaiTi" panose="02010609060101010101" pitchFamily="49" charset="-122"/>
                <a:ea typeface="KaiTi" panose="02010609060101010101" pitchFamily="49" charset="-122"/>
              </a:rPr>
              <a:t>用</a:t>
            </a:r>
            <a:r>
              <a:rPr lang="en-US" altLang="zh-CN" sz="1800" dirty="0">
                <a:latin typeface="KaiTi" panose="02010609060101010101" pitchFamily="49" charset="-122"/>
                <a:ea typeface="KaiTi" panose="02010609060101010101" pitchFamily="49" charset="-122"/>
              </a:rPr>
              <a:t> </a:t>
            </a:r>
            <a:r>
              <a:rPr lang="en-US" altLang="zh-CN" sz="1800" b="1" dirty="0">
                <a:latin typeface="KaiTi" panose="02010609060101010101" pitchFamily="49" charset="-122"/>
                <a:ea typeface="KaiTi" panose="02010609060101010101" pitchFamily="49" charset="-122"/>
              </a:rPr>
              <a:t>h1</a:t>
            </a:r>
            <a:r>
              <a:rPr lang="en-US" altLang="zh-CN" sz="1800" dirty="0">
                <a:latin typeface="KaiTi" panose="02010609060101010101" pitchFamily="49" charset="-122"/>
                <a:ea typeface="KaiTi" panose="02010609060101010101" pitchFamily="49" charset="-122"/>
              </a:rPr>
              <a:t> </a:t>
            </a:r>
            <a:r>
              <a:rPr lang="zh-CN" altLang="en-US" sz="1800" dirty="0">
                <a:latin typeface="KaiTi" panose="02010609060101010101" pitchFamily="49" charset="-122"/>
                <a:ea typeface="KaiTi" panose="02010609060101010101" pitchFamily="49" charset="-122"/>
              </a:rPr>
              <a:t>展开更多的节点</a:t>
            </a:r>
            <a:r>
              <a:rPr lang="en-US" altLang="zh-CN" sz="1800" dirty="0">
                <a:latin typeface="KaiTi" panose="02010609060101010101" pitchFamily="49" charset="-122"/>
                <a:ea typeface="KaiTi" panose="02010609060101010101" pitchFamily="49" charset="-122"/>
              </a:rPr>
              <a:t>(</a:t>
            </a:r>
            <a:r>
              <a:rPr lang="zh-CN" altLang="en-US" sz="1800" dirty="0">
                <a:latin typeface="KaiTi" panose="02010609060101010101" pitchFamily="49" charset="-122"/>
                <a:ea typeface="KaiTi" panose="02010609060101010101" pitchFamily="49" charset="-122"/>
              </a:rPr>
              <a:t>除了</a:t>
            </a:r>
            <a:r>
              <a:rPr lang="en-US" altLang="zh-CN" sz="1800" b="1" dirty="0">
                <a:latin typeface="KaiTi" panose="02010609060101010101" pitchFamily="49" charset="-122"/>
                <a:ea typeface="KaiTi" panose="02010609060101010101" pitchFamily="49" charset="-122"/>
              </a:rPr>
              <a:t>f(n)=C</a:t>
            </a:r>
            <a:r>
              <a:rPr lang="en-US" altLang="zh-CN" sz="1800" b="1" baseline="30000" dirty="0">
                <a:latin typeface="KaiTi" panose="02010609060101010101" pitchFamily="49" charset="-122"/>
                <a:ea typeface="KaiTi" panose="02010609060101010101" pitchFamily="49" charset="-122"/>
              </a:rPr>
              <a:t>∗</a:t>
            </a:r>
            <a:r>
              <a:rPr lang="en-US" altLang="zh-CN" sz="1800" dirty="0">
                <a:latin typeface="KaiTi" panose="02010609060101010101" pitchFamily="49" charset="-122"/>
                <a:ea typeface="KaiTi" panose="02010609060101010101" pitchFamily="49" charset="-122"/>
              </a:rPr>
              <a:t>). </a:t>
            </a:r>
          </a:p>
          <a:p>
            <a:pPr>
              <a:lnSpc>
                <a:spcPct val="150000"/>
              </a:lnSpc>
            </a:pPr>
            <a:r>
              <a:rPr lang="zh-CN" altLang="en-US" sz="1800" dirty="0">
                <a:latin typeface="KaiTi" panose="02010609060101010101" pitchFamily="49" charset="-122"/>
                <a:ea typeface="KaiTi" panose="02010609060101010101" pitchFamily="49" charset="-122"/>
              </a:rPr>
              <a:t>证明：用</a:t>
            </a:r>
            <a:r>
              <a:rPr lang="en-US" altLang="zh-CN" sz="1800" b="1" dirty="0">
                <a:latin typeface="KaiTi" panose="02010609060101010101" pitchFamily="49" charset="-122"/>
                <a:ea typeface="KaiTi" panose="02010609060101010101" pitchFamily="49" charset="-122"/>
              </a:rPr>
              <a:t>A</a:t>
            </a:r>
            <a:r>
              <a:rPr lang="en-US" altLang="zh-CN" sz="1800" b="1" baseline="30000" dirty="0">
                <a:latin typeface="KaiTi" panose="02010609060101010101" pitchFamily="49" charset="-122"/>
                <a:ea typeface="KaiTi" panose="02010609060101010101" pitchFamily="49" charset="-122"/>
              </a:rPr>
              <a:t>∗ </a:t>
            </a:r>
            <a:r>
              <a:rPr lang="zh-CN" altLang="en-US" sz="1800" b="1" dirty="0">
                <a:latin typeface="KaiTi" panose="02010609060101010101" pitchFamily="49" charset="-122"/>
                <a:ea typeface="KaiTi" panose="02010609060101010101" pitchFamily="49" charset="-122"/>
              </a:rPr>
              <a:t>算法所有</a:t>
            </a:r>
            <a:r>
              <a:rPr lang="en-US" altLang="zh-CN" sz="1800" b="1" dirty="0">
                <a:latin typeface="KaiTi" panose="02010609060101010101" pitchFamily="49" charset="-122"/>
                <a:ea typeface="KaiTi" panose="02010609060101010101" pitchFamily="49" charset="-122"/>
              </a:rPr>
              <a:t>f(n) &lt; C</a:t>
            </a:r>
            <a:r>
              <a:rPr lang="en-US" altLang="zh-CN" sz="1800" b="1" baseline="30000" dirty="0">
                <a:latin typeface="KaiTi" panose="02010609060101010101" pitchFamily="49" charset="-122"/>
                <a:ea typeface="KaiTi" panose="02010609060101010101" pitchFamily="49" charset="-122"/>
              </a:rPr>
              <a:t>∗</a:t>
            </a:r>
            <a:r>
              <a:rPr lang="en-US" altLang="zh-CN" sz="1800" b="1" dirty="0">
                <a:latin typeface="KaiTi" panose="02010609060101010101" pitchFamily="49" charset="-122"/>
                <a:ea typeface="KaiTi" panose="02010609060101010101" pitchFamily="49" charset="-122"/>
              </a:rPr>
              <a:t> </a:t>
            </a:r>
            <a:r>
              <a:rPr lang="zh-CN" altLang="en-US" sz="1800" b="1" dirty="0">
                <a:latin typeface="KaiTi" panose="02010609060101010101" pitchFamily="49" charset="-122"/>
                <a:ea typeface="KaiTi" panose="02010609060101010101" pitchFamily="49" charset="-122"/>
              </a:rPr>
              <a:t>的节点都会被展开。</a:t>
            </a:r>
            <a:endParaRPr lang="en-US" altLang="zh-CN" sz="1800" b="1" dirty="0">
              <a:latin typeface="KaiTi" panose="02010609060101010101" pitchFamily="49" charset="-122"/>
              <a:ea typeface="KaiTi" panose="02010609060101010101" pitchFamily="49" charset="-122"/>
            </a:endParaRPr>
          </a:p>
          <a:p>
            <a:pPr>
              <a:lnSpc>
                <a:spcPct val="150000"/>
              </a:lnSpc>
            </a:pPr>
            <a:r>
              <a:rPr lang="zh-CN" altLang="en-US" sz="1800" b="1" dirty="0">
                <a:latin typeface="KaiTi" panose="02010609060101010101" pitchFamily="49" charset="-122"/>
                <a:ea typeface="KaiTi" panose="02010609060101010101" pitchFamily="49" charset="-122"/>
              </a:rPr>
              <a:t>即</a:t>
            </a:r>
            <a:r>
              <a:rPr lang="en-US" altLang="zh-CN" sz="1800" dirty="0">
                <a:latin typeface="KaiTi" panose="02010609060101010101" pitchFamily="49" charset="-122"/>
                <a:ea typeface="KaiTi" panose="02010609060101010101" pitchFamily="49" charset="-122"/>
              </a:rPr>
              <a:t> </a:t>
            </a:r>
            <a:r>
              <a:rPr lang="en-US" altLang="zh-CN" sz="1800" b="1" dirty="0">
                <a:latin typeface="KaiTi" panose="02010609060101010101" pitchFamily="49" charset="-122"/>
                <a:ea typeface="KaiTi" panose="02010609060101010101" pitchFamily="49" charset="-122"/>
              </a:rPr>
              <a:t>h(n) &lt; C</a:t>
            </a:r>
            <a:r>
              <a:rPr lang="en-US" altLang="zh-CN" sz="1800" b="1" baseline="30000" dirty="0">
                <a:latin typeface="KaiTi" panose="02010609060101010101" pitchFamily="49" charset="-122"/>
                <a:ea typeface="KaiTi" panose="02010609060101010101" pitchFamily="49" charset="-122"/>
              </a:rPr>
              <a:t>∗</a:t>
            </a:r>
            <a:r>
              <a:rPr lang="en-US" altLang="zh-CN" sz="1800" b="1" dirty="0">
                <a:latin typeface="KaiTi" panose="02010609060101010101" pitchFamily="49" charset="-122"/>
                <a:ea typeface="KaiTi" panose="02010609060101010101" pitchFamily="49" charset="-122"/>
              </a:rPr>
              <a:t> − g(n) </a:t>
            </a:r>
            <a:r>
              <a:rPr lang="zh-CN" altLang="en-US" sz="1800" b="1" dirty="0">
                <a:latin typeface="KaiTi" panose="02010609060101010101" pitchFamily="49" charset="-122"/>
                <a:ea typeface="KaiTi" panose="02010609060101010101" pitchFamily="49" charset="-122"/>
              </a:rPr>
              <a:t>一定会被展开</a:t>
            </a:r>
            <a:r>
              <a:rPr lang="zh-CN" altLang="en-US" sz="1800" dirty="0">
                <a:latin typeface="KaiTi" panose="02010609060101010101" pitchFamily="49" charset="-122"/>
                <a:ea typeface="KaiTi" panose="02010609060101010101" pitchFamily="49" charset="-122"/>
              </a:rPr>
              <a:t>。</a:t>
            </a:r>
            <a:r>
              <a:rPr lang="en-US" altLang="zh-CN" sz="1800" dirty="0">
                <a:latin typeface="KaiTi" panose="02010609060101010101" pitchFamily="49" charset="-122"/>
                <a:ea typeface="KaiTi" panose="02010609060101010101" pitchFamily="49" charset="-122"/>
              </a:rPr>
              <a:t> </a:t>
            </a:r>
            <a:r>
              <a:rPr lang="zh-CN" altLang="en-US" sz="1800" dirty="0">
                <a:latin typeface="KaiTi" panose="02010609060101010101" pitchFamily="49" charset="-122"/>
                <a:ea typeface="KaiTi" panose="02010609060101010101" pitchFamily="49" charset="-122"/>
              </a:rPr>
              <a:t>对于任何的节点</a:t>
            </a:r>
            <a:r>
              <a:rPr lang="en-US" altLang="zh-CN" sz="1800" b="1" dirty="0">
                <a:latin typeface="KaiTi" panose="02010609060101010101" pitchFamily="49" charset="-122"/>
                <a:ea typeface="KaiTi" panose="02010609060101010101" pitchFamily="49" charset="-122"/>
              </a:rPr>
              <a:t>h2(n) ≥ h1(n)</a:t>
            </a:r>
            <a:r>
              <a:rPr lang="en-US" altLang="zh-CN" sz="1800" dirty="0">
                <a:latin typeface="KaiTi" panose="02010609060101010101" pitchFamily="49" charset="-122"/>
                <a:ea typeface="KaiTi" panose="02010609060101010101" pitchFamily="49" charset="-122"/>
              </a:rPr>
              <a:t>. </a:t>
            </a:r>
            <a:r>
              <a:rPr lang="zh-CN" altLang="en-US" sz="1800" dirty="0">
                <a:latin typeface="KaiTi" panose="02010609060101010101" pitchFamily="49" charset="-122"/>
                <a:ea typeface="KaiTi" panose="02010609060101010101" pitchFamily="49" charset="-122"/>
              </a:rPr>
              <a:t>所有被</a:t>
            </a:r>
            <a:r>
              <a:rPr lang="en-US" altLang="zh-CN" sz="1800" b="1" dirty="0">
                <a:latin typeface="KaiTi" panose="02010609060101010101" pitchFamily="49" charset="-122"/>
                <a:ea typeface="KaiTi" panose="02010609060101010101" pitchFamily="49" charset="-122"/>
              </a:rPr>
              <a:t>h2 </a:t>
            </a:r>
            <a:r>
              <a:rPr lang="zh-CN" altLang="en-US" sz="1800" b="1" dirty="0">
                <a:latin typeface="KaiTi" panose="02010609060101010101" pitchFamily="49" charset="-122"/>
                <a:ea typeface="KaiTi" panose="02010609060101010101" pitchFamily="49" charset="-122"/>
              </a:rPr>
              <a:t>展开的点都会被</a:t>
            </a:r>
            <a:r>
              <a:rPr lang="en-US" altLang="zh-CN" sz="1800" dirty="0">
                <a:latin typeface="KaiTi" panose="02010609060101010101" pitchFamily="49" charset="-122"/>
                <a:ea typeface="KaiTi" panose="02010609060101010101" pitchFamily="49" charset="-122"/>
              </a:rPr>
              <a:t> </a:t>
            </a:r>
            <a:r>
              <a:rPr lang="en-US" altLang="zh-CN" sz="1800" b="1" dirty="0">
                <a:latin typeface="KaiTi" panose="02010609060101010101" pitchFamily="49" charset="-122"/>
                <a:ea typeface="KaiTi" panose="02010609060101010101" pitchFamily="49" charset="-122"/>
              </a:rPr>
              <a:t>h1</a:t>
            </a:r>
            <a:r>
              <a:rPr lang="zh-CN" altLang="en-US" sz="1800" b="1" dirty="0">
                <a:latin typeface="KaiTi" panose="02010609060101010101" pitchFamily="49" charset="-122"/>
                <a:ea typeface="KaiTi" panose="02010609060101010101" pitchFamily="49" charset="-122"/>
              </a:rPr>
              <a:t> 展开</a:t>
            </a:r>
            <a:r>
              <a:rPr lang="en-US" altLang="zh-CN" sz="1800" dirty="0">
                <a:latin typeface="KaiTi" panose="02010609060101010101" pitchFamily="49" charset="-122"/>
                <a:ea typeface="KaiTi" panose="02010609060101010101" pitchFamily="49" charset="-122"/>
              </a:rPr>
              <a:t>, </a:t>
            </a:r>
            <a:r>
              <a:rPr lang="en-US" altLang="zh-CN" sz="1800" b="1" dirty="0">
                <a:latin typeface="KaiTi" panose="02010609060101010101" pitchFamily="49" charset="-122"/>
                <a:ea typeface="KaiTi" panose="02010609060101010101" pitchFamily="49" charset="-122"/>
              </a:rPr>
              <a:t>h1</a:t>
            </a:r>
            <a:r>
              <a:rPr lang="en-US" altLang="zh-CN" sz="1800" dirty="0">
                <a:latin typeface="KaiTi" panose="02010609060101010101" pitchFamily="49" charset="-122"/>
                <a:ea typeface="KaiTi" panose="02010609060101010101" pitchFamily="49" charset="-122"/>
              </a:rPr>
              <a:t> </a:t>
            </a:r>
            <a:r>
              <a:rPr lang="zh-CN" altLang="en-US" sz="1800" dirty="0">
                <a:latin typeface="KaiTi" panose="02010609060101010101" pitchFamily="49" charset="-122"/>
                <a:ea typeface="KaiTi" panose="02010609060101010101" pitchFamily="49" charset="-122"/>
              </a:rPr>
              <a:t>还会展开更多的点。所以一般来说拥有更大值的启发式函数更好。前提是计算启发式函数值不会费更多时间。</a:t>
            </a:r>
            <a:endParaRPr lang="en-US" altLang="zh-CN" sz="18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046751557"/>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0F3498-E782-964A-966B-FB0CC6D2577E}"/>
              </a:ext>
            </a:extLst>
          </p:cNvPr>
          <p:cNvSpPr>
            <a:spLocks noGrp="1"/>
          </p:cNvSpPr>
          <p:nvPr>
            <p:ph type="title"/>
          </p:nvPr>
        </p:nvSpPr>
        <p:spPr>
          <a:xfrm>
            <a:off x="2477096" y="119823"/>
            <a:ext cx="5523905" cy="387469"/>
          </a:xfrm>
        </p:spPr>
        <p:txBody>
          <a:bodyPr/>
          <a:lstStyle/>
          <a:p>
            <a:r>
              <a:rPr kumimoji="1" lang="zh-CN" altLang="en-US" b="1" dirty="0">
                <a:latin typeface="KaiTi" panose="02010609060101010101" pitchFamily="49" charset="-122"/>
                <a:ea typeface="KaiTi" panose="02010609060101010101" pitchFamily="49" charset="-122"/>
              </a:rPr>
              <a:t>启发式函数的设计方法</a:t>
            </a:r>
          </a:p>
        </p:txBody>
      </p:sp>
      <p:sp>
        <p:nvSpPr>
          <p:cNvPr id="3" name="文本占位符 2">
            <a:extLst>
              <a:ext uri="{FF2B5EF4-FFF2-40B4-BE49-F238E27FC236}">
                <a16:creationId xmlns:a16="http://schemas.microsoft.com/office/drawing/2014/main" id="{B44BC9F7-28EA-A04A-8E50-DFB0419D78FA}"/>
              </a:ext>
            </a:extLst>
          </p:cNvPr>
          <p:cNvSpPr>
            <a:spLocks noGrp="1"/>
          </p:cNvSpPr>
          <p:nvPr>
            <p:ph type="body" idx="1"/>
          </p:nvPr>
        </p:nvSpPr>
        <p:spPr>
          <a:xfrm>
            <a:off x="436419" y="626865"/>
            <a:ext cx="8208818" cy="4227314"/>
          </a:xfrm>
        </p:spPr>
        <p:txBody>
          <a:bodyPr>
            <a:normAutofit/>
          </a:bodyPr>
          <a:lstStyle/>
          <a:p>
            <a:pPr>
              <a:lnSpc>
                <a:spcPct val="150000"/>
              </a:lnSpc>
            </a:pPr>
            <a:r>
              <a:rPr kumimoji="1" lang="zh-CN" altLang="en-US" sz="2400" b="1" dirty="0">
                <a:latin typeface="KaiTi" panose="02010609060101010101" pitchFamily="49" charset="-122"/>
                <a:ea typeface="KaiTi" panose="02010609060101010101" pitchFamily="49" charset="-122"/>
              </a:rPr>
              <a:t>松弛法获得启发式函数</a:t>
            </a:r>
            <a:endParaRPr kumimoji="1" lang="en-US" altLang="zh-CN" sz="2400" b="1" dirty="0">
              <a:latin typeface="KaiTi" panose="02010609060101010101" pitchFamily="49" charset="-122"/>
              <a:ea typeface="KaiTi" panose="02010609060101010101" pitchFamily="49" charset="-122"/>
            </a:endParaRPr>
          </a:p>
          <a:p>
            <a:pPr>
              <a:lnSpc>
                <a:spcPct val="150000"/>
              </a:lnSpc>
            </a:pPr>
            <a:r>
              <a:rPr lang="zh-CN" altLang="en-US" sz="2400" dirty="0">
                <a:latin typeface="KaiTi" panose="02010609060101010101" pitchFamily="49" charset="-122"/>
                <a:ea typeface="KaiTi" panose="02010609060101010101" pitchFamily="49" charset="-122"/>
              </a:rPr>
              <a:t>减少对动作的限制可以得到原问题的</a:t>
            </a:r>
            <a:r>
              <a:rPr lang="zh-CN" altLang="en-US" sz="2400" dirty="0">
                <a:solidFill>
                  <a:srgbClr val="C00000"/>
                </a:solidFill>
                <a:latin typeface="KaiTi" panose="02010609060101010101" pitchFamily="49" charset="-122"/>
                <a:ea typeface="KaiTi" panose="02010609060101010101" pitchFamily="49" charset="-122"/>
              </a:rPr>
              <a:t>松弛问题</a:t>
            </a:r>
            <a:r>
              <a:rPr lang="zh-CN" altLang="en-US" sz="2400" dirty="0">
                <a:latin typeface="KaiTi" panose="02010609060101010101" pitchFamily="49" charset="-122"/>
                <a:ea typeface="KaiTi" panose="02010609060101010101" pitchFamily="49" charset="-122"/>
              </a:rPr>
              <a:t>。</a:t>
            </a:r>
            <a:endParaRPr lang="en-US" altLang="zh-CN" sz="2400" dirty="0">
              <a:latin typeface="KaiTi" panose="02010609060101010101" pitchFamily="49" charset="-122"/>
              <a:ea typeface="KaiTi" panose="02010609060101010101" pitchFamily="49" charset="-122"/>
            </a:endParaRPr>
          </a:p>
          <a:p>
            <a:pPr>
              <a:lnSpc>
                <a:spcPct val="150000"/>
              </a:lnSpc>
            </a:pPr>
            <a:r>
              <a:rPr lang="zh-CN" altLang="en-US" sz="2400" dirty="0">
                <a:latin typeface="KaiTi" panose="02010609060101010101" pitchFamily="49" charset="-122"/>
                <a:ea typeface="KaiTi" panose="02010609060101010101" pitchFamily="49" charset="-122"/>
              </a:rPr>
              <a:t>松弛问题的</a:t>
            </a:r>
            <a:r>
              <a:rPr lang="zh-CN" altLang="en-US" sz="2400" dirty="0">
                <a:solidFill>
                  <a:srgbClr val="C00000"/>
                </a:solidFill>
                <a:latin typeface="KaiTi" panose="02010609060101010101" pitchFamily="49" charset="-122"/>
                <a:ea typeface="KaiTi" panose="02010609060101010101" pitchFamily="49" charset="-122"/>
              </a:rPr>
              <a:t>状态图是原问题状态图的超图</a:t>
            </a:r>
            <a:r>
              <a:rPr lang="zh-CN" altLang="en-US" sz="2400" dirty="0">
                <a:latin typeface="KaiTi" panose="02010609060101010101" pitchFamily="49" charset="-122"/>
                <a:ea typeface="KaiTi" panose="02010609060101010101" pitchFamily="49" charset="-122"/>
              </a:rPr>
              <a:t>，因为可行动作增加了，原来的图里增加了边。</a:t>
            </a:r>
            <a:endParaRPr lang="en-US" altLang="zh-CN" sz="2400" dirty="0">
              <a:latin typeface="KaiTi" panose="02010609060101010101" pitchFamily="49" charset="-122"/>
              <a:ea typeface="KaiTi" panose="02010609060101010101" pitchFamily="49" charset="-122"/>
            </a:endParaRPr>
          </a:p>
          <a:p>
            <a:pPr>
              <a:lnSpc>
                <a:spcPct val="150000"/>
              </a:lnSpc>
            </a:pPr>
            <a:r>
              <a:rPr lang="zh-CN" altLang="en-US" sz="2400" dirty="0">
                <a:latin typeface="KaiTi" panose="02010609060101010101" pitchFamily="49" charset="-122"/>
                <a:ea typeface="KaiTi" panose="02010609060101010101" pitchFamily="49" charset="-122"/>
              </a:rPr>
              <a:t>原问题的最优解也是松弛问题的解。松弛问题会有更优的解，如果加上的边提供更短的路径。所以松弛问题的最优解是对原问题的一个可采纳的启发式函数。</a:t>
            </a:r>
            <a:endParaRPr lang="en-US" altLang="zh-CN" sz="24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7610168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CAC719-CE6F-6C4C-9F7E-747582DDE0FD}"/>
              </a:ext>
            </a:extLst>
          </p:cNvPr>
          <p:cNvSpPr>
            <a:spLocks noGrp="1"/>
          </p:cNvSpPr>
          <p:nvPr>
            <p:ph type="title"/>
          </p:nvPr>
        </p:nvSpPr>
        <p:spPr/>
        <p:txBody>
          <a:bodyPr/>
          <a:lstStyle/>
          <a:p>
            <a:r>
              <a:rPr kumimoji="1" lang="zh-CN" altLang="en-US" b="1" dirty="0">
                <a:latin typeface="KaiTi" panose="02010609060101010101" pitchFamily="49" charset="-122"/>
                <a:ea typeface="KaiTi" panose="02010609060101010101" pitchFamily="49" charset="-122"/>
              </a:rPr>
              <a:t>放松限制条件产生松弛问题</a:t>
            </a:r>
          </a:p>
        </p:txBody>
      </p:sp>
      <p:sp>
        <p:nvSpPr>
          <p:cNvPr id="3" name="文本占位符 2">
            <a:extLst>
              <a:ext uri="{FF2B5EF4-FFF2-40B4-BE49-F238E27FC236}">
                <a16:creationId xmlns:a16="http://schemas.microsoft.com/office/drawing/2014/main" id="{304F67DD-74BC-EE47-A1E7-C2CFBB47E811}"/>
              </a:ext>
            </a:extLst>
          </p:cNvPr>
          <p:cNvSpPr>
            <a:spLocks noGrp="1"/>
          </p:cNvSpPr>
          <p:nvPr>
            <p:ph type="body" idx="1"/>
          </p:nvPr>
        </p:nvSpPr>
        <p:spPr>
          <a:xfrm>
            <a:off x="550719" y="769986"/>
            <a:ext cx="8019574" cy="3911403"/>
          </a:xfrm>
        </p:spPr>
        <p:txBody>
          <a:bodyPr/>
          <a:lstStyle/>
          <a:p>
            <a:pPr>
              <a:lnSpc>
                <a:spcPct val="150000"/>
              </a:lnSpc>
            </a:pPr>
            <a:r>
              <a:rPr lang="zh-CN" altLang="en-US" sz="2000" b="1" dirty="0">
                <a:latin typeface="KaiTi" panose="02010609060101010101" pitchFamily="49" charset="-122"/>
                <a:ea typeface="KaiTi" panose="02010609060101010101" pitchFamily="49" charset="-122"/>
              </a:rPr>
              <a:t>通过松弛问题产生可采纳启发式</a:t>
            </a:r>
            <a:endParaRPr lang="en-US" altLang="zh-CN" sz="2000" dirty="0">
              <a:latin typeface="KaiTi" panose="02010609060101010101" pitchFamily="49" charset="-122"/>
              <a:ea typeface="KaiTi" panose="02010609060101010101" pitchFamily="49" charset="-122"/>
            </a:endParaRPr>
          </a:p>
          <a:p>
            <a:pPr>
              <a:lnSpc>
                <a:spcPct val="150000"/>
              </a:lnSpc>
              <a:spcBef>
                <a:spcPts val="949"/>
              </a:spcBef>
            </a:pPr>
            <a:r>
              <a:rPr lang="zh-CN" altLang="en-US" sz="2000" dirty="0">
                <a:latin typeface="KaiTi" panose="02010609060101010101" pitchFamily="49" charset="-122"/>
                <a:ea typeface="KaiTi" panose="02010609060101010101" pitchFamily="49" charset="-122"/>
              </a:rPr>
              <a:t>一个数字可以从</a:t>
            </a:r>
            <a:r>
              <a:rPr lang="en-US" altLang="zh-CN" sz="2000" dirty="0">
                <a:latin typeface="KaiTi" panose="02010609060101010101" pitchFamily="49" charset="-122"/>
                <a:ea typeface="KaiTi" panose="02010609060101010101" pitchFamily="49" charset="-122"/>
              </a:rPr>
              <a:t> A </a:t>
            </a:r>
            <a:r>
              <a:rPr lang="zh-CN" altLang="en-US" sz="2000" dirty="0">
                <a:latin typeface="KaiTi" panose="02010609060101010101" pitchFamily="49" charset="-122"/>
                <a:ea typeface="KaiTi" panose="02010609060101010101" pitchFamily="49" charset="-122"/>
              </a:rPr>
              <a:t>到</a:t>
            </a:r>
            <a:r>
              <a:rPr lang="en-US" altLang="zh-CN" sz="2000" dirty="0">
                <a:latin typeface="KaiTi" panose="02010609060101010101" pitchFamily="49" charset="-122"/>
                <a:ea typeface="KaiTi" panose="02010609060101010101" pitchFamily="49" charset="-122"/>
              </a:rPr>
              <a:t> B </a:t>
            </a:r>
            <a:r>
              <a:rPr lang="zh-CN" altLang="en-US" sz="2000" dirty="0">
                <a:latin typeface="KaiTi" panose="02010609060101010101" pitchFamily="49" charset="-122"/>
                <a:ea typeface="KaiTi" panose="02010609060101010101" pitchFamily="49" charset="-122"/>
              </a:rPr>
              <a:t>， 如果</a:t>
            </a:r>
            <a:br>
              <a:rPr lang="en-US" altLang="zh-CN" sz="2000" dirty="0">
                <a:latin typeface="KaiTi" panose="02010609060101010101" pitchFamily="49" charset="-122"/>
                <a:ea typeface="KaiTi" panose="02010609060101010101" pitchFamily="49" charset="-122"/>
              </a:rPr>
            </a:br>
            <a:r>
              <a:rPr lang="en-US" altLang="zh-CN" sz="2000" dirty="0">
                <a:solidFill>
                  <a:srgbClr val="931000"/>
                </a:solidFill>
                <a:latin typeface="KaiTi" panose="02010609060101010101" pitchFamily="49" charset="-122"/>
                <a:ea typeface="KaiTi" panose="02010609060101010101" pitchFamily="49" charset="-122"/>
              </a:rPr>
              <a:t>1</a:t>
            </a:r>
            <a:r>
              <a:rPr lang="zh-CN" altLang="en-US" sz="2000" dirty="0">
                <a:solidFill>
                  <a:srgbClr val="931000"/>
                </a:solidFill>
                <a:latin typeface="KaiTi" panose="02010609060101010101" pitchFamily="49" charset="-122"/>
                <a:ea typeface="KaiTi" panose="02010609060101010101" pitchFamily="49" charset="-122"/>
              </a:rPr>
              <a:t>）</a:t>
            </a:r>
            <a:r>
              <a:rPr lang="en-US" altLang="zh-CN" sz="2000" dirty="0">
                <a:latin typeface="KaiTi" panose="02010609060101010101" pitchFamily="49" charset="-122"/>
                <a:ea typeface="KaiTi" panose="02010609060101010101" pitchFamily="49" charset="-122"/>
              </a:rPr>
              <a:t>A </a:t>
            </a:r>
            <a:r>
              <a:rPr lang="zh-CN" altLang="en-US" sz="2000" dirty="0">
                <a:latin typeface="KaiTi" panose="02010609060101010101" pitchFamily="49" charset="-122"/>
                <a:ea typeface="KaiTi" panose="02010609060101010101" pitchFamily="49" charset="-122"/>
              </a:rPr>
              <a:t>与 </a:t>
            </a:r>
            <a:r>
              <a:rPr lang="en-US" altLang="zh-CN" sz="2000" dirty="0">
                <a:latin typeface="KaiTi" panose="02010609060101010101" pitchFamily="49" charset="-122"/>
                <a:ea typeface="KaiTi" panose="02010609060101010101" pitchFamily="49" charset="-122"/>
              </a:rPr>
              <a:t>B </a:t>
            </a:r>
            <a:r>
              <a:rPr lang="zh-CN" altLang="en-US" sz="2000" dirty="0">
                <a:latin typeface="KaiTi" panose="02010609060101010101" pitchFamily="49" charset="-122"/>
                <a:ea typeface="KaiTi" panose="02010609060101010101" pitchFamily="49" charset="-122"/>
              </a:rPr>
              <a:t>垂直或水平相邻</a:t>
            </a:r>
            <a:r>
              <a:rPr lang="en-US" altLang="zh-CN" sz="2000" dirty="0">
                <a:latin typeface="KaiTi" panose="02010609060101010101" pitchFamily="49" charset="-122"/>
                <a:ea typeface="KaiTi" panose="02010609060101010101" pitchFamily="49" charset="-122"/>
              </a:rPr>
              <a:t> B </a:t>
            </a:r>
            <a:r>
              <a:rPr lang="zh-CN" altLang="en-US" sz="2000" dirty="0">
                <a:latin typeface="KaiTi" panose="02010609060101010101" pitchFamily="49" charset="-122"/>
                <a:ea typeface="KaiTi" panose="02010609060101010101" pitchFamily="49" charset="-122"/>
              </a:rPr>
              <a:t>，</a:t>
            </a:r>
            <a:r>
              <a:rPr lang="zh-CN" altLang="en-US" sz="2000" b="1" dirty="0">
                <a:latin typeface="KaiTi" panose="02010609060101010101" pitchFamily="49" charset="-122"/>
                <a:ea typeface="KaiTi" panose="02010609060101010101" pitchFamily="49" charset="-122"/>
              </a:rPr>
              <a:t>并且</a:t>
            </a:r>
            <a:r>
              <a:rPr lang="en-US" altLang="zh-CN" sz="2000" b="1" dirty="0">
                <a:latin typeface="KaiTi" panose="02010609060101010101" pitchFamily="49" charset="-122"/>
                <a:ea typeface="KaiTi" panose="02010609060101010101" pitchFamily="49" charset="-122"/>
              </a:rPr>
              <a:t> </a:t>
            </a:r>
            <a:r>
              <a:rPr lang="en-US" altLang="zh-CN" sz="2000" b="1" dirty="0">
                <a:solidFill>
                  <a:srgbClr val="931000"/>
                </a:solidFill>
                <a:latin typeface="KaiTi" panose="02010609060101010101" pitchFamily="49" charset="-122"/>
                <a:ea typeface="KaiTi" panose="02010609060101010101" pitchFamily="49" charset="-122"/>
              </a:rPr>
              <a:t>2</a:t>
            </a:r>
            <a:r>
              <a:rPr lang="zh-CN" altLang="en-US" sz="2000" b="1" dirty="0">
                <a:solidFill>
                  <a:srgbClr val="931000"/>
                </a:solidFill>
                <a:latin typeface="KaiTi" panose="02010609060101010101" pitchFamily="49" charset="-122"/>
                <a:ea typeface="KaiTi" panose="02010609060101010101" pitchFamily="49" charset="-122"/>
              </a:rPr>
              <a:t>）</a:t>
            </a:r>
            <a:r>
              <a:rPr lang="en-US" altLang="zh-CN" sz="2000" dirty="0">
                <a:latin typeface="KaiTi" panose="02010609060101010101" pitchFamily="49" charset="-122"/>
                <a:ea typeface="KaiTi" panose="02010609060101010101" pitchFamily="49" charset="-122"/>
              </a:rPr>
              <a:t>B </a:t>
            </a:r>
            <a:r>
              <a:rPr lang="zh-CN" altLang="en-US" sz="2000" dirty="0">
                <a:latin typeface="KaiTi" panose="02010609060101010101" pitchFamily="49" charset="-122"/>
                <a:ea typeface="KaiTi" panose="02010609060101010101" pitchFamily="49" charset="-122"/>
              </a:rPr>
              <a:t>是空的</a:t>
            </a:r>
            <a:r>
              <a:rPr lang="en-US" altLang="zh-CN" sz="2000" dirty="0">
                <a:latin typeface="KaiTi" panose="02010609060101010101" pitchFamily="49" charset="-122"/>
                <a:ea typeface="KaiTi" panose="02010609060101010101" pitchFamily="49" charset="-122"/>
              </a:rPr>
              <a:t>, </a:t>
            </a:r>
          </a:p>
          <a:p>
            <a:pPr>
              <a:lnSpc>
                <a:spcPct val="150000"/>
              </a:lnSpc>
              <a:spcBef>
                <a:spcPts val="949"/>
              </a:spcBef>
            </a:pPr>
            <a:r>
              <a:rPr lang="zh-CN" altLang="en-US" sz="2000" dirty="0">
                <a:latin typeface="KaiTi" panose="02010609060101010101" pitchFamily="49" charset="-122"/>
                <a:ea typeface="KaiTi" panose="02010609060101010101" pitchFamily="49" charset="-122"/>
              </a:rPr>
              <a:t>可以产生三个松弛问题，通过去掉任何一个约束或者两个同时去掉</a:t>
            </a:r>
            <a:r>
              <a:rPr lang="en-US" altLang="zh-CN" sz="2000" dirty="0">
                <a:latin typeface="KaiTi" panose="02010609060101010101" pitchFamily="49" charset="-122"/>
                <a:ea typeface="KaiTi" panose="02010609060101010101" pitchFamily="49" charset="-122"/>
              </a:rPr>
              <a:t>: </a:t>
            </a:r>
          </a:p>
          <a:p>
            <a:pPr>
              <a:lnSpc>
                <a:spcPct val="150000"/>
              </a:lnSpc>
              <a:spcBef>
                <a:spcPts val="949"/>
              </a:spcBef>
            </a:pPr>
            <a:r>
              <a:rPr lang="en-US" altLang="zh-CN" sz="2000" dirty="0">
                <a:latin typeface="KaiTi" panose="02010609060101010101" pitchFamily="49" charset="-122"/>
                <a:ea typeface="KaiTi" panose="02010609060101010101" pitchFamily="49" charset="-122"/>
              </a:rPr>
              <a:t>(a) </a:t>
            </a:r>
            <a:r>
              <a:rPr lang="zh-CN" altLang="en-US" sz="2000" dirty="0">
                <a:latin typeface="KaiTi" panose="02010609060101010101" pitchFamily="49" charset="-122"/>
                <a:ea typeface="KaiTi" panose="02010609060101010101" pitchFamily="49" charset="-122"/>
              </a:rPr>
              <a:t>一个数字可以从 </a:t>
            </a:r>
            <a:r>
              <a:rPr lang="en-US" altLang="zh-CN" sz="2000" dirty="0">
                <a:latin typeface="KaiTi" panose="02010609060101010101" pitchFamily="49" charset="-122"/>
                <a:ea typeface="KaiTi" panose="02010609060101010101" pitchFamily="49" charset="-122"/>
              </a:rPr>
              <a:t>A </a:t>
            </a:r>
            <a:r>
              <a:rPr lang="zh-CN" altLang="en-US" sz="2000" dirty="0">
                <a:latin typeface="KaiTi" panose="02010609060101010101" pitchFamily="49" charset="-122"/>
                <a:ea typeface="KaiTi" panose="02010609060101010101" pitchFamily="49" charset="-122"/>
              </a:rPr>
              <a:t>到</a:t>
            </a:r>
            <a:r>
              <a:rPr lang="en-US" altLang="zh-CN" sz="2000" dirty="0">
                <a:latin typeface="KaiTi" panose="02010609060101010101" pitchFamily="49" charset="-122"/>
                <a:ea typeface="KaiTi" panose="02010609060101010101" pitchFamily="49" charset="-122"/>
              </a:rPr>
              <a:t> B </a:t>
            </a:r>
            <a:r>
              <a:rPr lang="zh-CN" altLang="en-US" sz="2000" dirty="0">
                <a:latin typeface="KaiTi" panose="02010609060101010101" pitchFamily="49" charset="-122"/>
                <a:ea typeface="KaiTi" panose="02010609060101010101" pitchFamily="49" charset="-122"/>
              </a:rPr>
              <a:t>如果 </a:t>
            </a:r>
            <a:r>
              <a:rPr lang="en-US" altLang="zh-CN" sz="2000" dirty="0">
                <a:latin typeface="KaiTi" panose="02010609060101010101" pitchFamily="49" charset="-122"/>
                <a:ea typeface="KaiTi" panose="02010609060101010101" pitchFamily="49" charset="-122"/>
              </a:rPr>
              <a:t>A </a:t>
            </a:r>
            <a:r>
              <a:rPr lang="zh-CN" altLang="en-US" sz="2000" dirty="0">
                <a:latin typeface="KaiTi" panose="02010609060101010101" pitchFamily="49" charset="-122"/>
                <a:ea typeface="KaiTi" panose="02010609060101010101" pitchFamily="49" charset="-122"/>
              </a:rPr>
              <a:t>和</a:t>
            </a:r>
            <a:r>
              <a:rPr lang="en-US" altLang="zh-CN" sz="2000" dirty="0">
                <a:latin typeface="KaiTi" panose="02010609060101010101" pitchFamily="49" charset="-122"/>
                <a:ea typeface="KaiTi" panose="02010609060101010101" pitchFamily="49" charset="-122"/>
              </a:rPr>
              <a:t> B</a:t>
            </a:r>
            <a:r>
              <a:rPr lang="zh-CN" altLang="en-US" sz="2000" dirty="0">
                <a:latin typeface="KaiTi" panose="02010609060101010101" pitchFamily="49" charset="-122"/>
                <a:ea typeface="KaiTi" panose="02010609060101010101" pitchFamily="49" charset="-122"/>
              </a:rPr>
              <a:t> 相邻</a:t>
            </a:r>
            <a:r>
              <a:rPr lang="en-US" altLang="zh-CN" sz="2000" dirty="0">
                <a:latin typeface="KaiTi" panose="02010609060101010101" pitchFamily="49" charset="-122"/>
                <a:ea typeface="KaiTi" panose="02010609060101010101" pitchFamily="49" charset="-122"/>
              </a:rPr>
              <a:t>. </a:t>
            </a:r>
            <a:r>
              <a:rPr lang="en-US" altLang="zh-CN" sz="2000" b="1" dirty="0">
                <a:latin typeface="KaiTi" panose="02010609060101010101" pitchFamily="49" charset="-122"/>
                <a:ea typeface="KaiTi" panose="02010609060101010101" pitchFamily="49" charset="-122"/>
              </a:rPr>
              <a:t> </a:t>
            </a:r>
          </a:p>
          <a:p>
            <a:pPr>
              <a:lnSpc>
                <a:spcPct val="150000"/>
              </a:lnSpc>
              <a:spcBef>
                <a:spcPts val="949"/>
              </a:spcBef>
            </a:pPr>
            <a:r>
              <a:rPr lang="en-US" altLang="zh-CN" sz="2000" dirty="0">
                <a:latin typeface="KaiTi" panose="02010609060101010101" pitchFamily="49" charset="-122"/>
                <a:ea typeface="KaiTi" panose="02010609060101010101" pitchFamily="49" charset="-122"/>
              </a:rPr>
              <a:t>(b)</a:t>
            </a:r>
            <a:r>
              <a:rPr lang="zh-CN" altLang="en-US" sz="2000" dirty="0">
                <a:latin typeface="KaiTi" panose="02010609060101010101" pitchFamily="49" charset="-122"/>
                <a:ea typeface="KaiTi" panose="02010609060101010101" pitchFamily="49" charset="-122"/>
              </a:rPr>
              <a:t>一个数字可以从 </a:t>
            </a:r>
            <a:r>
              <a:rPr lang="en-US" altLang="zh-CN" sz="2000" dirty="0">
                <a:latin typeface="KaiTi" panose="02010609060101010101" pitchFamily="49" charset="-122"/>
                <a:ea typeface="KaiTi" panose="02010609060101010101" pitchFamily="49" charset="-122"/>
              </a:rPr>
              <a:t>A </a:t>
            </a:r>
            <a:r>
              <a:rPr lang="zh-CN" altLang="en-US" sz="2000" dirty="0">
                <a:latin typeface="KaiTi" panose="02010609060101010101" pitchFamily="49" charset="-122"/>
                <a:ea typeface="KaiTi" panose="02010609060101010101" pitchFamily="49" charset="-122"/>
              </a:rPr>
              <a:t>到</a:t>
            </a:r>
            <a:r>
              <a:rPr lang="en-US" altLang="zh-CN" sz="2000" dirty="0">
                <a:latin typeface="KaiTi" panose="02010609060101010101" pitchFamily="49" charset="-122"/>
                <a:ea typeface="KaiTi" panose="02010609060101010101" pitchFamily="49" charset="-122"/>
              </a:rPr>
              <a:t> B</a:t>
            </a:r>
            <a:r>
              <a:rPr lang="zh-CN" altLang="en-US" sz="2000" dirty="0">
                <a:latin typeface="KaiTi" panose="02010609060101010101" pitchFamily="49" charset="-122"/>
                <a:ea typeface="KaiTi" panose="02010609060101010101" pitchFamily="49" charset="-122"/>
              </a:rPr>
              <a:t>如果</a:t>
            </a:r>
            <a:r>
              <a:rPr lang="en-US" altLang="zh-CN" sz="2000" dirty="0">
                <a:latin typeface="KaiTi" panose="02010609060101010101" pitchFamily="49" charset="-122"/>
                <a:ea typeface="KaiTi" panose="02010609060101010101" pitchFamily="49" charset="-122"/>
              </a:rPr>
              <a:t> B </a:t>
            </a:r>
            <a:r>
              <a:rPr lang="zh-CN" altLang="en-US" sz="2000" dirty="0">
                <a:latin typeface="KaiTi" panose="02010609060101010101" pitchFamily="49" charset="-122"/>
                <a:ea typeface="KaiTi" panose="02010609060101010101" pitchFamily="49" charset="-122"/>
              </a:rPr>
              <a:t>是空的</a:t>
            </a:r>
            <a:r>
              <a:rPr lang="en-US" altLang="zh-CN" sz="2000" dirty="0">
                <a:latin typeface="KaiTi" panose="02010609060101010101" pitchFamily="49" charset="-122"/>
                <a:ea typeface="KaiTi" panose="02010609060101010101" pitchFamily="49" charset="-122"/>
              </a:rPr>
              <a:t>.</a:t>
            </a:r>
          </a:p>
          <a:p>
            <a:pPr>
              <a:lnSpc>
                <a:spcPct val="150000"/>
              </a:lnSpc>
              <a:spcBef>
                <a:spcPts val="949"/>
              </a:spcBef>
            </a:pPr>
            <a:r>
              <a:rPr lang="en-US" altLang="zh-CN" sz="2000" dirty="0">
                <a:latin typeface="KaiTi" panose="02010609060101010101" pitchFamily="49" charset="-122"/>
                <a:ea typeface="KaiTi" panose="02010609060101010101" pitchFamily="49" charset="-122"/>
              </a:rPr>
              <a:t>(c) </a:t>
            </a:r>
            <a:r>
              <a:rPr lang="zh-CN" altLang="en-US" sz="2000" dirty="0">
                <a:latin typeface="KaiTi" panose="02010609060101010101" pitchFamily="49" charset="-122"/>
                <a:ea typeface="KaiTi" panose="02010609060101010101" pitchFamily="49" charset="-122"/>
              </a:rPr>
              <a:t>数字可以从 </a:t>
            </a:r>
            <a:r>
              <a:rPr lang="en-US" altLang="zh-CN" sz="2000" dirty="0">
                <a:latin typeface="KaiTi" panose="02010609060101010101" pitchFamily="49" charset="-122"/>
                <a:ea typeface="KaiTi" panose="02010609060101010101" pitchFamily="49" charset="-122"/>
              </a:rPr>
              <a:t>A </a:t>
            </a:r>
            <a:r>
              <a:rPr lang="zh-CN" altLang="en-US" sz="2000" dirty="0">
                <a:latin typeface="KaiTi" panose="02010609060101010101" pitchFamily="49" charset="-122"/>
                <a:ea typeface="KaiTi" panose="02010609060101010101" pitchFamily="49" charset="-122"/>
              </a:rPr>
              <a:t>直接到 </a:t>
            </a:r>
            <a:r>
              <a:rPr lang="en-US" altLang="zh-CN" sz="2000" dirty="0">
                <a:latin typeface="KaiTi" panose="02010609060101010101" pitchFamily="49" charset="-122"/>
                <a:ea typeface="KaiTi" panose="02010609060101010101" pitchFamily="49" charset="-122"/>
              </a:rPr>
              <a:t>B.  </a:t>
            </a:r>
            <a:r>
              <a:rPr lang="en-US" altLang="zh-CN" sz="2000" b="1" dirty="0">
                <a:latin typeface="KaiTi" panose="02010609060101010101" pitchFamily="49" charset="-122"/>
                <a:ea typeface="KaiTi" panose="02010609060101010101" pitchFamily="49" charset="-122"/>
              </a:rPr>
              <a:t> </a:t>
            </a:r>
          </a:p>
          <a:p>
            <a:endParaRPr kumimoji="1" lang="zh-CN" altLang="en-US" dirty="0"/>
          </a:p>
        </p:txBody>
      </p:sp>
    </p:spTree>
    <p:extLst>
      <p:ext uri="{BB962C8B-B14F-4D97-AF65-F5344CB8AC3E}">
        <p14:creationId xmlns:p14="http://schemas.microsoft.com/office/powerpoint/2010/main" val="390370572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2B1CF-7CBB-1941-8B7F-F029F42B877C}"/>
              </a:ext>
            </a:extLst>
          </p:cNvPr>
          <p:cNvSpPr>
            <a:spLocks noGrp="1"/>
          </p:cNvSpPr>
          <p:nvPr>
            <p:ph type="title"/>
          </p:nvPr>
        </p:nvSpPr>
        <p:spPr/>
        <p:txBody>
          <a:bodyPr/>
          <a:lstStyle/>
          <a:p>
            <a:r>
              <a:rPr kumimoji="1" lang="zh-CN" altLang="en-US" b="1" dirty="0">
                <a:latin typeface="KaiTi" panose="02010609060101010101" pitchFamily="49" charset="-122"/>
                <a:ea typeface="KaiTi" panose="02010609060101010101" pitchFamily="49" charset="-122"/>
              </a:rPr>
              <a:t>启发式函数的产生过程需简单</a:t>
            </a:r>
            <a:endParaRPr kumimoji="1" lang="zh-CN" altLang="en-US" dirty="0">
              <a:latin typeface="KaiTi" panose="02010609060101010101" pitchFamily="49" charset="-122"/>
              <a:ea typeface="KaiTi" panose="02010609060101010101" pitchFamily="49" charset="-122"/>
            </a:endParaRPr>
          </a:p>
        </p:txBody>
      </p:sp>
      <p:sp>
        <p:nvSpPr>
          <p:cNvPr id="3" name="文本占位符 2">
            <a:extLst>
              <a:ext uri="{FF2B5EF4-FFF2-40B4-BE49-F238E27FC236}">
                <a16:creationId xmlns:a16="http://schemas.microsoft.com/office/drawing/2014/main" id="{693CFEED-DA5C-B541-9FD0-F513C2672AA9}"/>
              </a:ext>
            </a:extLst>
          </p:cNvPr>
          <p:cNvSpPr>
            <a:spLocks noGrp="1"/>
          </p:cNvSpPr>
          <p:nvPr>
            <p:ph type="body" idx="1"/>
          </p:nvPr>
        </p:nvSpPr>
        <p:spPr>
          <a:xfrm>
            <a:off x="558800" y="897467"/>
            <a:ext cx="8060267" cy="3887915"/>
          </a:xfrm>
        </p:spPr>
        <p:txBody>
          <a:bodyPr>
            <a:normAutofit fontScale="92500" lnSpcReduction="10000"/>
          </a:bodyPr>
          <a:lstStyle/>
          <a:p>
            <a:pPr>
              <a:lnSpc>
                <a:spcPct val="150000"/>
              </a:lnSpc>
            </a:pPr>
            <a:r>
              <a:rPr lang="en-US" altLang="zh-CN" sz="2400" dirty="0">
                <a:latin typeface="KaiTi" panose="02010609060101010101" pitchFamily="49" charset="-122"/>
                <a:ea typeface="KaiTi" panose="02010609060101010101" pitchFamily="49" charset="-122"/>
              </a:rPr>
              <a:t>(a)</a:t>
            </a:r>
            <a:r>
              <a:rPr lang="zh-CN" altLang="en-US" sz="2400" dirty="0">
                <a:latin typeface="KaiTi" panose="02010609060101010101" pitchFamily="49" charset="-122"/>
                <a:ea typeface="KaiTi" panose="02010609060101010101" pitchFamily="49" charset="-122"/>
              </a:rPr>
              <a:t>得到 </a:t>
            </a:r>
            <a:r>
              <a:rPr lang="en-US" altLang="zh-CN" sz="2400" dirty="0">
                <a:latin typeface="KaiTi" panose="02010609060101010101" pitchFamily="49" charset="-122"/>
                <a:ea typeface="KaiTi" panose="02010609060101010101" pitchFamily="49" charset="-122"/>
              </a:rPr>
              <a:t>h2 (</a:t>
            </a:r>
            <a:r>
              <a:rPr lang="zh-CN" altLang="en-US" sz="2400" dirty="0">
                <a:latin typeface="KaiTi" panose="02010609060101010101" pitchFamily="49" charset="-122"/>
                <a:ea typeface="KaiTi" panose="02010609060101010101" pitchFamily="49" charset="-122"/>
              </a:rPr>
              <a:t>曼哈顿距离</a:t>
            </a:r>
            <a:r>
              <a:rPr lang="en-US" altLang="zh-CN" sz="2400" dirty="0">
                <a:latin typeface="KaiTi" panose="02010609060101010101" pitchFamily="49" charset="-122"/>
                <a:ea typeface="KaiTi" panose="02010609060101010101" pitchFamily="49" charset="-122"/>
              </a:rPr>
              <a:t>). </a:t>
            </a:r>
            <a:r>
              <a:rPr lang="en-US" altLang="zh-CN" sz="2400" b="1" dirty="0">
                <a:latin typeface="KaiTi" panose="02010609060101010101" pitchFamily="49" charset="-122"/>
                <a:ea typeface="KaiTi" panose="02010609060101010101" pitchFamily="49" charset="-122"/>
              </a:rPr>
              <a:t>h2</a:t>
            </a:r>
            <a:r>
              <a:rPr lang="en-US" altLang="zh-CN" sz="2400" dirty="0">
                <a:latin typeface="KaiTi" panose="02010609060101010101" pitchFamily="49" charset="-122"/>
                <a:ea typeface="KaiTi" panose="02010609060101010101" pitchFamily="49" charset="-122"/>
              </a:rPr>
              <a:t> =</a:t>
            </a:r>
            <a:r>
              <a:rPr lang="zh-CN" altLang="en-US" sz="2400" dirty="0">
                <a:latin typeface="KaiTi" panose="02010609060101010101" pitchFamily="49" charset="-122"/>
                <a:ea typeface="KaiTi" panose="02010609060101010101" pitchFamily="49" charset="-122"/>
              </a:rPr>
              <a:t> 沿水平或竖直方向走到目标的步数</a:t>
            </a:r>
            <a:endParaRPr lang="en-US" altLang="zh-CN" sz="2400" dirty="0">
              <a:latin typeface="KaiTi" panose="02010609060101010101" pitchFamily="49" charset="-122"/>
              <a:ea typeface="KaiTi" panose="02010609060101010101" pitchFamily="49" charset="-122"/>
            </a:endParaRPr>
          </a:p>
          <a:p>
            <a:pPr>
              <a:lnSpc>
                <a:spcPct val="150000"/>
              </a:lnSpc>
            </a:pPr>
            <a:r>
              <a:rPr lang="en-US" altLang="zh-CN" sz="2400" dirty="0">
                <a:latin typeface="KaiTi" panose="02010609060101010101" pitchFamily="49" charset="-122"/>
                <a:ea typeface="KaiTi" panose="02010609060101010101" pitchFamily="49" charset="-122"/>
              </a:rPr>
              <a:t>(b)</a:t>
            </a:r>
            <a:r>
              <a:rPr lang="en-US" altLang="zh-CN" sz="2400" dirty="0" err="1">
                <a:latin typeface="KaiTi" panose="02010609060101010101" pitchFamily="49" charset="-122"/>
                <a:ea typeface="KaiTi" panose="02010609060101010101" pitchFamily="49" charset="-122"/>
              </a:rPr>
              <a:t>Gaschnig</a:t>
            </a:r>
            <a:r>
              <a:rPr lang="zh-CN" altLang="en-US" sz="2400" dirty="0">
                <a:latin typeface="KaiTi" panose="02010609060101010101" pitchFamily="49" charset="-122"/>
                <a:ea typeface="KaiTi" panose="02010609060101010101" pitchFamily="49" charset="-122"/>
              </a:rPr>
              <a:t> 启发式</a:t>
            </a:r>
            <a:r>
              <a:rPr lang="en-US" altLang="zh-CN" sz="2400" dirty="0">
                <a:latin typeface="KaiTi" panose="02010609060101010101" pitchFamily="49" charset="-122"/>
                <a:ea typeface="KaiTi" panose="02010609060101010101" pitchFamily="49" charset="-122"/>
              </a:rPr>
              <a:t> (</a:t>
            </a:r>
            <a:r>
              <a:rPr lang="en-US" altLang="zh-CN" sz="2400" dirty="0" err="1">
                <a:latin typeface="KaiTi" panose="02010609060101010101" pitchFamily="49" charset="-122"/>
                <a:ea typeface="KaiTi" panose="02010609060101010101" pitchFamily="49" charset="-122"/>
              </a:rPr>
              <a:t>Gaschnig</a:t>
            </a:r>
            <a:r>
              <a:rPr lang="en-US" altLang="zh-CN" sz="2400" dirty="0">
                <a:latin typeface="KaiTi" panose="02010609060101010101" pitchFamily="49" charset="-122"/>
                <a:ea typeface="KaiTi" panose="02010609060101010101" pitchFamily="49" charset="-122"/>
              </a:rPr>
              <a:t>, 1979). </a:t>
            </a:r>
          </a:p>
          <a:p>
            <a:pPr>
              <a:lnSpc>
                <a:spcPct val="150000"/>
              </a:lnSpc>
            </a:pPr>
            <a:r>
              <a:rPr lang="en-US" altLang="zh-CN" sz="2400" dirty="0">
                <a:latin typeface="KaiTi" panose="02010609060101010101" pitchFamily="49" charset="-122"/>
                <a:ea typeface="KaiTi" panose="02010609060101010101" pitchFamily="49" charset="-122"/>
              </a:rPr>
              <a:t>(c)</a:t>
            </a:r>
            <a:r>
              <a:rPr lang="zh-CN" altLang="en-US" sz="2400" dirty="0">
                <a:latin typeface="KaiTi" panose="02010609060101010101" pitchFamily="49" charset="-122"/>
                <a:ea typeface="KaiTi" panose="02010609060101010101" pitchFamily="49" charset="-122"/>
              </a:rPr>
              <a:t>得到 </a:t>
            </a:r>
            <a:r>
              <a:rPr lang="en-US" altLang="zh-CN" sz="2400" b="1" dirty="0">
                <a:latin typeface="KaiTi" panose="02010609060101010101" pitchFamily="49" charset="-122"/>
                <a:ea typeface="KaiTi" panose="02010609060101010101" pitchFamily="49" charset="-122"/>
              </a:rPr>
              <a:t>h1</a:t>
            </a:r>
            <a:r>
              <a:rPr lang="en-US" altLang="zh-CN" sz="2400" dirty="0">
                <a:latin typeface="KaiTi" panose="02010609060101010101" pitchFamily="49" charset="-122"/>
                <a:ea typeface="KaiTi" panose="02010609060101010101" pitchFamily="49" charset="-122"/>
              </a:rPr>
              <a:t> (</a:t>
            </a:r>
            <a:r>
              <a:rPr lang="zh-CN" altLang="en-US" sz="2400" dirty="0">
                <a:latin typeface="KaiTi" panose="02010609060101010101" pitchFamily="49" charset="-122"/>
                <a:ea typeface="KaiTi" panose="02010609060101010101" pitchFamily="49" charset="-122"/>
              </a:rPr>
              <a:t>不在位数字数目</a:t>
            </a:r>
            <a:r>
              <a:rPr lang="en-US" altLang="zh-CN" sz="2400" dirty="0">
                <a:latin typeface="KaiTi" panose="02010609060101010101" pitchFamily="49" charset="-122"/>
                <a:ea typeface="KaiTi" panose="02010609060101010101" pitchFamily="49" charset="-122"/>
              </a:rPr>
              <a:t>) </a:t>
            </a:r>
            <a:r>
              <a:rPr lang="zh-CN" altLang="en-US" sz="2400" dirty="0">
                <a:latin typeface="KaiTi" panose="02010609060101010101" pitchFamily="49" charset="-122"/>
                <a:ea typeface="KaiTi" panose="02010609060101010101" pitchFamily="49" charset="-122"/>
              </a:rPr>
              <a:t>每个不在位的数字直接归位</a:t>
            </a:r>
            <a:endParaRPr lang="en-US" altLang="zh-CN" sz="2400" dirty="0">
              <a:latin typeface="KaiTi" panose="02010609060101010101" pitchFamily="49" charset="-122"/>
              <a:ea typeface="KaiTi" panose="02010609060101010101" pitchFamily="49" charset="-122"/>
            </a:endParaRPr>
          </a:p>
          <a:p>
            <a:pPr>
              <a:lnSpc>
                <a:spcPct val="150000"/>
              </a:lnSpc>
            </a:pPr>
            <a:r>
              <a:rPr lang="zh-CN" altLang="en-US" sz="2400" dirty="0">
                <a:latin typeface="KaiTi" panose="02010609060101010101" pitchFamily="49" charset="-122"/>
                <a:ea typeface="KaiTi" panose="02010609060101010101" pitchFamily="49" charset="-122"/>
              </a:rPr>
              <a:t>上面这些松弛问题不需要搜索就能得到解，因为通过松弛把原问题分解成独立的子问题了。</a:t>
            </a:r>
            <a:endParaRPr lang="en-US" altLang="zh-CN" sz="2400" dirty="0">
              <a:latin typeface="KaiTi" panose="02010609060101010101" pitchFamily="49" charset="-122"/>
              <a:ea typeface="KaiTi" panose="02010609060101010101" pitchFamily="49" charset="-122"/>
            </a:endParaRPr>
          </a:p>
          <a:p>
            <a:pPr>
              <a:lnSpc>
                <a:spcPct val="150000"/>
              </a:lnSpc>
            </a:pPr>
            <a:r>
              <a:rPr lang="zh-CN" altLang="en-US" sz="2400" dirty="0">
                <a:solidFill>
                  <a:srgbClr val="C00000"/>
                </a:solidFill>
                <a:latin typeface="KaiTi" panose="02010609060101010101" pitchFamily="49" charset="-122"/>
                <a:ea typeface="KaiTi" panose="02010609060101010101" pitchFamily="49" charset="-122"/>
              </a:rPr>
              <a:t>如果启发式函数不容易解，那么就会使得启发式搜索代价更大</a:t>
            </a:r>
            <a:r>
              <a:rPr lang="zh-CN" altLang="en-US" sz="2400" dirty="0">
                <a:latin typeface="KaiTi" panose="02010609060101010101" pitchFamily="49" charset="-122"/>
                <a:ea typeface="KaiTi" panose="02010609060101010101" pitchFamily="49" charset="-122"/>
              </a:rPr>
              <a:t>。</a:t>
            </a:r>
            <a:endParaRPr kumimoji="1" lang="zh-CN" altLang="en-US" sz="24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021336118"/>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3031AE-D0F8-AE44-829C-2963573E65B2}"/>
              </a:ext>
            </a:extLst>
          </p:cNvPr>
          <p:cNvSpPr>
            <a:spLocks noGrp="1"/>
          </p:cNvSpPr>
          <p:nvPr>
            <p:ph type="title"/>
          </p:nvPr>
        </p:nvSpPr>
        <p:spPr/>
        <p:txBody>
          <a:bodyPr/>
          <a:lstStyle/>
          <a:p>
            <a:r>
              <a:rPr kumimoji="1" lang="zh-CN" altLang="en-US" b="1" dirty="0">
                <a:latin typeface="KaiTi" panose="02010609060101010101" pitchFamily="49" charset="-122"/>
                <a:ea typeface="KaiTi" panose="02010609060101010101" pitchFamily="49" charset="-122"/>
              </a:rPr>
              <a:t>讨论</a:t>
            </a:r>
            <a:endParaRPr kumimoji="1" lang="zh-CN" altLang="en-US" dirty="0">
              <a:latin typeface="KaiTi" panose="02010609060101010101" pitchFamily="49" charset="-122"/>
              <a:ea typeface="KaiTi" panose="02010609060101010101" pitchFamily="49" charset="-122"/>
            </a:endParaRPr>
          </a:p>
        </p:txBody>
      </p:sp>
      <p:sp>
        <p:nvSpPr>
          <p:cNvPr id="3" name="文本占位符 2">
            <a:extLst>
              <a:ext uri="{FF2B5EF4-FFF2-40B4-BE49-F238E27FC236}">
                <a16:creationId xmlns:a16="http://schemas.microsoft.com/office/drawing/2014/main" id="{93CD5007-87F1-EF4B-B308-78DB3A7165D1}"/>
              </a:ext>
            </a:extLst>
          </p:cNvPr>
          <p:cNvSpPr>
            <a:spLocks noGrp="1"/>
          </p:cNvSpPr>
          <p:nvPr>
            <p:ph type="body" idx="1"/>
          </p:nvPr>
        </p:nvSpPr>
        <p:spPr>
          <a:xfrm>
            <a:off x="244680" y="833377"/>
            <a:ext cx="8658251" cy="3958756"/>
          </a:xfrm>
        </p:spPr>
        <p:txBody>
          <a:bodyPr>
            <a:normAutofit lnSpcReduction="10000"/>
          </a:bodyPr>
          <a:lstStyle/>
          <a:p>
            <a:pPr>
              <a:lnSpc>
                <a:spcPct val="150000"/>
              </a:lnSpc>
            </a:pPr>
            <a:r>
              <a:rPr lang="zh-CN" altLang="en-US" sz="1800" dirty="0">
                <a:latin typeface="KaiTi" panose="02010609060101010101" pitchFamily="49" charset="-122"/>
                <a:ea typeface="KaiTi" panose="02010609060101010101" pitchFamily="49" charset="-122"/>
              </a:rPr>
              <a:t>说明</a:t>
            </a:r>
            <a:r>
              <a:rPr lang="en-US" altLang="zh-CN" sz="1800" dirty="0" err="1">
                <a:latin typeface="KaiTi" panose="02010609060101010101" pitchFamily="49" charset="-122"/>
                <a:ea typeface="KaiTi" panose="02010609060101010101" pitchFamily="49" charset="-122"/>
              </a:rPr>
              <a:t>Gaschnig</a:t>
            </a:r>
            <a:r>
              <a:rPr lang="zh-CN" altLang="en-US" sz="1800" dirty="0">
                <a:latin typeface="KaiTi" panose="02010609060101010101" pitchFamily="49" charset="-122"/>
                <a:ea typeface="KaiTi" panose="02010609060101010101" pitchFamily="49" charset="-122"/>
              </a:rPr>
              <a:t>启发式是可采纳的并且至少和</a:t>
            </a:r>
            <a:r>
              <a:rPr lang="en-US" altLang="zh-CN" sz="1800" dirty="0">
                <a:latin typeface="KaiTi" panose="02010609060101010101" pitchFamily="49" charset="-122"/>
                <a:ea typeface="KaiTi" panose="02010609060101010101" pitchFamily="49" charset="-122"/>
              </a:rPr>
              <a:t>h1 (misplaced tiles)</a:t>
            </a:r>
            <a:r>
              <a:rPr lang="zh-CN" altLang="en-US" sz="1800" dirty="0">
                <a:latin typeface="KaiTi" panose="02010609060101010101" pitchFamily="49" charset="-122"/>
                <a:ea typeface="KaiTi" panose="02010609060101010101" pitchFamily="49" charset="-122"/>
              </a:rPr>
              <a:t>一样好</a:t>
            </a:r>
            <a:endParaRPr lang="en-US" altLang="zh-CN" sz="1800" dirty="0">
              <a:latin typeface="KaiTi" panose="02010609060101010101" pitchFamily="49" charset="-122"/>
              <a:ea typeface="KaiTi" panose="02010609060101010101" pitchFamily="49" charset="-122"/>
            </a:endParaRPr>
          </a:p>
          <a:p>
            <a:pPr lvl="1">
              <a:lnSpc>
                <a:spcPct val="150000"/>
              </a:lnSpc>
            </a:pPr>
            <a:r>
              <a:rPr lang="en-US" altLang="zh-CN" sz="1800" dirty="0" err="1">
                <a:latin typeface="KaiTi" panose="02010609060101010101" pitchFamily="49" charset="-122"/>
                <a:ea typeface="KaiTi" panose="02010609060101010101" pitchFamily="49" charset="-122"/>
              </a:rPr>
              <a:t>Gaschnig</a:t>
            </a:r>
            <a:r>
              <a:rPr lang="zh-CN" altLang="en-US" sz="1800" dirty="0">
                <a:latin typeface="KaiTi" panose="02010609060101010101" pitchFamily="49" charset="-122"/>
                <a:ea typeface="KaiTi" panose="02010609060101010101" pitchFamily="49" charset="-122"/>
              </a:rPr>
              <a:t>启发式对应的问题是原问题的松弛问题，所以它是可采纳的；</a:t>
            </a:r>
            <a:r>
              <a:rPr lang="en-US" altLang="zh-CN" sz="1800" dirty="0">
                <a:latin typeface="KaiTi" panose="02010609060101010101" pitchFamily="49" charset="-122"/>
                <a:ea typeface="KaiTi" panose="02010609060101010101" pitchFamily="49" charset="-122"/>
              </a:rPr>
              <a:t>h1</a:t>
            </a:r>
            <a:r>
              <a:rPr lang="zh-CN" altLang="en-US" sz="1800" dirty="0">
                <a:latin typeface="KaiTi" panose="02010609060101010101" pitchFamily="49" charset="-122"/>
                <a:ea typeface="KaiTi" panose="02010609060101010101" pitchFamily="49" charset="-122"/>
              </a:rPr>
              <a:t>是</a:t>
            </a:r>
            <a:r>
              <a:rPr lang="en-US" altLang="zh-CN" sz="1800" dirty="0" err="1">
                <a:latin typeface="KaiTi" panose="02010609060101010101" pitchFamily="49" charset="-122"/>
                <a:ea typeface="KaiTi" panose="02010609060101010101" pitchFamily="49" charset="-122"/>
              </a:rPr>
              <a:t>Gaschnig</a:t>
            </a:r>
            <a:r>
              <a:rPr lang="zh-CN" altLang="en-US" sz="1800" dirty="0">
                <a:latin typeface="KaiTi" panose="02010609060101010101" pitchFamily="49" charset="-122"/>
                <a:ea typeface="KaiTi" panose="02010609060101010101" pitchFamily="49" charset="-122"/>
              </a:rPr>
              <a:t>启发式的松弛问题，所以</a:t>
            </a:r>
            <a:r>
              <a:rPr lang="en-US" altLang="zh-CN" sz="1800" dirty="0" err="1">
                <a:latin typeface="KaiTi" panose="02010609060101010101" pitchFamily="49" charset="-122"/>
                <a:ea typeface="KaiTi" panose="02010609060101010101" pitchFamily="49" charset="-122"/>
              </a:rPr>
              <a:t>Gaschnig</a:t>
            </a:r>
            <a:r>
              <a:rPr lang="zh-CN" altLang="en-US" sz="1800" dirty="0">
                <a:latin typeface="KaiTi" panose="02010609060101010101" pitchFamily="49" charset="-122"/>
                <a:ea typeface="KaiTi" panose="02010609060101010101" pitchFamily="49" charset="-122"/>
              </a:rPr>
              <a:t>启发式会更好 </a:t>
            </a:r>
            <a:endParaRPr lang="en-US" altLang="zh-CN" sz="1800" dirty="0">
              <a:latin typeface="KaiTi" panose="02010609060101010101" pitchFamily="49" charset="-122"/>
              <a:ea typeface="KaiTi" panose="02010609060101010101" pitchFamily="49" charset="-122"/>
            </a:endParaRPr>
          </a:p>
          <a:p>
            <a:pPr>
              <a:lnSpc>
                <a:spcPct val="150000"/>
              </a:lnSpc>
            </a:pPr>
            <a:r>
              <a:rPr lang="zh-CN" altLang="en-US" sz="1800" dirty="0">
                <a:latin typeface="KaiTi" panose="02010609060101010101" pitchFamily="49" charset="-122"/>
                <a:ea typeface="KaiTi" panose="02010609060101010101" pitchFamily="49" charset="-122"/>
              </a:rPr>
              <a:t>举个例子</a:t>
            </a:r>
            <a:r>
              <a:rPr lang="en-US" altLang="zh-CN" sz="1800" dirty="0" err="1">
                <a:latin typeface="KaiTi" panose="02010609060101010101" pitchFamily="49" charset="-122"/>
                <a:ea typeface="KaiTi" panose="02010609060101010101" pitchFamily="49" charset="-122"/>
              </a:rPr>
              <a:t>Gaschnig</a:t>
            </a:r>
            <a:r>
              <a:rPr lang="zh-CN" altLang="en-US" sz="1800" dirty="0">
                <a:latin typeface="KaiTi" panose="02010609060101010101" pitchFamily="49" charset="-122"/>
                <a:ea typeface="KaiTi" panose="02010609060101010101" pitchFamily="49" charset="-122"/>
              </a:rPr>
              <a:t>启发式比</a:t>
            </a:r>
            <a:r>
              <a:rPr lang="en-US" altLang="zh-CN" sz="1800" dirty="0">
                <a:latin typeface="KaiTi" panose="02010609060101010101" pitchFamily="49" charset="-122"/>
                <a:ea typeface="KaiTi" panose="02010609060101010101" pitchFamily="49" charset="-122"/>
              </a:rPr>
              <a:t> h1 </a:t>
            </a:r>
            <a:r>
              <a:rPr lang="zh-CN" altLang="en-US" sz="1800" dirty="0">
                <a:latin typeface="KaiTi" panose="02010609060101010101" pitchFamily="49" charset="-122"/>
                <a:ea typeface="KaiTi" panose="02010609060101010101" pitchFamily="49" charset="-122"/>
              </a:rPr>
              <a:t>和</a:t>
            </a:r>
            <a:r>
              <a:rPr lang="en-US" altLang="zh-CN" sz="1800" dirty="0">
                <a:latin typeface="KaiTi" panose="02010609060101010101" pitchFamily="49" charset="-122"/>
                <a:ea typeface="KaiTi" panose="02010609060101010101" pitchFamily="49" charset="-122"/>
              </a:rPr>
              <a:t> h2</a:t>
            </a:r>
            <a:r>
              <a:rPr lang="zh-CN" altLang="en-US" sz="1800" dirty="0">
                <a:latin typeface="KaiTi" panose="02010609060101010101" pitchFamily="49" charset="-122"/>
                <a:ea typeface="KaiTi" panose="02010609060101010101" pitchFamily="49" charset="-122"/>
              </a:rPr>
              <a:t>（曼哈顿距离）</a:t>
            </a:r>
            <a:r>
              <a:rPr lang="en-US" altLang="zh-CN" sz="1800" dirty="0">
                <a:latin typeface="KaiTi" panose="02010609060101010101" pitchFamily="49" charset="-122"/>
                <a:ea typeface="KaiTi" panose="02010609060101010101" pitchFamily="49" charset="-122"/>
              </a:rPr>
              <a:t> </a:t>
            </a:r>
            <a:r>
              <a:rPr lang="zh-CN" altLang="en-US" sz="1800" dirty="0">
                <a:latin typeface="KaiTi" panose="02010609060101010101" pitchFamily="49" charset="-122"/>
                <a:ea typeface="KaiTi" panose="02010609060101010101" pitchFamily="49" charset="-122"/>
              </a:rPr>
              <a:t>都好的情况</a:t>
            </a:r>
            <a:endParaRPr lang="en-US" altLang="zh-CN" sz="1800" dirty="0">
              <a:latin typeface="KaiTi" panose="02010609060101010101" pitchFamily="49" charset="-122"/>
              <a:ea typeface="KaiTi" panose="02010609060101010101" pitchFamily="49" charset="-122"/>
            </a:endParaRPr>
          </a:p>
          <a:p>
            <a:pPr lvl="1">
              <a:lnSpc>
                <a:spcPct val="150000"/>
              </a:lnSpc>
            </a:pPr>
            <a:r>
              <a:rPr lang="zh-CN" altLang="en-US" sz="1800" dirty="0">
                <a:latin typeface="KaiTi" panose="02010609060101010101" pitchFamily="49" charset="-122"/>
                <a:ea typeface="KaiTi" panose="02010609060101010101" pitchFamily="49" charset="-122"/>
              </a:rPr>
              <a:t>两个错放的相邻数字颠倒了位置，</a:t>
            </a:r>
            <a:r>
              <a:rPr lang="en-US" altLang="zh-CN" sz="1800" dirty="0">
                <a:latin typeface="KaiTi" panose="02010609060101010101" pitchFamily="49" charset="-122"/>
                <a:ea typeface="KaiTi" panose="02010609060101010101" pitchFamily="49" charset="-122"/>
              </a:rPr>
              <a:t> h1</a:t>
            </a:r>
            <a:r>
              <a:rPr lang="zh-CN" altLang="en-US" sz="1800" dirty="0">
                <a:latin typeface="KaiTi" panose="02010609060101010101" pitchFamily="49" charset="-122"/>
                <a:ea typeface="KaiTi" panose="02010609060101010101" pitchFamily="49" charset="-122"/>
              </a:rPr>
              <a:t> </a:t>
            </a:r>
            <a:r>
              <a:rPr lang="en-US" altLang="zh-CN" sz="1800" dirty="0">
                <a:latin typeface="KaiTi" panose="02010609060101010101" pitchFamily="49" charset="-122"/>
                <a:ea typeface="KaiTi" panose="02010609060101010101" pitchFamily="49" charset="-122"/>
              </a:rPr>
              <a:t>=</a:t>
            </a:r>
            <a:r>
              <a:rPr lang="zh-CN" altLang="en-US" sz="1800" dirty="0">
                <a:latin typeface="KaiTi" panose="02010609060101010101" pitchFamily="49" charset="-122"/>
                <a:ea typeface="KaiTi" panose="02010609060101010101" pitchFamily="49" charset="-122"/>
              </a:rPr>
              <a:t> </a:t>
            </a:r>
            <a:r>
              <a:rPr lang="en-US" altLang="zh-CN" sz="1800" dirty="0">
                <a:latin typeface="KaiTi" panose="02010609060101010101" pitchFamily="49" charset="-122"/>
                <a:ea typeface="KaiTi" panose="02010609060101010101" pitchFamily="49" charset="-122"/>
              </a:rPr>
              <a:t>h2</a:t>
            </a:r>
            <a:r>
              <a:rPr lang="zh-CN" altLang="en-US" sz="1800" dirty="0">
                <a:latin typeface="KaiTi" panose="02010609060101010101" pitchFamily="49" charset="-122"/>
                <a:ea typeface="KaiTi" panose="02010609060101010101" pitchFamily="49" charset="-122"/>
              </a:rPr>
              <a:t> </a:t>
            </a:r>
            <a:r>
              <a:rPr lang="en-US" altLang="zh-CN" sz="1800" dirty="0">
                <a:latin typeface="KaiTi" panose="02010609060101010101" pitchFamily="49" charset="-122"/>
                <a:ea typeface="KaiTi" panose="02010609060101010101" pitchFamily="49" charset="-122"/>
              </a:rPr>
              <a:t>=</a:t>
            </a:r>
            <a:r>
              <a:rPr lang="zh-CN" altLang="en-US" sz="1800" dirty="0">
                <a:latin typeface="KaiTi" panose="02010609060101010101" pitchFamily="49" charset="-122"/>
                <a:ea typeface="KaiTi" panose="02010609060101010101" pitchFamily="49" charset="-122"/>
              </a:rPr>
              <a:t> </a:t>
            </a:r>
            <a:r>
              <a:rPr lang="en-US" altLang="zh-CN" sz="1800" dirty="0">
                <a:latin typeface="KaiTi" panose="02010609060101010101" pitchFamily="49" charset="-122"/>
                <a:ea typeface="KaiTi" panose="02010609060101010101" pitchFamily="49" charset="-122"/>
              </a:rPr>
              <a:t>2</a:t>
            </a:r>
            <a:r>
              <a:rPr lang="zh-CN" altLang="en-US" sz="1800" dirty="0">
                <a:latin typeface="KaiTi" panose="02010609060101010101" pitchFamily="49" charset="-122"/>
                <a:ea typeface="KaiTi" panose="02010609060101010101" pitchFamily="49" charset="-122"/>
              </a:rPr>
              <a:t>， </a:t>
            </a:r>
            <a:r>
              <a:rPr lang="en-US" altLang="zh-CN" sz="1800" dirty="0" err="1">
                <a:latin typeface="KaiTi" panose="02010609060101010101" pitchFamily="49" charset="-122"/>
                <a:ea typeface="KaiTi" panose="02010609060101010101" pitchFamily="49" charset="-122"/>
              </a:rPr>
              <a:t>Gaschnig</a:t>
            </a:r>
            <a:r>
              <a:rPr lang="zh-CN" altLang="en-US" sz="1800" dirty="0">
                <a:latin typeface="KaiTi" panose="02010609060101010101" pitchFamily="49" charset="-122"/>
                <a:ea typeface="KaiTi" panose="02010609060101010101" pitchFamily="49" charset="-122"/>
              </a:rPr>
              <a:t> </a:t>
            </a:r>
            <a:r>
              <a:rPr lang="en-US" altLang="zh-CN" sz="1800" dirty="0">
                <a:latin typeface="KaiTi" panose="02010609060101010101" pitchFamily="49" charset="-122"/>
                <a:ea typeface="KaiTi" panose="02010609060101010101" pitchFamily="49" charset="-122"/>
              </a:rPr>
              <a:t>=</a:t>
            </a:r>
            <a:r>
              <a:rPr lang="zh-CN" altLang="en-US" sz="1800" dirty="0">
                <a:latin typeface="KaiTi" panose="02010609060101010101" pitchFamily="49" charset="-122"/>
                <a:ea typeface="KaiTi" panose="02010609060101010101" pitchFamily="49" charset="-122"/>
              </a:rPr>
              <a:t> </a:t>
            </a:r>
            <a:r>
              <a:rPr lang="en-US" altLang="zh-CN" sz="1800" dirty="0">
                <a:latin typeface="KaiTi" panose="02010609060101010101" pitchFamily="49" charset="-122"/>
                <a:ea typeface="KaiTi" panose="02010609060101010101" pitchFamily="49" charset="-122"/>
              </a:rPr>
              <a:t>3</a:t>
            </a:r>
          </a:p>
          <a:p>
            <a:pPr>
              <a:lnSpc>
                <a:spcPct val="150000"/>
              </a:lnSpc>
            </a:pPr>
            <a:r>
              <a:rPr lang="zh-CN" altLang="en-US" sz="1800" dirty="0">
                <a:latin typeface="KaiTi" panose="02010609060101010101" pitchFamily="49" charset="-122"/>
                <a:ea typeface="KaiTi" panose="02010609060101010101" pitchFamily="49" charset="-122"/>
              </a:rPr>
              <a:t>如何高效计算</a:t>
            </a:r>
            <a:r>
              <a:rPr lang="en-US" altLang="zh-CN" sz="1800" dirty="0" err="1">
                <a:latin typeface="KaiTi" panose="02010609060101010101" pitchFamily="49" charset="-122"/>
                <a:ea typeface="KaiTi" panose="02010609060101010101" pitchFamily="49" charset="-122"/>
              </a:rPr>
              <a:t>Gaschnig</a:t>
            </a:r>
            <a:r>
              <a:rPr lang="zh-CN" altLang="en-US" sz="1800" dirty="0">
                <a:latin typeface="KaiTi" panose="02010609060101010101" pitchFamily="49" charset="-122"/>
                <a:ea typeface="KaiTi" panose="02010609060101010101" pitchFamily="49" charset="-122"/>
              </a:rPr>
              <a:t>启发式</a:t>
            </a:r>
            <a:endParaRPr lang="en-US" altLang="zh-CN" sz="1800" dirty="0">
              <a:latin typeface="KaiTi" panose="02010609060101010101" pitchFamily="49" charset="-122"/>
              <a:ea typeface="KaiTi" panose="02010609060101010101" pitchFamily="49" charset="-122"/>
            </a:endParaRPr>
          </a:p>
          <a:p>
            <a:pPr lvl="1">
              <a:lnSpc>
                <a:spcPct val="150000"/>
              </a:lnSpc>
            </a:pPr>
            <a:r>
              <a:rPr lang="zh-CN" altLang="en-US" sz="1800" dirty="0">
                <a:latin typeface="KaiTi" panose="02010609060101010101" pitchFamily="49" charset="-122"/>
                <a:ea typeface="KaiTi" panose="02010609060101010101" pitchFamily="49" charset="-122"/>
              </a:rPr>
              <a:t>重复直到找到目标：</a:t>
            </a:r>
            <a:r>
              <a:rPr lang="en-US" altLang="zh-CN" sz="1800" dirty="0">
                <a:latin typeface="KaiTi" panose="02010609060101010101" pitchFamily="49" charset="-122"/>
                <a:ea typeface="KaiTi" panose="02010609060101010101" pitchFamily="49" charset="-122"/>
              </a:rPr>
              <a:t>B </a:t>
            </a:r>
            <a:r>
              <a:rPr lang="zh-CN" altLang="en-US" sz="1800" dirty="0">
                <a:latin typeface="KaiTi" panose="02010609060101010101" pitchFamily="49" charset="-122"/>
                <a:ea typeface="KaiTi" panose="02010609060101010101" pitchFamily="49" charset="-122"/>
              </a:rPr>
              <a:t>是当前空格所在位置；如果目标位置中</a:t>
            </a:r>
            <a:r>
              <a:rPr lang="en-US" altLang="zh-CN" sz="1800" dirty="0">
                <a:latin typeface="KaiTi" panose="02010609060101010101" pitchFamily="49" charset="-122"/>
                <a:ea typeface="KaiTi" panose="02010609060101010101" pitchFamily="49" charset="-122"/>
              </a:rPr>
              <a:t> B </a:t>
            </a:r>
            <a:r>
              <a:rPr lang="zh-CN" altLang="en-US" sz="1800" dirty="0">
                <a:latin typeface="KaiTi" panose="02010609060101010101" pitchFamily="49" charset="-122"/>
                <a:ea typeface="KaiTi" panose="02010609060101010101" pitchFamily="49" charset="-122"/>
              </a:rPr>
              <a:t>位置上是</a:t>
            </a:r>
            <a:r>
              <a:rPr lang="en-US" altLang="zh-CN" sz="1800" dirty="0">
                <a:latin typeface="KaiTi" panose="02010609060101010101" pitchFamily="49" charset="-122"/>
                <a:ea typeface="KaiTi" panose="02010609060101010101" pitchFamily="49" charset="-122"/>
              </a:rPr>
              <a:t> X (</a:t>
            </a:r>
            <a:r>
              <a:rPr lang="zh-CN" altLang="en-US" sz="1800" dirty="0">
                <a:latin typeface="KaiTi" panose="02010609060101010101" pitchFamily="49" charset="-122"/>
                <a:ea typeface="KaiTi" panose="02010609060101010101" pitchFamily="49" charset="-122"/>
              </a:rPr>
              <a:t>非空</a:t>
            </a:r>
            <a:r>
              <a:rPr lang="en-US" altLang="zh-CN" sz="1800" dirty="0">
                <a:latin typeface="KaiTi" panose="02010609060101010101" pitchFamily="49" charset="-122"/>
                <a:ea typeface="KaiTi" panose="02010609060101010101" pitchFamily="49" charset="-122"/>
              </a:rPr>
              <a:t>), </a:t>
            </a:r>
            <a:r>
              <a:rPr lang="zh-CN" altLang="en-US" sz="1800" dirty="0">
                <a:latin typeface="KaiTi" panose="02010609060101010101" pitchFamily="49" charset="-122"/>
                <a:ea typeface="KaiTi" panose="02010609060101010101" pitchFamily="49" charset="-122"/>
              </a:rPr>
              <a:t>将</a:t>
            </a:r>
            <a:r>
              <a:rPr lang="en-US" altLang="zh-CN" sz="1800" dirty="0">
                <a:latin typeface="KaiTi" panose="02010609060101010101" pitchFamily="49" charset="-122"/>
                <a:ea typeface="KaiTi" panose="02010609060101010101" pitchFamily="49" charset="-122"/>
              </a:rPr>
              <a:t> X </a:t>
            </a:r>
            <a:r>
              <a:rPr lang="zh-CN" altLang="en-US" sz="1800" dirty="0">
                <a:latin typeface="KaiTi" panose="02010609060101010101" pitchFamily="49" charset="-122"/>
                <a:ea typeface="KaiTi" panose="02010609060101010101" pitchFamily="49" charset="-122"/>
              </a:rPr>
              <a:t>移到</a:t>
            </a:r>
            <a:r>
              <a:rPr lang="en-US" altLang="zh-CN" sz="1800" dirty="0">
                <a:latin typeface="KaiTi" panose="02010609060101010101" pitchFamily="49" charset="-122"/>
                <a:ea typeface="KaiTi" panose="02010609060101010101" pitchFamily="49" charset="-122"/>
              </a:rPr>
              <a:t> B; </a:t>
            </a:r>
            <a:r>
              <a:rPr lang="zh-CN" altLang="en-US" sz="1800" dirty="0">
                <a:latin typeface="KaiTi" panose="02010609060101010101" pitchFamily="49" charset="-122"/>
                <a:ea typeface="KaiTi" panose="02010609060101010101" pitchFamily="49" charset="-122"/>
              </a:rPr>
              <a:t>否则</a:t>
            </a:r>
            <a:r>
              <a:rPr lang="en-US" altLang="zh-CN" sz="1800" dirty="0">
                <a:latin typeface="KaiTi" panose="02010609060101010101" pitchFamily="49" charset="-122"/>
                <a:ea typeface="KaiTi" panose="02010609060101010101" pitchFamily="49" charset="-122"/>
              </a:rPr>
              <a:t>, </a:t>
            </a:r>
            <a:r>
              <a:rPr lang="zh-CN" altLang="en-US" sz="1800" dirty="0">
                <a:latin typeface="KaiTi" panose="02010609060101010101" pitchFamily="49" charset="-122"/>
                <a:ea typeface="KaiTi" panose="02010609060101010101" pitchFamily="49" charset="-122"/>
              </a:rPr>
              <a:t>将任意错放的数字移入</a:t>
            </a:r>
            <a:r>
              <a:rPr lang="en-US" altLang="zh-CN" sz="1800" dirty="0">
                <a:latin typeface="KaiTi" panose="02010609060101010101" pitchFamily="49" charset="-122"/>
                <a:ea typeface="KaiTi" panose="02010609060101010101" pitchFamily="49" charset="-122"/>
              </a:rPr>
              <a:t> B. </a:t>
            </a:r>
            <a:r>
              <a:rPr lang="zh-CN" altLang="en-US" sz="1800" dirty="0">
                <a:latin typeface="KaiTi" panose="02010609060101010101" pitchFamily="49" charset="-122"/>
                <a:ea typeface="KaiTi" panose="02010609060101010101" pitchFamily="49" charset="-122"/>
              </a:rPr>
              <a:t>证明请同学们证明这个算法是最优算法 </a:t>
            </a:r>
            <a:endParaRPr lang="en-US" altLang="zh-CN" sz="1800" dirty="0">
              <a:latin typeface="KaiTi" panose="02010609060101010101" pitchFamily="49" charset="-122"/>
              <a:ea typeface="KaiTi" panose="02010609060101010101" pitchFamily="49" charset="-122"/>
            </a:endParaRPr>
          </a:p>
          <a:p>
            <a:endParaRPr kumimoji="1" lang="zh-CN" altLang="en-US" dirty="0"/>
          </a:p>
        </p:txBody>
      </p:sp>
    </p:spTree>
    <p:extLst>
      <p:ext uri="{BB962C8B-B14F-4D97-AF65-F5344CB8AC3E}">
        <p14:creationId xmlns:p14="http://schemas.microsoft.com/office/powerpoint/2010/main" val="314419150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43A403-C586-5342-B80F-5DFCD40F3976}"/>
              </a:ext>
            </a:extLst>
          </p:cNvPr>
          <p:cNvSpPr>
            <a:spLocks noGrp="1"/>
          </p:cNvSpPr>
          <p:nvPr>
            <p:ph type="title"/>
          </p:nvPr>
        </p:nvSpPr>
        <p:spPr/>
        <p:txBody>
          <a:bodyPr/>
          <a:lstStyle/>
          <a:p>
            <a:r>
              <a:rPr kumimoji="1" lang="zh-CN" altLang="en-US" b="1" dirty="0">
                <a:latin typeface="KaiTi" panose="02010609060101010101" pitchFamily="49" charset="-122"/>
                <a:ea typeface="KaiTi" panose="02010609060101010101" pitchFamily="49" charset="-122"/>
              </a:rPr>
              <a:t>复合式启发函数</a:t>
            </a:r>
          </a:p>
        </p:txBody>
      </p:sp>
      <p:sp>
        <p:nvSpPr>
          <p:cNvPr id="3" name="文本占位符 2">
            <a:extLst>
              <a:ext uri="{FF2B5EF4-FFF2-40B4-BE49-F238E27FC236}">
                <a16:creationId xmlns:a16="http://schemas.microsoft.com/office/drawing/2014/main" id="{FF9C00FA-1576-4F41-8878-2FE084792A02}"/>
              </a:ext>
            </a:extLst>
          </p:cNvPr>
          <p:cNvSpPr>
            <a:spLocks noGrp="1"/>
          </p:cNvSpPr>
          <p:nvPr>
            <p:ph type="body" idx="1"/>
          </p:nvPr>
        </p:nvSpPr>
        <p:spPr>
          <a:xfrm>
            <a:off x="562150" y="795867"/>
            <a:ext cx="8243183" cy="4060971"/>
          </a:xfrm>
        </p:spPr>
        <p:txBody>
          <a:bodyPr>
            <a:normAutofit/>
          </a:bodyPr>
          <a:lstStyle/>
          <a:p>
            <a:pPr>
              <a:lnSpc>
                <a:spcPct val="150000"/>
              </a:lnSpc>
            </a:pPr>
            <a:r>
              <a:rPr lang="zh-CN" altLang="en-US" sz="2000" dirty="0">
                <a:latin typeface="KaiTi" panose="02010609060101010101" pitchFamily="49" charset="-122"/>
                <a:ea typeface="KaiTi" panose="02010609060101010101" pitchFamily="49" charset="-122"/>
              </a:rPr>
              <a:t>一个最佳的启发式函数很难获得。</a:t>
            </a:r>
            <a:endParaRPr lang="en-US" altLang="zh-CN" sz="2000" dirty="0">
              <a:latin typeface="KaiTi" panose="02010609060101010101" pitchFamily="49" charset="-122"/>
              <a:ea typeface="KaiTi" panose="02010609060101010101" pitchFamily="49" charset="-122"/>
            </a:endParaRPr>
          </a:p>
          <a:p>
            <a:pPr>
              <a:lnSpc>
                <a:spcPct val="150000"/>
              </a:lnSpc>
            </a:pPr>
            <a:r>
              <a:rPr lang="zh-CN" altLang="en-US" sz="2000" dirty="0">
                <a:latin typeface="KaiTi" panose="02010609060101010101" pitchFamily="49" charset="-122"/>
                <a:ea typeface="KaiTi" panose="02010609060101010101" pitchFamily="49" charset="-122"/>
              </a:rPr>
              <a:t>如果能得到一组启发式函数</a:t>
            </a:r>
            <a:r>
              <a:rPr lang="en-US" altLang="zh-CN" sz="2000" dirty="0">
                <a:latin typeface="KaiTi" panose="02010609060101010101" pitchFamily="49" charset="-122"/>
                <a:ea typeface="KaiTi" panose="02010609060101010101" pitchFamily="49" charset="-122"/>
              </a:rPr>
              <a:t>h</a:t>
            </a:r>
            <a:r>
              <a:rPr lang="en-US" altLang="zh-CN" sz="2000" baseline="-25000" dirty="0">
                <a:latin typeface="KaiTi" panose="02010609060101010101" pitchFamily="49" charset="-122"/>
                <a:ea typeface="KaiTi" panose="02010609060101010101" pitchFamily="49" charset="-122"/>
              </a:rPr>
              <a:t>1</a:t>
            </a:r>
            <a:r>
              <a:rPr lang="en-US" altLang="zh-CN" sz="2000" dirty="0">
                <a:latin typeface="KaiTi" panose="02010609060101010101" pitchFamily="49" charset="-122"/>
                <a:ea typeface="KaiTi" panose="02010609060101010101" pitchFamily="49" charset="-122"/>
              </a:rPr>
              <a:t> . . . h</a:t>
            </a:r>
            <a:r>
              <a:rPr lang="en-US" altLang="zh-CN" sz="2000" baseline="-25000" dirty="0">
                <a:latin typeface="KaiTi" panose="02010609060101010101" pitchFamily="49" charset="-122"/>
                <a:ea typeface="KaiTi" panose="02010609060101010101" pitchFamily="49" charset="-122"/>
              </a:rPr>
              <a:t>m</a:t>
            </a:r>
            <a:r>
              <a:rPr lang="en-US" altLang="zh-CN" sz="2000" dirty="0">
                <a:latin typeface="KaiTi" panose="02010609060101010101" pitchFamily="49" charset="-122"/>
                <a:ea typeface="KaiTi" panose="02010609060101010101" pitchFamily="49" charset="-122"/>
              </a:rPr>
              <a:t> </a:t>
            </a:r>
            <a:r>
              <a:rPr lang="zh-CN" altLang="en-US" sz="2000" dirty="0">
                <a:latin typeface="KaiTi" panose="02010609060101010101" pitchFamily="49" charset="-122"/>
                <a:ea typeface="KaiTi" panose="02010609060101010101" pitchFamily="49" charset="-122"/>
              </a:rPr>
              <a:t>，但是其中没有一个占统治地位我们该如何选呢？事实上</a:t>
            </a:r>
            <a:r>
              <a:rPr lang="zh-CN" altLang="en-US" sz="2000" dirty="0">
                <a:solidFill>
                  <a:srgbClr val="C00000"/>
                </a:solidFill>
                <a:latin typeface="KaiTi" panose="02010609060101010101" pitchFamily="49" charset="-122"/>
                <a:ea typeface="KaiTi" panose="02010609060101010101" pitchFamily="49" charset="-122"/>
              </a:rPr>
              <a:t>不需要选，都用上就行</a:t>
            </a:r>
            <a:endParaRPr lang="en-US" altLang="zh-CN" sz="2000" dirty="0">
              <a:solidFill>
                <a:srgbClr val="C00000"/>
              </a:solidFill>
              <a:latin typeface="KaiTi" panose="02010609060101010101" pitchFamily="49" charset="-122"/>
              <a:ea typeface="KaiTi" panose="02010609060101010101" pitchFamily="49" charset="-122"/>
            </a:endParaRPr>
          </a:p>
          <a:p>
            <a:pPr lvl="1">
              <a:lnSpc>
                <a:spcPct val="150000"/>
              </a:lnSpc>
            </a:pPr>
            <a:r>
              <a:rPr lang="en-US" altLang="zh-CN" sz="2000" b="1" dirty="0">
                <a:solidFill>
                  <a:srgbClr val="C00000"/>
                </a:solidFill>
                <a:latin typeface="KaiTi" panose="02010609060101010101" pitchFamily="49" charset="-122"/>
                <a:ea typeface="KaiTi" panose="02010609060101010101" pitchFamily="49" charset="-122"/>
              </a:rPr>
              <a:t>h(n) = max{h1(n), . . . , </a:t>
            </a:r>
            <a:r>
              <a:rPr lang="en-US" altLang="zh-CN" sz="2000" b="1" dirty="0" err="1">
                <a:solidFill>
                  <a:srgbClr val="C00000"/>
                </a:solidFill>
                <a:latin typeface="KaiTi" panose="02010609060101010101" pitchFamily="49" charset="-122"/>
                <a:ea typeface="KaiTi" panose="02010609060101010101" pitchFamily="49" charset="-122"/>
              </a:rPr>
              <a:t>hm</a:t>
            </a:r>
            <a:r>
              <a:rPr lang="en-US" altLang="zh-CN" sz="2000" b="1" dirty="0">
                <a:solidFill>
                  <a:srgbClr val="C00000"/>
                </a:solidFill>
                <a:latin typeface="KaiTi" panose="02010609060101010101" pitchFamily="49" charset="-122"/>
                <a:ea typeface="KaiTi" panose="02010609060101010101" pitchFamily="49" charset="-122"/>
              </a:rPr>
              <a:t>(n)} . </a:t>
            </a:r>
          </a:p>
          <a:p>
            <a:pPr>
              <a:lnSpc>
                <a:spcPct val="150000"/>
              </a:lnSpc>
            </a:pPr>
            <a:r>
              <a:rPr lang="zh-CN" altLang="en-US" sz="2000" dirty="0">
                <a:latin typeface="KaiTi" panose="02010609060101010101" pitchFamily="49" charset="-122"/>
                <a:ea typeface="KaiTi" panose="02010609060101010101" pitchFamily="49" charset="-122"/>
              </a:rPr>
              <a:t>都算出来取最大的。因为每个都是采纳的，所以最大的也是可采纳的。</a:t>
            </a:r>
            <a:endParaRPr lang="en-US" altLang="zh-CN" sz="2000" dirty="0">
              <a:latin typeface="KaiTi" panose="02010609060101010101" pitchFamily="49" charset="-122"/>
              <a:ea typeface="KaiTi" panose="02010609060101010101" pitchFamily="49" charset="-122"/>
            </a:endParaRPr>
          </a:p>
          <a:p>
            <a:pPr>
              <a:lnSpc>
                <a:spcPct val="150000"/>
              </a:lnSpc>
            </a:pPr>
            <a:r>
              <a:rPr lang="zh-CN" altLang="en-US" sz="2000" dirty="0">
                <a:latin typeface="KaiTi" panose="02010609060101010101" pitchFamily="49" charset="-122"/>
                <a:ea typeface="KaiTi" panose="02010609060101010101" pitchFamily="49" charset="-122"/>
              </a:rPr>
              <a:t>容易证明它也是一致的</a:t>
            </a:r>
            <a:endParaRPr lang="en-US" altLang="zh-CN" sz="2000" dirty="0">
              <a:latin typeface="KaiTi" panose="02010609060101010101" pitchFamily="49" charset="-122"/>
              <a:ea typeface="KaiTi" panose="02010609060101010101" pitchFamily="49" charset="-122"/>
            </a:endParaRPr>
          </a:p>
          <a:p>
            <a:pPr>
              <a:lnSpc>
                <a:spcPct val="150000"/>
              </a:lnSpc>
            </a:pPr>
            <a:r>
              <a:rPr lang="zh-CN" altLang="en-US" sz="2000" dirty="0">
                <a:latin typeface="KaiTi" panose="02010609060101010101" pitchFamily="49" charset="-122"/>
                <a:ea typeface="KaiTi" panose="02010609060101010101" pitchFamily="49" charset="-122"/>
              </a:rPr>
              <a:t>同时，这个启发式函数支配所有其他的。</a:t>
            </a:r>
            <a:endParaRPr lang="en-US" altLang="zh-CN" sz="2000" dirty="0">
              <a:latin typeface="KaiTi" panose="02010609060101010101" pitchFamily="49" charset="-122"/>
              <a:ea typeface="KaiTi" panose="02010609060101010101" pitchFamily="49" charset="-122"/>
            </a:endParaRPr>
          </a:p>
          <a:p>
            <a:endParaRPr lang="en-US" altLang="zh-CN" b="1" dirty="0">
              <a:latin typeface="KaiTi" panose="02010609060101010101" pitchFamily="49" charset="-122"/>
              <a:ea typeface="KaiTi" panose="02010609060101010101" pitchFamily="49" charset="-122"/>
            </a:endParaRPr>
          </a:p>
          <a:p>
            <a:endParaRPr kumimoji="1"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172402231"/>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zh-CN" altLang="en-US" b="1" dirty="0"/>
              <a:t>内容总结</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508958" y="786059"/>
            <a:ext cx="5197575" cy="3911403"/>
          </a:xfrm>
        </p:spPr>
        <p:txBody>
          <a:bodyPr>
            <a:normAutofit fontScale="92500"/>
          </a:bodyPr>
          <a:lstStyle/>
          <a:p>
            <a:pPr marL="342900" indent="-342900">
              <a:lnSpc>
                <a:spcPct val="150000"/>
              </a:lnSpc>
              <a:buFont typeface="+mj-lt"/>
              <a:buAutoNum type="arabicPeriod"/>
            </a:pPr>
            <a:r>
              <a:rPr lang="zh-CN" altLang="en-US" dirty="0"/>
              <a:t>问题的定义及问题的解</a:t>
            </a:r>
            <a:endParaRPr lang="en-US" altLang="zh-CN" dirty="0"/>
          </a:p>
          <a:p>
            <a:pPr lvl="1">
              <a:lnSpc>
                <a:spcPct val="150000"/>
              </a:lnSpc>
            </a:pPr>
            <a:r>
              <a:rPr lang="zh-CN" altLang="en-US" dirty="0"/>
              <a:t>   问题描述模型</a:t>
            </a:r>
            <a:endParaRPr lang="en-US" altLang="zh-CN" dirty="0"/>
          </a:p>
          <a:p>
            <a:pPr marL="342900" indent="-342900">
              <a:lnSpc>
                <a:spcPct val="150000"/>
              </a:lnSpc>
              <a:buFont typeface="+mj-lt"/>
              <a:buAutoNum type="arabicPeriod"/>
            </a:pPr>
            <a:r>
              <a:rPr lang="zh-CN" altLang="en-US" dirty="0"/>
              <a:t>通过搜索对问题求解</a:t>
            </a:r>
            <a:endParaRPr lang="en-US" altLang="zh-CN" dirty="0"/>
          </a:p>
          <a:p>
            <a:pPr lvl="1">
              <a:lnSpc>
                <a:spcPct val="150000"/>
              </a:lnSpc>
            </a:pPr>
            <a:r>
              <a:rPr lang="zh-CN" altLang="en-US" dirty="0"/>
              <a:t>搜索树、搜索算法框架、搜索算法的性能评价</a:t>
            </a:r>
            <a:endParaRPr lang="en-US" altLang="zh-CN" dirty="0"/>
          </a:p>
          <a:p>
            <a:pPr marL="342900" indent="-342900">
              <a:lnSpc>
                <a:spcPct val="150000"/>
              </a:lnSpc>
              <a:buFont typeface="+mj-lt"/>
              <a:buAutoNum type="arabicPeriod"/>
            </a:pPr>
            <a:r>
              <a:rPr lang="zh-CN" altLang="en-US" dirty="0"/>
              <a:t>无信息搜索（盲目搜索）</a:t>
            </a:r>
            <a:endParaRPr lang="en-US" altLang="zh-CN" dirty="0"/>
          </a:p>
          <a:p>
            <a:pPr lvl="1">
              <a:lnSpc>
                <a:spcPct val="150000"/>
              </a:lnSpc>
            </a:pPr>
            <a:r>
              <a:rPr lang="zh-CN" altLang="en-US" dirty="0"/>
              <a:t>宽度优先、深度优先、效率比较、一致代价</a:t>
            </a:r>
            <a:endParaRPr lang="en-US" altLang="zh-CN" dirty="0"/>
          </a:p>
          <a:p>
            <a:pPr marL="342900" indent="-342900">
              <a:lnSpc>
                <a:spcPct val="150000"/>
              </a:lnSpc>
              <a:buFont typeface="+mj-lt"/>
              <a:buAutoNum type="arabicPeriod"/>
            </a:pPr>
            <a:r>
              <a:rPr lang="zh-CN" altLang="en-US" dirty="0"/>
              <a:t>有信息搜索（启发式搜索）</a:t>
            </a:r>
            <a:endParaRPr lang="en-US" altLang="zh-CN" dirty="0"/>
          </a:p>
          <a:p>
            <a:pPr lvl="1">
              <a:lnSpc>
                <a:spcPct val="150000"/>
              </a:lnSpc>
            </a:pPr>
            <a:r>
              <a:rPr lang="zh-CN" altLang="en-US" dirty="0"/>
              <a:t>贪婪最佳优先搜索、</a:t>
            </a:r>
            <a:r>
              <a:rPr lang="en-US" altLang="zh-CN" dirty="0"/>
              <a:t>A</a:t>
            </a:r>
            <a:r>
              <a:rPr lang="zh-CN" altLang="en-US" dirty="0"/>
              <a:t>* 搜索、启发式函数</a:t>
            </a:r>
            <a:endParaRPr lang="en-US" altLang="zh-CN" dirty="0"/>
          </a:p>
          <a:p>
            <a:endParaRPr lang="en-US" altLang="zh-CN" dirty="0"/>
          </a:p>
          <a:p>
            <a:endParaRPr lang="en-US" altLang="zh-CN" dirty="0"/>
          </a:p>
          <a:p>
            <a:endParaRPr lang="zh-CN" altLang="en-US" dirty="0"/>
          </a:p>
        </p:txBody>
      </p:sp>
      <p:sp>
        <p:nvSpPr>
          <p:cNvPr id="4" name="文本框 3">
            <a:extLst>
              <a:ext uri="{FF2B5EF4-FFF2-40B4-BE49-F238E27FC236}">
                <a16:creationId xmlns:a16="http://schemas.microsoft.com/office/drawing/2014/main" id="{CD6864E0-AFD7-3093-250F-9655FF3BFB7D}"/>
              </a:ext>
            </a:extLst>
          </p:cNvPr>
          <p:cNvSpPr txBox="1"/>
          <p:nvPr/>
        </p:nvSpPr>
        <p:spPr>
          <a:xfrm>
            <a:off x="5587999" y="1002822"/>
            <a:ext cx="3369734" cy="3170099"/>
          </a:xfrm>
          <a:prstGeom prst="rect">
            <a:avLst/>
          </a:prstGeom>
          <a:noFill/>
        </p:spPr>
        <p:txBody>
          <a:bodyPr wrap="square" rtlCol="0">
            <a:spAutoFit/>
          </a:bodyPr>
          <a:lstStyle/>
          <a:p>
            <a:r>
              <a:rPr kumimoji="1" lang="zh-CN" altLang="en-US" sz="2000" dirty="0">
                <a:solidFill>
                  <a:srgbClr val="931000"/>
                </a:solidFill>
                <a:latin typeface="KaiTi" panose="02010609060101010101" pitchFamily="49" charset="-122"/>
                <a:ea typeface="KaiTi" panose="02010609060101010101" pitchFamily="49" charset="-122"/>
              </a:rPr>
              <a:t>启发式搜索代表了逻辑派的风格，追求算法最优性和正确性保证。对于小规模问题解决的非常干净漂亮。用起来踏实放心。主导思想是宽度优先的思想，将所有可能的最短路径都探寻到</a:t>
            </a:r>
            <a:r>
              <a:rPr kumimoji="1" lang="en-US" altLang="zh-CN" sz="2000" dirty="0">
                <a:solidFill>
                  <a:srgbClr val="931000"/>
                </a:solidFill>
                <a:latin typeface="KaiTi" panose="02010609060101010101" pitchFamily="49" charset="-122"/>
                <a:ea typeface="KaiTi" panose="02010609060101010101" pitchFamily="49" charset="-122"/>
              </a:rPr>
              <a:t>:</a:t>
            </a:r>
          </a:p>
          <a:p>
            <a:r>
              <a:rPr kumimoji="1" lang="zh-CN" altLang="en-US" sz="2000" dirty="0">
                <a:solidFill>
                  <a:srgbClr val="931000"/>
                </a:solidFill>
                <a:latin typeface="KaiTi" panose="02010609060101010101" pitchFamily="49" charset="-122"/>
                <a:ea typeface="KaiTi" panose="02010609060101010101" pitchFamily="49" charset="-122"/>
              </a:rPr>
              <a:t>宽度优先</a:t>
            </a:r>
            <a:r>
              <a:rPr kumimoji="1" lang="en-US" altLang="zh-CN" sz="2000" dirty="0">
                <a:solidFill>
                  <a:srgbClr val="931000"/>
                </a:solidFill>
                <a:latin typeface="KaiTi" panose="02010609060101010101" pitchFamily="49" charset="-122"/>
                <a:ea typeface="KaiTi" panose="02010609060101010101" pitchFamily="49" charset="-122"/>
              </a:rPr>
              <a:t> -&gt; </a:t>
            </a:r>
            <a:r>
              <a:rPr kumimoji="1" lang="zh-CN" altLang="en-US" sz="2000" dirty="0">
                <a:solidFill>
                  <a:srgbClr val="931000"/>
                </a:solidFill>
                <a:latin typeface="KaiTi" panose="02010609060101010101" pitchFamily="49" charset="-122"/>
                <a:ea typeface="KaiTi" panose="02010609060101010101" pitchFamily="49" charset="-122"/>
              </a:rPr>
              <a:t>迭代加深</a:t>
            </a:r>
            <a:r>
              <a:rPr kumimoji="1" lang="en-US" altLang="zh-CN" sz="2000" dirty="0">
                <a:solidFill>
                  <a:srgbClr val="931000"/>
                </a:solidFill>
                <a:latin typeface="KaiTi" panose="02010609060101010101" pitchFamily="49" charset="-122"/>
                <a:ea typeface="KaiTi" panose="02010609060101010101" pitchFamily="49" charset="-122"/>
              </a:rPr>
              <a:t> -&gt; </a:t>
            </a:r>
            <a:r>
              <a:rPr kumimoji="1" lang="zh-CN" altLang="en-US" sz="2000" dirty="0">
                <a:solidFill>
                  <a:srgbClr val="931000"/>
                </a:solidFill>
                <a:latin typeface="KaiTi" panose="02010609060101010101" pitchFamily="49" charset="-122"/>
                <a:ea typeface="KaiTi" panose="02010609060101010101" pitchFamily="49" charset="-122"/>
              </a:rPr>
              <a:t>一致代价</a:t>
            </a:r>
            <a:r>
              <a:rPr kumimoji="1" lang="en-US" altLang="zh-CN" sz="2000" dirty="0">
                <a:solidFill>
                  <a:srgbClr val="931000"/>
                </a:solidFill>
                <a:latin typeface="KaiTi" panose="02010609060101010101" pitchFamily="49" charset="-122"/>
                <a:ea typeface="KaiTi" panose="02010609060101010101" pitchFamily="49" charset="-122"/>
              </a:rPr>
              <a:t> -&gt; A*</a:t>
            </a:r>
            <a:r>
              <a:rPr kumimoji="1" lang="zh-CN" altLang="en-US" sz="2000" dirty="0">
                <a:solidFill>
                  <a:srgbClr val="931000"/>
                </a:solidFill>
                <a:latin typeface="KaiTi" panose="02010609060101010101" pitchFamily="49" charset="-122"/>
                <a:ea typeface="KaiTi" panose="02010609060101010101" pitchFamily="49" charset="-122"/>
              </a:rPr>
              <a:t>。下一节我们讲局部搜索和优化方法。</a:t>
            </a:r>
          </a:p>
        </p:txBody>
      </p:sp>
    </p:spTree>
    <p:extLst>
      <p:ext uri="{BB962C8B-B14F-4D97-AF65-F5344CB8AC3E}">
        <p14:creationId xmlns:p14="http://schemas.microsoft.com/office/powerpoint/2010/main" val="131872464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A698CF2C-AB36-CF89-434A-06DCB3CF8F14}"/>
              </a:ext>
            </a:extLst>
          </p:cNvPr>
          <p:cNvPicPr>
            <a:picLocks noGrp="1" noChangeAspect="1"/>
          </p:cNvPicPr>
          <p:nvPr>
            <p:ph idx="1"/>
          </p:nvPr>
        </p:nvPicPr>
        <p:blipFill>
          <a:blip r:embed="rId2"/>
          <a:stretch>
            <a:fillRect/>
          </a:stretch>
        </p:blipFill>
        <p:spPr>
          <a:xfrm>
            <a:off x="221584" y="949051"/>
            <a:ext cx="3743123" cy="3798887"/>
          </a:xfrm>
        </p:spPr>
      </p:pic>
      <p:sp>
        <p:nvSpPr>
          <p:cNvPr id="2" name="标题 1">
            <a:extLst>
              <a:ext uri="{FF2B5EF4-FFF2-40B4-BE49-F238E27FC236}">
                <a16:creationId xmlns:a16="http://schemas.microsoft.com/office/drawing/2014/main" id="{D14CE6E5-A39B-28DF-8CD3-C58396FAF1EF}"/>
              </a:ext>
            </a:extLst>
          </p:cNvPr>
          <p:cNvSpPr>
            <a:spLocks noGrp="1"/>
          </p:cNvSpPr>
          <p:nvPr>
            <p:ph type="title"/>
          </p:nvPr>
        </p:nvSpPr>
        <p:spPr/>
        <p:txBody>
          <a:bodyPr/>
          <a:lstStyle/>
          <a:p>
            <a:r>
              <a:rPr kumimoji="1" lang="zh-CN" altLang="en-US" dirty="0"/>
              <a:t>最短路径的问题类：</a:t>
            </a:r>
            <a:r>
              <a:rPr kumimoji="1" lang="en-US" altLang="zh-CN" dirty="0"/>
              <a:t>Python</a:t>
            </a:r>
            <a:endParaRPr kumimoji="1" lang="zh-CN" altLang="en-US" dirty="0"/>
          </a:p>
        </p:txBody>
      </p:sp>
      <p:pic>
        <p:nvPicPr>
          <p:cNvPr id="3" name="内容占位符 4">
            <a:extLst>
              <a:ext uri="{FF2B5EF4-FFF2-40B4-BE49-F238E27FC236}">
                <a16:creationId xmlns:a16="http://schemas.microsoft.com/office/drawing/2014/main" id="{1CBDCA76-8F6F-5A8F-3FE6-711E127B137E}"/>
              </a:ext>
            </a:extLst>
          </p:cNvPr>
          <p:cNvPicPr>
            <a:picLocks noChangeAspect="1"/>
          </p:cNvPicPr>
          <p:nvPr/>
        </p:nvPicPr>
        <p:blipFill>
          <a:blip r:embed="rId3"/>
          <a:stretch>
            <a:fillRect/>
          </a:stretch>
        </p:blipFill>
        <p:spPr>
          <a:xfrm>
            <a:off x="3419952" y="949052"/>
            <a:ext cx="5724048" cy="3798887"/>
          </a:xfrm>
          <a:prstGeom prst="rect">
            <a:avLst/>
          </a:prstGeom>
        </p:spPr>
      </p:pic>
    </p:spTree>
    <p:extLst>
      <p:ext uri="{BB962C8B-B14F-4D97-AF65-F5344CB8AC3E}">
        <p14:creationId xmlns:p14="http://schemas.microsoft.com/office/powerpoint/2010/main" val="294157067"/>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504C12-72C9-9F4A-BDE7-132570197A7F}"/>
              </a:ext>
            </a:extLst>
          </p:cNvPr>
          <p:cNvSpPr>
            <a:spLocks noGrp="1"/>
          </p:cNvSpPr>
          <p:nvPr>
            <p:ph type="ctrTitle" idx="4294967295"/>
          </p:nvPr>
        </p:nvSpPr>
        <p:spPr>
          <a:xfrm>
            <a:off x="1142999" y="1401511"/>
            <a:ext cx="6858000" cy="1184528"/>
          </a:xfrm>
        </p:spPr>
        <p:txBody>
          <a:bodyPr>
            <a:noAutofit/>
          </a:bodyPr>
          <a:lstStyle/>
          <a:p>
            <a:pPr algn="ctr"/>
            <a:r>
              <a:rPr lang="zh-CN" altLang="en-US" sz="3600" dirty="0">
                <a:solidFill>
                  <a:schemeClr val="bg1"/>
                </a:solidFill>
                <a:latin typeface="KaiTi" panose="02010609060101010101" pitchFamily="49" charset="-122"/>
                <a:ea typeface="KaiTi" panose="02010609060101010101" pitchFamily="49" charset="-122"/>
              </a:rPr>
              <a:t>局部优化算法</a:t>
            </a:r>
            <a:br>
              <a:rPr lang="en-US" altLang="zh-CN" sz="2400" dirty="0">
                <a:solidFill>
                  <a:schemeClr val="bg1"/>
                </a:solidFill>
              </a:rPr>
            </a:br>
            <a:r>
              <a:rPr lang="en-US" altLang="zh-CN" sz="2000" dirty="0">
                <a:solidFill>
                  <a:schemeClr val="bg1"/>
                </a:solidFill>
                <a:effectLst/>
                <a:latin typeface="Times" pitchFamily="2" charset="0"/>
              </a:rPr>
              <a:t>Local Search Algorithms and Optimization Problems</a:t>
            </a:r>
            <a:endParaRPr lang="zh-CN" altLang="en-US" sz="3200" dirty="0">
              <a:solidFill>
                <a:schemeClr val="bg1"/>
              </a:solidFill>
              <a:cs typeface="+mn-cs"/>
            </a:endParaRPr>
          </a:p>
        </p:txBody>
      </p:sp>
      <p:sp>
        <p:nvSpPr>
          <p:cNvPr id="3" name="副标题 2">
            <a:extLst>
              <a:ext uri="{FF2B5EF4-FFF2-40B4-BE49-F238E27FC236}">
                <a16:creationId xmlns:a16="http://schemas.microsoft.com/office/drawing/2014/main" id="{52096B2A-ECF4-9645-ACEA-AA2184320473}"/>
              </a:ext>
            </a:extLst>
          </p:cNvPr>
          <p:cNvSpPr>
            <a:spLocks noGrp="1"/>
          </p:cNvSpPr>
          <p:nvPr>
            <p:ph type="subTitle" idx="4294967295"/>
          </p:nvPr>
        </p:nvSpPr>
        <p:spPr>
          <a:xfrm>
            <a:off x="615156" y="3358964"/>
            <a:ext cx="7913687" cy="598488"/>
          </a:xfrm>
        </p:spPr>
        <p:txBody>
          <a:bodyPr>
            <a:normAutofit fontScale="92500" lnSpcReduction="20000"/>
          </a:bodyPr>
          <a:lstStyle/>
          <a:p>
            <a:pPr marL="0" indent="0" algn="ctr">
              <a:buNone/>
            </a:pPr>
            <a:r>
              <a:rPr lang="zh-CN" altLang="en-US" sz="1600" dirty="0">
                <a:solidFill>
                  <a:schemeClr val="bg1"/>
                </a:solidFill>
              </a:rPr>
              <a:t>内容主要来自：</a:t>
            </a:r>
            <a:r>
              <a:rPr lang="en-US" altLang="zh-CN" sz="1600" dirty="0">
                <a:solidFill>
                  <a:schemeClr val="bg1"/>
                </a:solidFill>
              </a:rPr>
              <a:t>Artificial</a:t>
            </a:r>
            <a:r>
              <a:rPr lang="zh-CN" altLang="en-US" sz="1600" dirty="0">
                <a:solidFill>
                  <a:schemeClr val="bg1"/>
                </a:solidFill>
              </a:rPr>
              <a:t> </a:t>
            </a:r>
            <a:r>
              <a:rPr lang="en-US" altLang="zh-CN" sz="1600" dirty="0">
                <a:solidFill>
                  <a:schemeClr val="bg1"/>
                </a:solidFill>
              </a:rPr>
              <a:t>Intelligence</a:t>
            </a:r>
            <a:r>
              <a:rPr lang="zh-CN" altLang="en-US" sz="1600" dirty="0">
                <a:solidFill>
                  <a:schemeClr val="bg1"/>
                </a:solidFill>
              </a:rPr>
              <a:t> </a:t>
            </a:r>
            <a:r>
              <a:rPr lang="en-US" altLang="zh-CN" sz="1600" dirty="0">
                <a:solidFill>
                  <a:schemeClr val="bg1"/>
                </a:solidFill>
              </a:rPr>
              <a:t>A</a:t>
            </a:r>
            <a:r>
              <a:rPr lang="zh-CN" altLang="en-US" sz="1600" dirty="0">
                <a:solidFill>
                  <a:schemeClr val="bg1"/>
                </a:solidFill>
              </a:rPr>
              <a:t> </a:t>
            </a:r>
            <a:r>
              <a:rPr lang="en-US" altLang="zh-CN" sz="1600" dirty="0">
                <a:solidFill>
                  <a:schemeClr val="bg1"/>
                </a:solidFill>
              </a:rPr>
              <a:t>Modern Approach</a:t>
            </a:r>
            <a:r>
              <a:rPr lang="zh-CN" altLang="en-US" sz="1600" dirty="0">
                <a:solidFill>
                  <a:schemeClr val="bg1"/>
                </a:solidFill>
              </a:rPr>
              <a:t>  </a:t>
            </a:r>
            <a:r>
              <a:rPr lang="en-US" altLang="zh-CN" sz="1600" dirty="0">
                <a:solidFill>
                  <a:schemeClr val="bg1"/>
                </a:solidFill>
              </a:rPr>
              <a:t>Stuart Russel  Peter Norvig   Chapter 4</a:t>
            </a:r>
          </a:p>
          <a:p>
            <a:pPr marL="0" indent="0" algn="ctr">
              <a:buNone/>
            </a:pPr>
            <a:r>
              <a:rPr lang="zh-CN" altLang="en-US" sz="1900" dirty="0">
                <a:solidFill>
                  <a:schemeClr val="bg1"/>
                </a:solidFill>
              </a:rPr>
              <a:t>主讲人：王乐业</a:t>
            </a:r>
          </a:p>
        </p:txBody>
      </p:sp>
      <p:sp>
        <p:nvSpPr>
          <p:cNvPr id="4" name="文本框 3">
            <a:extLst>
              <a:ext uri="{FF2B5EF4-FFF2-40B4-BE49-F238E27FC236}">
                <a16:creationId xmlns:a16="http://schemas.microsoft.com/office/drawing/2014/main" id="{3C56412C-4025-4240-A030-A11703F9B1A6}"/>
              </a:ext>
            </a:extLst>
          </p:cNvPr>
          <p:cNvSpPr txBox="1"/>
          <p:nvPr/>
        </p:nvSpPr>
        <p:spPr>
          <a:xfrm>
            <a:off x="7720771" y="3879904"/>
            <a:ext cx="1323680" cy="238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49" hangingPunct="0"/>
            <a:r>
              <a:rPr lang="zh-CN" altLang="en-US" sz="1200" b="1" dirty="0">
                <a:solidFill>
                  <a:schemeClr val="bg1"/>
                </a:solidFill>
                <a:latin typeface="STKaiti" panose="02010600040101010101" pitchFamily="2" charset="-122"/>
                <a:ea typeface="STKaiti" panose="02010600040101010101" pitchFamily="2" charset="-122"/>
              </a:rPr>
              <a:t>本讲主写人 李文新</a:t>
            </a:r>
            <a:endParaRPr lang="zh-CN" altLang="en-US" sz="1200" b="1" dirty="0">
              <a:solidFill>
                <a:schemeClr val="bg1"/>
              </a:solidFill>
              <a:latin typeface="STKaiti" panose="02010600040101010101" pitchFamily="2" charset="-122"/>
              <a:ea typeface="STKaiti" panose="02010600040101010101" pitchFamily="2" charset="-122"/>
              <a:sym typeface="Helvetica Neue"/>
            </a:endParaRPr>
          </a:p>
        </p:txBody>
      </p:sp>
    </p:spTree>
    <p:extLst>
      <p:ext uri="{BB962C8B-B14F-4D97-AF65-F5344CB8AC3E}">
        <p14:creationId xmlns:p14="http://schemas.microsoft.com/office/powerpoint/2010/main" val="29696090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145F6-1D2A-A545-92D2-2E5EAC02985B}"/>
              </a:ext>
            </a:extLst>
          </p:cNvPr>
          <p:cNvSpPr>
            <a:spLocks noGrp="1"/>
          </p:cNvSpPr>
          <p:nvPr>
            <p:ph type="title"/>
          </p:nvPr>
        </p:nvSpPr>
        <p:spPr>
          <a:xfrm>
            <a:off x="1952786" y="113657"/>
            <a:ext cx="7191214" cy="387469"/>
          </a:xfrm>
        </p:spPr>
        <p:txBody>
          <a:bodyPr/>
          <a:lstStyle/>
          <a:p>
            <a:r>
              <a:rPr lang="zh-CN" altLang="en-US" dirty="0"/>
              <a:t>为什么要局部优化算法？</a:t>
            </a:r>
            <a:endParaRPr kumimoji="1" lang="zh-CN" altLang="en-US" dirty="0"/>
          </a:p>
        </p:txBody>
      </p:sp>
      <p:pic>
        <p:nvPicPr>
          <p:cNvPr id="5" name="图片 4">
            <a:extLst>
              <a:ext uri="{FF2B5EF4-FFF2-40B4-BE49-F238E27FC236}">
                <a16:creationId xmlns:a16="http://schemas.microsoft.com/office/drawing/2014/main" id="{E65DA3B2-0F25-BD40-913E-455704AB4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691" y="886832"/>
            <a:ext cx="2476171" cy="2440797"/>
          </a:xfrm>
          <a:prstGeom prst="rect">
            <a:avLst/>
          </a:prstGeom>
        </p:spPr>
      </p:pic>
      <p:sp>
        <p:nvSpPr>
          <p:cNvPr id="8" name="文本占位符 2">
            <a:extLst>
              <a:ext uri="{FF2B5EF4-FFF2-40B4-BE49-F238E27FC236}">
                <a16:creationId xmlns:a16="http://schemas.microsoft.com/office/drawing/2014/main" id="{883A4D5C-F403-D94A-A6DE-C30B9ABAB2EB}"/>
              </a:ext>
            </a:extLst>
          </p:cNvPr>
          <p:cNvSpPr txBox="1">
            <a:spLocks/>
          </p:cNvSpPr>
          <p:nvPr/>
        </p:nvSpPr>
        <p:spPr>
          <a:xfrm>
            <a:off x="4434839" y="945824"/>
            <a:ext cx="4579765" cy="3824584"/>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375"/>
              </a:spcBef>
              <a:buClr>
                <a:schemeClr val="accent5">
                  <a:lumMod val="50000"/>
                </a:schemeClr>
              </a:buClr>
              <a:buSzPct val="140000"/>
              <a:buFont typeface="Arial" panose="020B0604020202020204" pitchFamily="34" charset="0"/>
              <a:buChar char="•"/>
              <a:defRPr sz="1582"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60000"/>
              </a:lnSpc>
            </a:pPr>
            <a:endParaRPr kumimoji="1" lang="zh-CN" altLang="en-US" sz="1687" dirty="0">
              <a:solidFill>
                <a:srgbClr val="C00000"/>
              </a:solidFill>
            </a:endParaRPr>
          </a:p>
        </p:txBody>
      </p:sp>
      <p:sp>
        <p:nvSpPr>
          <p:cNvPr id="10" name="文本框 9">
            <a:extLst>
              <a:ext uri="{FF2B5EF4-FFF2-40B4-BE49-F238E27FC236}">
                <a16:creationId xmlns:a16="http://schemas.microsoft.com/office/drawing/2014/main" id="{0986EA92-E852-9970-2D72-461AF1FF6E78}"/>
              </a:ext>
            </a:extLst>
          </p:cNvPr>
          <p:cNvSpPr txBox="1"/>
          <p:nvPr/>
        </p:nvSpPr>
        <p:spPr>
          <a:xfrm>
            <a:off x="3132944" y="852212"/>
            <a:ext cx="5881659" cy="186685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dirty="0">
                <a:latin typeface="KaiTi" panose="02010609060101010101" pitchFamily="49" charset="-122"/>
                <a:ea typeface="KaiTi" panose="02010609060101010101" pitchFamily="49" charset="-122"/>
              </a:rPr>
              <a:t>N</a:t>
            </a:r>
            <a:r>
              <a:rPr kumimoji="1" lang="zh-CN" altLang="en-US" sz="2000" dirty="0">
                <a:latin typeface="KaiTi" panose="02010609060101010101" pitchFamily="49" charset="-122"/>
                <a:ea typeface="KaiTi" panose="02010609060101010101" pitchFamily="49" charset="-122"/>
              </a:rPr>
              <a:t>皇后问题用宽度优先和深度优先搜索</a:t>
            </a:r>
            <a:r>
              <a:rPr kumimoji="1" lang="zh-CN" altLang="en-US" sz="2000" dirty="0">
                <a:highlight>
                  <a:srgbClr val="FFFF00"/>
                </a:highlight>
                <a:latin typeface="KaiTi" panose="02010609060101010101" pitchFamily="49" charset="-122"/>
                <a:ea typeface="KaiTi" panose="02010609060101010101" pitchFamily="49" charset="-122"/>
              </a:rPr>
              <a:t>全部解</a:t>
            </a:r>
            <a:r>
              <a:rPr kumimoji="1" lang="zh-CN" altLang="en-US" sz="2000" dirty="0">
                <a:latin typeface="KaiTi" panose="02010609060101010101" pitchFamily="49" charset="-122"/>
                <a:ea typeface="KaiTi" panose="02010609060101010101" pitchFamily="49" charset="-122"/>
              </a:rPr>
              <a:t>时，搜索到</a:t>
            </a:r>
            <a:r>
              <a:rPr kumimoji="1" lang="en-US" altLang="zh-CN" sz="2000" dirty="0">
                <a:latin typeface="KaiTi" panose="02010609060101010101" pitchFamily="49" charset="-122"/>
                <a:ea typeface="KaiTi" panose="02010609060101010101" pitchFamily="49" charset="-122"/>
              </a:rPr>
              <a:t>15</a:t>
            </a:r>
            <a:r>
              <a:rPr kumimoji="1" lang="zh-CN" altLang="en-US" sz="2000" dirty="0">
                <a:latin typeface="KaiTi" panose="02010609060101010101" pitchFamily="49" charset="-122"/>
                <a:ea typeface="KaiTi" panose="02010609060101010101" pitchFamily="49" charset="-122"/>
              </a:rPr>
              <a:t>皇后就</a:t>
            </a:r>
            <a:r>
              <a:rPr kumimoji="1" lang="zh-CN" altLang="en-US" sz="2000" dirty="0">
                <a:highlight>
                  <a:srgbClr val="FFFF00"/>
                </a:highlight>
                <a:latin typeface="KaiTi" panose="02010609060101010101" pitchFamily="49" charset="-122"/>
                <a:ea typeface="KaiTi" panose="02010609060101010101" pitchFamily="49" charset="-122"/>
              </a:rPr>
              <a:t>很慢</a:t>
            </a:r>
            <a:r>
              <a:rPr kumimoji="1" lang="zh-CN" altLang="en-US" sz="2000" dirty="0">
                <a:latin typeface="KaiTi" panose="02010609060101010101" pitchFamily="49" charset="-122"/>
                <a:ea typeface="KaiTi" panose="02010609060101010101" pitchFamily="49" charset="-122"/>
              </a:rPr>
              <a:t>了。</a:t>
            </a:r>
            <a:endParaRPr kumimoji="1" lang="en-US" altLang="zh-CN" sz="2000" dirty="0">
              <a:latin typeface="KaiTi" panose="02010609060101010101" pitchFamily="49" charset="-122"/>
              <a:ea typeface="KaiTi" panose="02010609060101010101" pitchFamily="49" charset="-122"/>
            </a:endParaRPr>
          </a:p>
          <a:p>
            <a:pPr marL="342900" indent="-342900">
              <a:lnSpc>
                <a:spcPct val="150000"/>
              </a:lnSpc>
              <a:buFont typeface="Arial" panose="020B0604020202020204" pitchFamily="34" charset="0"/>
              <a:buChar char="•"/>
            </a:pPr>
            <a:r>
              <a:rPr kumimoji="1" lang="zh-CN" altLang="en-US" sz="2000" dirty="0">
                <a:latin typeface="KaiTi" panose="02010609060101010101" pitchFamily="49" charset="-122"/>
                <a:ea typeface="KaiTi" panose="02010609060101010101" pitchFamily="49" charset="-122"/>
              </a:rPr>
              <a:t>这一讲里，我们放弃寻找全部解，</a:t>
            </a:r>
            <a:r>
              <a:rPr kumimoji="1" lang="zh-CN" altLang="en-US" sz="2000" dirty="0">
                <a:highlight>
                  <a:srgbClr val="FFFF00"/>
                </a:highlight>
                <a:latin typeface="KaiTi" panose="02010609060101010101" pitchFamily="49" charset="-122"/>
                <a:ea typeface="KaiTi" panose="02010609060101010101" pitchFamily="49" charset="-122"/>
              </a:rPr>
              <a:t>只找一个</a:t>
            </a:r>
            <a:r>
              <a:rPr kumimoji="1" lang="zh-CN" altLang="en-US" sz="2000">
                <a:highlight>
                  <a:srgbClr val="FFFF00"/>
                </a:highlight>
                <a:latin typeface="KaiTi" panose="02010609060101010101" pitchFamily="49" charset="-122"/>
                <a:ea typeface="KaiTi" panose="02010609060101010101" pitchFamily="49" charset="-122"/>
              </a:rPr>
              <a:t>可行解</a:t>
            </a:r>
            <a:r>
              <a:rPr kumimoji="1" lang="zh-CN" altLang="en-US" sz="2000">
                <a:latin typeface="KaiTi" panose="02010609060101010101" pitchFamily="49" charset="-122"/>
                <a:ea typeface="KaiTi" panose="02010609060101010101" pitchFamily="49" charset="-122"/>
              </a:rPr>
              <a:t>。</a:t>
            </a:r>
            <a:r>
              <a:rPr kumimoji="1" lang="zh-CN" altLang="en-US" sz="2000" dirty="0">
                <a:latin typeface="KaiTi" panose="02010609060101010101" pitchFamily="49" charset="-122"/>
                <a:ea typeface="KaiTi" panose="02010609060101010101" pitchFamily="49" charset="-122"/>
              </a:rPr>
              <a:t>只希望快速解决</a:t>
            </a:r>
            <a:r>
              <a:rPr kumimoji="1" lang="en-US" altLang="zh-CN" sz="2000" dirty="0">
                <a:latin typeface="KaiTi" panose="02010609060101010101" pitchFamily="49" charset="-122"/>
                <a:ea typeface="KaiTi" panose="02010609060101010101" pitchFamily="49" charset="-122"/>
              </a:rPr>
              <a:t>100</a:t>
            </a:r>
            <a:r>
              <a:rPr kumimoji="1" lang="zh-CN" altLang="en-US" sz="2000" dirty="0">
                <a:latin typeface="KaiTi" panose="02010609060101010101" pitchFamily="49" charset="-122"/>
                <a:ea typeface="KaiTi" panose="02010609060101010101" pitchFamily="49" charset="-122"/>
              </a:rPr>
              <a:t>皇后问题。</a:t>
            </a:r>
            <a:endParaRPr kumimoji="1" lang="en-US" altLang="zh-CN" sz="2000" dirty="0">
              <a:latin typeface="KaiTi" panose="02010609060101010101" pitchFamily="49" charset="-122"/>
              <a:ea typeface="KaiTi" panose="02010609060101010101" pitchFamily="49" charset="-122"/>
            </a:endParaRPr>
          </a:p>
        </p:txBody>
      </p:sp>
      <p:sp>
        <p:nvSpPr>
          <p:cNvPr id="3" name="文本框 2">
            <a:extLst>
              <a:ext uri="{FF2B5EF4-FFF2-40B4-BE49-F238E27FC236}">
                <a16:creationId xmlns:a16="http://schemas.microsoft.com/office/drawing/2014/main" id="{E5C9274E-ACE4-51E3-EC7B-DA497F249C74}"/>
              </a:ext>
            </a:extLst>
          </p:cNvPr>
          <p:cNvSpPr txBox="1"/>
          <p:nvPr/>
        </p:nvSpPr>
        <p:spPr>
          <a:xfrm>
            <a:off x="369239" y="3421241"/>
            <a:ext cx="8774761" cy="1273875"/>
          </a:xfrm>
          <a:prstGeom prst="rect">
            <a:avLst/>
          </a:prstGeom>
          <a:noFill/>
        </p:spPr>
        <p:txBody>
          <a:bodyPr wrap="square" rtlCol="0">
            <a:spAutoFit/>
          </a:bodyPr>
          <a:lstStyle/>
          <a:p>
            <a:pPr>
              <a:lnSpc>
                <a:spcPct val="150000"/>
              </a:lnSpc>
            </a:pPr>
            <a:r>
              <a:rPr kumimoji="1" lang="zh-CN" altLang="en-US" sz="1800" dirty="0">
                <a:latin typeface="KaiTi" panose="02010609060101010101" pitchFamily="49" charset="-122"/>
                <a:ea typeface="KaiTi" panose="02010609060101010101" pitchFamily="49" charset="-122"/>
              </a:rPr>
              <a:t>我们并不关心每个皇后是如何摆上去的（</a:t>
            </a:r>
            <a:r>
              <a:rPr kumimoji="1" lang="zh-CN" altLang="en-US" sz="1800" dirty="0">
                <a:highlight>
                  <a:srgbClr val="FFFF00"/>
                </a:highlight>
                <a:latin typeface="KaiTi" panose="02010609060101010101" pitchFamily="49" charset="-122"/>
                <a:ea typeface="KaiTi" panose="02010609060101010101" pitchFamily="49" charset="-122"/>
              </a:rPr>
              <a:t>不关心路径</a:t>
            </a:r>
            <a:r>
              <a:rPr kumimoji="1" lang="zh-CN" altLang="en-US" sz="1800" dirty="0">
                <a:latin typeface="KaiTi" panose="02010609060101010101" pitchFamily="49" charset="-122"/>
                <a:ea typeface="KaiTi" panose="02010609060101010101" pitchFamily="49" charset="-122"/>
              </a:rPr>
              <a:t>），我们要的是最终结果！</a:t>
            </a:r>
            <a:endParaRPr kumimoji="1" lang="en-US" altLang="zh-CN" sz="1800" dirty="0">
              <a:latin typeface="KaiTi" panose="02010609060101010101" pitchFamily="49" charset="-122"/>
              <a:ea typeface="KaiTi" panose="02010609060101010101" pitchFamily="49" charset="-122"/>
            </a:endParaRPr>
          </a:p>
          <a:p>
            <a:pPr>
              <a:lnSpc>
                <a:spcPct val="150000"/>
              </a:lnSpc>
            </a:pPr>
            <a:r>
              <a:rPr kumimoji="1" lang="zh-CN" altLang="en-US" sz="1800" dirty="0">
                <a:highlight>
                  <a:srgbClr val="FFFF00"/>
                </a:highlight>
                <a:latin typeface="KaiTi" panose="02010609060101010101" pitchFamily="49" charset="-122"/>
                <a:ea typeface="KaiTi" panose="02010609060101010101" pitchFamily="49" charset="-122"/>
              </a:rPr>
              <a:t>局部调整</a:t>
            </a:r>
            <a:r>
              <a:rPr kumimoji="1" lang="zh-CN" altLang="en-US" sz="1800" dirty="0">
                <a:latin typeface="KaiTi" panose="02010609060101010101" pitchFamily="49" charset="-122"/>
                <a:ea typeface="KaiTi" panose="02010609060101010101" pitchFamily="49" charset="-122"/>
              </a:rPr>
              <a:t>：先把八个皇后随便摆放到棋盘的八列上（之前是一个个放），然后哪个皇后处在被攻击的位置，就调整哪个皇后，反复调整、直到八个皇后互不攻击。</a:t>
            </a:r>
            <a:endParaRPr kumimoji="1" lang="en-US" altLang="zh-CN" sz="1800" dirty="0">
              <a:latin typeface="KaiTi" panose="02010609060101010101" pitchFamily="49" charset="-122"/>
              <a:ea typeface="KaiTi" panose="02010609060101010101" pitchFamily="49" charset="-122"/>
            </a:endParaRPr>
          </a:p>
        </p:txBody>
      </p:sp>
      <p:sp>
        <p:nvSpPr>
          <p:cNvPr id="4" name="Slide Number Placeholder 3">
            <a:extLst>
              <a:ext uri="{FF2B5EF4-FFF2-40B4-BE49-F238E27FC236}">
                <a16:creationId xmlns:a16="http://schemas.microsoft.com/office/drawing/2014/main" id="{6602C4A6-DB78-B883-38A4-EC0FDB56851F}"/>
              </a:ext>
            </a:extLst>
          </p:cNvPr>
          <p:cNvSpPr>
            <a:spLocks noGrp="1"/>
          </p:cNvSpPr>
          <p:nvPr>
            <p:ph type="sldNum" sz="quarter" idx="2"/>
          </p:nvPr>
        </p:nvSpPr>
        <p:spPr/>
        <p:txBody>
          <a:bodyPr/>
          <a:lstStyle/>
          <a:p>
            <a:fld id="{86CB4B4D-7CA3-9044-876B-883B54F8677D}" type="slidenum">
              <a:rPr lang="en-US" altLang="zh-CN" smtClean="0"/>
              <a:pPr/>
              <a:t>71</a:t>
            </a:fld>
            <a:endParaRPr lang="zh-CN" altLang="en-US" dirty="0"/>
          </a:p>
        </p:txBody>
      </p:sp>
    </p:spTree>
    <p:extLst>
      <p:ext uri="{BB962C8B-B14F-4D97-AF65-F5344CB8AC3E}">
        <p14:creationId xmlns:p14="http://schemas.microsoft.com/office/powerpoint/2010/main" val="387047232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145F6-1D2A-A545-92D2-2E5EAC02985B}"/>
              </a:ext>
            </a:extLst>
          </p:cNvPr>
          <p:cNvSpPr>
            <a:spLocks noGrp="1"/>
          </p:cNvSpPr>
          <p:nvPr>
            <p:ph type="title"/>
          </p:nvPr>
        </p:nvSpPr>
        <p:spPr>
          <a:xfrm>
            <a:off x="1690777" y="119823"/>
            <a:ext cx="7453223" cy="387469"/>
          </a:xfrm>
        </p:spPr>
        <p:txBody>
          <a:bodyPr/>
          <a:lstStyle/>
          <a:p>
            <a:r>
              <a:rPr lang="zh-CN" altLang="en-US" dirty="0"/>
              <a:t>为什么要局部优化算法？</a:t>
            </a:r>
            <a:endParaRPr kumimoji="1" lang="zh-CN" altLang="en-US" dirty="0"/>
          </a:p>
        </p:txBody>
      </p:sp>
      <p:sp>
        <p:nvSpPr>
          <p:cNvPr id="10" name="文本框 9">
            <a:extLst>
              <a:ext uri="{FF2B5EF4-FFF2-40B4-BE49-F238E27FC236}">
                <a16:creationId xmlns:a16="http://schemas.microsoft.com/office/drawing/2014/main" id="{0986EA92-E852-9970-2D72-461AF1FF6E78}"/>
              </a:ext>
            </a:extLst>
          </p:cNvPr>
          <p:cNvSpPr txBox="1"/>
          <p:nvPr/>
        </p:nvSpPr>
        <p:spPr>
          <a:xfrm>
            <a:off x="330272" y="695968"/>
            <a:ext cx="8165404" cy="4175182"/>
          </a:xfrm>
          <a:prstGeom prst="rect">
            <a:avLst/>
          </a:prstGeom>
          <a:noFill/>
        </p:spPr>
        <p:txBody>
          <a:bodyPr wrap="square" rtlCol="0">
            <a:spAutoFit/>
          </a:bodyPr>
          <a:lstStyle/>
          <a:p>
            <a:pPr>
              <a:lnSpc>
                <a:spcPct val="150000"/>
              </a:lnSpc>
            </a:pPr>
            <a:r>
              <a:rPr kumimoji="1" lang="zh-CN" altLang="en-US" sz="2000" dirty="0">
                <a:latin typeface="KaiTi" panose="02010609060101010101" pitchFamily="49" charset="-122"/>
                <a:ea typeface="KaiTi" panose="02010609060101010101" pitchFamily="49" charset="-122"/>
              </a:rPr>
              <a:t>上节课讲的方法从初始状态出发，遍历整个动作序列空间，寻找目标状态，是严谨的</a:t>
            </a:r>
            <a:r>
              <a:rPr kumimoji="1" lang="zh-CN" altLang="en-US" sz="2000" dirty="0">
                <a:highlight>
                  <a:srgbClr val="FFFF00"/>
                </a:highlight>
                <a:latin typeface="KaiTi" panose="02010609060101010101" pitchFamily="49" charset="-122"/>
                <a:ea typeface="KaiTi" panose="02010609060101010101" pitchFamily="49" charset="-122"/>
              </a:rPr>
              <a:t>全局搜索</a:t>
            </a:r>
            <a:r>
              <a:rPr kumimoji="1" lang="zh-CN" altLang="en-US" sz="2000" dirty="0">
                <a:latin typeface="KaiTi" panose="02010609060101010101" pitchFamily="49" charset="-122"/>
                <a:ea typeface="KaiTi" panose="02010609060101010101" pitchFamily="49" charset="-122"/>
              </a:rPr>
              <a:t>方法。</a:t>
            </a:r>
            <a:endParaRPr kumimoji="1" lang="en-US" altLang="zh-CN" sz="2000" dirty="0">
              <a:latin typeface="KaiTi" panose="02010609060101010101" pitchFamily="49" charset="-122"/>
              <a:ea typeface="KaiTi" panose="02010609060101010101" pitchFamily="49" charset="-122"/>
            </a:endParaRPr>
          </a:p>
          <a:p>
            <a:pPr marL="800100" lvl="1" indent="-342900">
              <a:lnSpc>
                <a:spcPct val="150000"/>
              </a:lnSpc>
              <a:buFont typeface="Arial" panose="020B0604020202020204" pitchFamily="34" charset="0"/>
              <a:buChar char="•"/>
            </a:pPr>
            <a:r>
              <a:rPr kumimoji="1" lang="zh-CN" altLang="en-US" sz="2000" dirty="0">
                <a:latin typeface="KaiTi" panose="02010609060101010101" pitchFamily="49" charset="-122"/>
                <a:ea typeface="KaiTi" panose="02010609060101010101" pitchFamily="49" charset="-122"/>
              </a:rPr>
              <a:t>由于全局搜索要记住搜索路径，必定会受到</a:t>
            </a:r>
            <a:r>
              <a:rPr kumimoji="1" lang="zh-CN" altLang="en-US" sz="2000" u="sng" dirty="0">
                <a:latin typeface="KaiTi" panose="02010609060101010101" pitchFamily="49" charset="-122"/>
                <a:ea typeface="KaiTi" panose="02010609060101010101" pitchFamily="49" charset="-122"/>
              </a:rPr>
              <a:t>内存的限制，不适合解决超大规模问题</a:t>
            </a:r>
            <a:r>
              <a:rPr kumimoji="1" lang="zh-CN" altLang="en-US" sz="2000" dirty="0">
                <a:latin typeface="KaiTi" panose="02010609060101010101" pitchFamily="49" charset="-122"/>
                <a:ea typeface="KaiTi" panose="02010609060101010101" pitchFamily="49" charset="-122"/>
              </a:rPr>
              <a:t>。在实际中，很多问题并不需要记住得到解的路径，只需要得到解。</a:t>
            </a:r>
            <a:r>
              <a:rPr kumimoji="1" lang="zh-CN" altLang="en-US" sz="2000" dirty="0">
                <a:solidFill>
                  <a:srgbClr val="931000"/>
                </a:solidFill>
                <a:latin typeface="KaiTi" panose="02010609060101010101" pitchFamily="49" charset="-122"/>
                <a:ea typeface="KaiTi" panose="02010609060101010101" pitchFamily="49" charset="-122"/>
              </a:rPr>
              <a:t>这一节我们不再关心得到解的路径。</a:t>
            </a:r>
            <a:endParaRPr kumimoji="1" lang="en-US" altLang="zh-CN" sz="2000" dirty="0">
              <a:solidFill>
                <a:srgbClr val="931000"/>
              </a:solidFill>
              <a:latin typeface="KaiTi" panose="02010609060101010101" pitchFamily="49" charset="-122"/>
              <a:ea typeface="KaiTi" panose="02010609060101010101" pitchFamily="49" charset="-122"/>
            </a:endParaRPr>
          </a:p>
          <a:p>
            <a:pPr marL="800100" lvl="1" indent="-342900">
              <a:lnSpc>
                <a:spcPct val="150000"/>
              </a:lnSpc>
              <a:buFont typeface="Arial" panose="020B0604020202020204" pitchFamily="34" charset="0"/>
              <a:buChar char="•"/>
            </a:pPr>
            <a:r>
              <a:rPr kumimoji="1" lang="zh-CN" altLang="en-US" sz="2000" dirty="0">
                <a:latin typeface="KaiTi" panose="02010609060101010101" pitchFamily="49" charset="-122"/>
                <a:ea typeface="KaiTi" panose="02010609060101010101" pitchFamily="49" charset="-122"/>
              </a:rPr>
              <a:t>盲目（无信息）搜索</a:t>
            </a:r>
            <a:r>
              <a:rPr kumimoji="1" lang="zh-CN" altLang="en-US" sz="2000" u="sng" dirty="0">
                <a:latin typeface="KaiTi" panose="02010609060101010101" pitchFamily="49" charset="-122"/>
                <a:ea typeface="KaiTi" panose="02010609060101010101" pitchFamily="49" charset="-122"/>
              </a:rPr>
              <a:t>遍历整个动作序列空间</a:t>
            </a:r>
            <a:r>
              <a:rPr kumimoji="1" lang="zh-CN" altLang="en-US" sz="2000" dirty="0">
                <a:latin typeface="KaiTi" panose="02010609060101010101" pitchFamily="49" charset="-122"/>
                <a:ea typeface="KaiTi" panose="02010609060101010101" pitchFamily="49" charset="-122"/>
              </a:rPr>
              <a:t>，</a:t>
            </a:r>
            <a:r>
              <a:rPr kumimoji="1" lang="en-US" altLang="zh-CN" sz="2000" dirty="0">
                <a:latin typeface="KaiTi" panose="02010609060101010101" pitchFamily="49" charset="-122"/>
                <a:ea typeface="KaiTi" panose="02010609060101010101" pitchFamily="49" charset="-122"/>
              </a:rPr>
              <a:t>A*</a:t>
            </a:r>
            <a:r>
              <a:rPr kumimoji="1" lang="zh-CN" altLang="en-US" sz="2000" dirty="0">
                <a:latin typeface="KaiTi" panose="02010609060101010101" pitchFamily="49" charset="-122"/>
                <a:ea typeface="KaiTi" panose="02010609060101010101" pitchFamily="49" charset="-122"/>
              </a:rPr>
              <a:t>试图使用问题相关启发式函数加快搜索。</a:t>
            </a:r>
            <a:r>
              <a:rPr kumimoji="1" lang="zh-CN" altLang="en-US" sz="2000" dirty="0">
                <a:solidFill>
                  <a:srgbClr val="931000"/>
                </a:solidFill>
                <a:latin typeface="KaiTi" panose="02010609060101010101" pitchFamily="49" charset="-122"/>
                <a:ea typeface="KaiTi" panose="02010609060101010101" pitchFamily="49" charset="-122"/>
              </a:rPr>
              <a:t>这一节我们将</a:t>
            </a:r>
            <a:r>
              <a:rPr kumimoji="1" lang="zh-CN" altLang="en-US" sz="2000" u="sng" dirty="0">
                <a:solidFill>
                  <a:srgbClr val="931000"/>
                </a:solidFill>
                <a:latin typeface="KaiTi" panose="02010609060101010101" pitchFamily="49" charset="-122"/>
                <a:ea typeface="KaiTi" panose="02010609060101010101" pitchFamily="49" charset="-122"/>
              </a:rPr>
              <a:t>启发式函数</a:t>
            </a:r>
            <a:r>
              <a:rPr kumimoji="1" lang="zh-CN" altLang="en-US" sz="2000" dirty="0">
                <a:solidFill>
                  <a:srgbClr val="931000"/>
                </a:solidFill>
                <a:latin typeface="KaiTi" panose="02010609060101010101" pitchFamily="49" charset="-122"/>
                <a:ea typeface="KaiTi" panose="02010609060101010101" pitchFamily="49" charset="-122"/>
              </a:rPr>
              <a:t>改成</a:t>
            </a:r>
            <a:r>
              <a:rPr kumimoji="1" lang="zh-CN" altLang="en-US" sz="2000" u="sng" dirty="0">
                <a:solidFill>
                  <a:srgbClr val="931000"/>
                </a:solidFill>
                <a:latin typeface="KaiTi" panose="02010609060101010101" pitchFamily="49" charset="-122"/>
                <a:ea typeface="KaiTi" panose="02010609060101010101" pitchFamily="49" charset="-122"/>
              </a:rPr>
              <a:t>状态估值函数</a:t>
            </a:r>
            <a:r>
              <a:rPr kumimoji="1" lang="zh-CN" altLang="en-US" sz="2000" dirty="0">
                <a:solidFill>
                  <a:srgbClr val="931000"/>
                </a:solidFill>
                <a:latin typeface="KaiTi" panose="02010609060101010101" pitchFamily="49" charset="-122"/>
                <a:ea typeface="KaiTi" panose="02010609060101010101" pitchFamily="49" charset="-122"/>
              </a:rPr>
              <a:t>（可都用</a:t>
            </a:r>
            <a:r>
              <a:rPr kumimoji="1" lang="en-US" altLang="zh-CN" sz="2000" dirty="0">
                <a:solidFill>
                  <a:srgbClr val="931000"/>
                </a:solidFill>
                <a:latin typeface="KaiTi" panose="02010609060101010101" pitchFamily="49" charset="-122"/>
                <a:ea typeface="KaiTi" panose="02010609060101010101" pitchFamily="49" charset="-122"/>
              </a:rPr>
              <a:t>h</a:t>
            </a:r>
            <a:r>
              <a:rPr kumimoji="1" lang="zh-CN" altLang="en-US" sz="2000" dirty="0">
                <a:solidFill>
                  <a:srgbClr val="931000"/>
                </a:solidFill>
                <a:latin typeface="KaiTi" panose="02010609060101010101" pitchFamily="49" charset="-122"/>
                <a:ea typeface="KaiTi" panose="02010609060101010101" pitchFamily="49" charset="-122"/>
              </a:rPr>
              <a:t>表示），并充分利用它来寻找解。</a:t>
            </a:r>
            <a:endParaRPr kumimoji="1" lang="en-GB" altLang="zh-CN" sz="2000" dirty="0">
              <a:solidFill>
                <a:srgbClr val="931000"/>
              </a:solidFill>
              <a:latin typeface="KaiTi" panose="02010609060101010101" pitchFamily="49" charset="-122"/>
              <a:ea typeface="KaiTi" panose="02010609060101010101" pitchFamily="49" charset="-122"/>
            </a:endParaRPr>
          </a:p>
          <a:p>
            <a:pPr marL="342900" indent="-342900">
              <a:lnSpc>
                <a:spcPct val="150000"/>
              </a:lnSpc>
              <a:buFont typeface="Arial" panose="020B0604020202020204" pitchFamily="34" charset="0"/>
              <a:buChar char="•"/>
            </a:pPr>
            <a:r>
              <a:rPr kumimoji="1" lang="zh-CN" altLang="en-US" sz="2000" dirty="0">
                <a:highlight>
                  <a:srgbClr val="FFFF00"/>
                </a:highlight>
                <a:latin typeface="KaiTi" panose="02010609060101010101" pitchFamily="49" charset="-122"/>
                <a:ea typeface="KaiTi" panose="02010609060101010101" pitchFamily="49" charset="-122"/>
              </a:rPr>
              <a:t>本节课讲局部优化！</a:t>
            </a:r>
            <a:endParaRPr kumimoji="1" lang="en-US" altLang="zh-CN" sz="2000" dirty="0">
              <a:highlight>
                <a:srgbClr val="FFFF00"/>
              </a:highlight>
              <a:latin typeface="KaiTi" panose="02010609060101010101" pitchFamily="49" charset="-122"/>
              <a:ea typeface="KaiTi" panose="02010609060101010101" pitchFamily="49" charset="-122"/>
            </a:endParaRPr>
          </a:p>
        </p:txBody>
      </p:sp>
      <p:sp>
        <p:nvSpPr>
          <p:cNvPr id="3" name="Slide Number Placeholder 2">
            <a:extLst>
              <a:ext uri="{FF2B5EF4-FFF2-40B4-BE49-F238E27FC236}">
                <a16:creationId xmlns:a16="http://schemas.microsoft.com/office/drawing/2014/main" id="{49559680-0A22-919E-0C32-DFC443AFB42F}"/>
              </a:ext>
            </a:extLst>
          </p:cNvPr>
          <p:cNvSpPr>
            <a:spLocks noGrp="1"/>
          </p:cNvSpPr>
          <p:nvPr>
            <p:ph type="sldNum" sz="quarter" idx="2"/>
          </p:nvPr>
        </p:nvSpPr>
        <p:spPr/>
        <p:txBody>
          <a:bodyPr/>
          <a:lstStyle/>
          <a:p>
            <a:fld id="{86CB4B4D-7CA3-9044-876B-883B54F8677D}" type="slidenum">
              <a:rPr lang="en-US" altLang="zh-CN" smtClean="0"/>
              <a:pPr/>
              <a:t>72</a:t>
            </a:fld>
            <a:endParaRPr lang="zh-CN" altLang="en-US" dirty="0"/>
          </a:p>
        </p:txBody>
      </p:sp>
    </p:spTree>
    <p:extLst>
      <p:ext uri="{BB962C8B-B14F-4D97-AF65-F5344CB8AC3E}">
        <p14:creationId xmlns:p14="http://schemas.microsoft.com/office/powerpoint/2010/main" val="707944935"/>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C7708-4822-4D43-9B24-073DABF52D88}"/>
              </a:ext>
            </a:extLst>
          </p:cNvPr>
          <p:cNvSpPr>
            <a:spLocks noGrp="1"/>
          </p:cNvSpPr>
          <p:nvPr>
            <p:ph type="title"/>
          </p:nvPr>
        </p:nvSpPr>
        <p:spPr/>
        <p:txBody>
          <a:bodyPr/>
          <a:lstStyle/>
          <a:p>
            <a:r>
              <a:rPr lang="zh-CN" altLang="en-US" dirty="0"/>
              <a:t>八</a:t>
            </a:r>
            <a:r>
              <a:rPr lang="zh-CN" altLang="en-US" b="1" dirty="0"/>
              <a:t>皇后问题的重新建模</a:t>
            </a:r>
            <a:endParaRPr kumimoji="1" lang="zh-CN" altLang="en-US" b="1" dirty="0"/>
          </a:p>
        </p:txBody>
      </p:sp>
      <p:sp>
        <p:nvSpPr>
          <p:cNvPr id="3" name="文本占位符 2">
            <a:extLst>
              <a:ext uri="{FF2B5EF4-FFF2-40B4-BE49-F238E27FC236}">
                <a16:creationId xmlns:a16="http://schemas.microsoft.com/office/drawing/2014/main" id="{391937AE-F9C5-1B4E-B692-54126FC37447}"/>
              </a:ext>
            </a:extLst>
          </p:cNvPr>
          <p:cNvSpPr>
            <a:spLocks noGrp="1"/>
          </p:cNvSpPr>
          <p:nvPr>
            <p:ph type="body" idx="1"/>
          </p:nvPr>
        </p:nvSpPr>
        <p:spPr>
          <a:xfrm>
            <a:off x="324740" y="698387"/>
            <a:ext cx="6474476" cy="2945397"/>
          </a:xfrm>
        </p:spPr>
        <p:txBody>
          <a:bodyPr>
            <a:normAutofit lnSpcReduction="10000"/>
          </a:bodyPr>
          <a:lstStyle/>
          <a:p>
            <a:pPr marL="0" indent="0">
              <a:lnSpc>
                <a:spcPct val="150000"/>
              </a:lnSpc>
              <a:spcBef>
                <a:spcPts val="0"/>
              </a:spcBef>
              <a:buNone/>
            </a:pPr>
            <a:r>
              <a:rPr lang="zh-CN" altLang="en-US" sz="1898" dirty="0"/>
              <a:t>八皇后问题的重新建模</a:t>
            </a:r>
            <a:endParaRPr lang="en-US" altLang="zh-CN" sz="1898" dirty="0"/>
          </a:p>
          <a:p>
            <a:pPr marL="457200" indent="-457200">
              <a:lnSpc>
                <a:spcPct val="150000"/>
              </a:lnSpc>
              <a:spcBef>
                <a:spcPts val="0"/>
              </a:spcBef>
              <a:buFont typeface="+mj-lt"/>
              <a:buAutoNum type="arabicPeriod"/>
            </a:pPr>
            <a:r>
              <a:rPr lang="zh-CN" altLang="en-US" sz="1898" dirty="0"/>
              <a:t>初始状态</a:t>
            </a:r>
            <a:r>
              <a:rPr lang="zh-CN" altLang="en-US" sz="1898" b="1" dirty="0"/>
              <a:t> </a:t>
            </a:r>
            <a:r>
              <a:rPr lang="en-US" altLang="zh-CN" sz="1898" b="1" dirty="0"/>
              <a:t>S</a:t>
            </a:r>
            <a:r>
              <a:rPr lang="en-US" altLang="zh-CN" sz="1898" b="1" baseline="-25000" dirty="0"/>
              <a:t>0</a:t>
            </a:r>
            <a:r>
              <a:rPr lang="en-US" altLang="zh-CN" sz="1898" b="1" dirty="0"/>
              <a:t> </a:t>
            </a:r>
            <a:r>
              <a:rPr lang="en-US" altLang="zh-CN" sz="1898" dirty="0"/>
              <a:t>-</a:t>
            </a:r>
            <a:r>
              <a:rPr lang="zh-CN" altLang="en-US" sz="1898" dirty="0"/>
              <a:t> 八个皇后在棋盘上，每列有一个皇后</a:t>
            </a:r>
            <a:endParaRPr lang="en-US" altLang="zh-CN" sz="1898" dirty="0"/>
          </a:p>
          <a:p>
            <a:pPr marL="457200" indent="-457200">
              <a:lnSpc>
                <a:spcPct val="150000"/>
              </a:lnSpc>
              <a:spcBef>
                <a:spcPts val="0"/>
              </a:spcBef>
              <a:buFont typeface="+mj-lt"/>
              <a:buAutoNum type="arabicPeriod"/>
            </a:pPr>
            <a:r>
              <a:rPr lang="zh-CN" altLang="en-US" sz="1898" dirty="0"/>
              <a:t>动作</a:t>
            </a:r>
            <a:r>
              <a:rPr lang="en-US" altLang="zh-CN" sz="1898" dirty="0"/>
              <a:t> – </a:t>
            </a:r>
            <a:r>
              <a:rPr lang="zh-CN" altLang="en-US" sz="1898" dirty="0"/>
              <a:t>移动任意列上的皇后到同列其他行（</a:t>
            </a:r>
            <a:r>
              <a:rPr lang="en-US" altLang="zh-CN" sz="1898" dirty="0"/>
              <a:t>8</a:t>
            </a:r>
            <a:r>
              <a:rPr lang="zh-CN" altLang="en-US" sz="1898" dirty="0"/>
              <a:t>*</a:t>
            </a:r>
            <a:r>
              <a:rPr lang="en-US" altLang="zh-CN" sz="1898" dirty="0"/>
              <a:t>7</a:t>
            </a:r>
            <a:r>
              <a:rPr lang="zh-CN" altLang="en-US" sz="1898" dirty="0"/>
              <a:t>）</a:t>
            </a:r>
            <a:endParaRPr lang="en-US" altLang="zh-CN" sz="1898" dirty="0"/>
          </a:p>
          <a:p>
            <a:pPr marL="457200" indent="-457200">
              <a:lnSpc>
                <a:spcPct val="150000"/>
              </a:lnSpc>
              <a:spcBef>
                <a:spcPts val="0"/>
              </a:spcBef>
              <a:buFont typeface="+mj-lt"/>
              <a:buAutoNum type="arabicPeriod"/>
            </a:pPr>
            <a:r>
              <a:rPr lang="zh-CN" altLang="en-US" sz="1898" dirty="0"/>
              <a:t>状态转移 </a:t>
            </a:r>
            <a:r>
              <a:rPr lang="en-US" altLang="zh-CN" sz="1898" dirty="0"/>
              <a:t>–</a:t>
            </a:r>
            <a:r>
              <a:rPr lang="zh-CN" altLang="en-US" sz="1898" dirty="0"/>
              <a:t> 移动后棋盘的样子（</a:t>
            </a:r>
            <a:r>
              <a:rPr lang="zh-CN" altLang="en-US" sz="1898" dirty="0">
                <a:solidFill>
                  <a:srgbClr val="931000"/>
                </a:solidFill>
                <a:highlight>
                  <a:srgbClr val="FFFF00"/>
                </a:highlight>
              </a:rPr>
              <a:t>邻居状态</a:t>
            </a:r>
            <a:r>
              <a:rPr lang="zh-CN" altLang="en-US" sz="1898" dirty="0">
                <a:solidFill>
                  <a:srgbClr val="931000"/>
                </a:solidFill>
              </a:rPr>
              <a:t>，</a:t>
            </a:r>
            <a:r>
              <a:rPr lang="en-US" altLang="zh-CN" sz="1898" dirty="0">
                <a:solidFill>
                  <a:srgbClr val="931000"/>
                </a:solidFill>
              </a:rPr>
              <a:t>56</a:t>
            </a:r>
            <a:r>
              <a:rPr lang="zh-CN" altLang="en-US" sz="1898" dirty="0">
                <a:solidFill>
                  <a:srgbClr val="931000"/>
                </a:solidFill>
              </a:rPr>
              <a:t>个</a:t>
            </a:r>
            <a:r>
              <a:rPr lang="zh-CN" altLang="en-US" sz="1898" dirty="0"/>
              <a:t>）</a:t>
            </a:r>
            <a:endParaRPr lang="en-US" altLang="zh-CN" sz="1898" dirty="0"/>
          </a:p>
          <a:p>
            <a:pPr marL="457200" indent="-457200">
              <a:lnSpc>
                <a:spcPct val="150000"/>
              </a:lnSpc>
              <a:spcBef>
                <a:spcPts val="0"/>
              </a:spcBef>
              <a:buFont typeface="+mj-lt"/>
              <a:buAutoNum type="arabicPeriod"/>
            </a:pPr>
            <a:r>
              <a:rPr lang="zh-CN" altLang="en-US" sz="1898" dirty="0"/>
              <a:t>目标状态 </a:t>
            </a:r>
            <a:r>
              <a:rPr lang="en-US" altLang="zh-CN" sz="1898" b="1" dirty="0"/>
              <a:t>Goal</a:t>
            </a:r>
            <a:r>
              <a:rPr lang="zh-CN" altLang="en-US" sz="1898" dirty="0"/>
              <a:t> </a:t>
            </a:r>
            <a:r>
              <a:rPr lang="en-US" altLang="zh-CN" sz="1900" dirty="0"/>
              <a:t>–</a:t>
            </a:r>
            <a:r>
              <a:rPr lang="zh-CN" altLang="en-US" sz="1900" dirty="0"/>
              <a:t> 皇后不互相攻击</a:t>
            </a:r>
            <a:endParaRPr lang="en-US" altLang="zh-CN" sz="1900" dirty="0"/>
          </a:p>
          <a:p>
            <a:pPr marL="457200" indent="-457200">
              <a:lnSpc>
                <a:spcPct val="150000"/>
              </a:lnSpc>
              <a:spcBef>
                <a:spcPts val="0"/>
              </a:spcBef>
              <a:buFont typeface="+mj-lt"/>
              <a:buAutoNum type="arabicPeriod"/>
            </a:pPr>
            <a:r>
              <a:rPr lang="zh-CN" altLang="en-US" sz="1898" dirty="0">
                <a:solidFill>
                  <a:srgbClr val="931000"/>
                </a:solidFill>
              </a:rPr>
              <a:t>状态估值函数 </a:t>
            </a:r>
            <a:r>
              <a:rPr lang="en-US" altLang="zh-CN" sz="2000" dirty="0">
                <a:solidFill>
                  <a:srgbClr val="931000"/>
                </a:solidFill>
              </a:rPr>
              <a:t>h</a:t>
            </a:r>
            <a:r>
              <a:rPr lang="zh-CN" altLang="en-US" sz="1898" dirty="0">
                <a:solidFill>
                  <a:srgbClr val="931000"/>
                </a:solidFill>
              </a:rPr>
              <a:t> </a:t>
            </a:r>
            <a:r>
              <a:rPr lang="en-US" altLang="zh-CN" sz="1898" dirty="0"/>
              <a:t>-</a:t>
            </a:r>
            <a:r>
              <a:rPr lang="zh-CN" altLang="en-US" sz="1898" dirty="0"/>
              <a:t> 可能互相攻击的皇后对的数目，可以是直接的，也可以是间接的。</a:t>
            </a:r>
            <a:r>
              <a:rPr lang="zh-CN" altLang="en-US" sz="1898" dirty="0">
                <a:solidFill>
                  <a:srgbClr val="931000"/>
                </a:solidFill>
              </a:rPr>
              <a:t>表明当前状态的好坏。</a:t>
            </a:r>
            <a:endParaRPr lang="en-US" altLang="zh-CN" sz="1898" dirty="0">
              <a:solidFill>
                <a:srgbClr val="931000"/>
              </a:solidFill>
            </a:endParaRPr>
          </a:p>
        </p:txBody>
      </p:sp>
      <p:pic>
        <p:nvPicPr>
          <p:cNvPr id="6" name="图片 5">
            <a:extLst>
              <a:ext uri="{FF2B5EF4-FFF2-40B4-BE49-F238E27FC236}">
                <a16:creationId xmlns:a16="http://schemas.microsoft.com/office/drawing/2014/main" id="{93986F63-551A-CC47-A35E-4E93D2779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4160" y="2332925"/>
            <a:ext cx="2529840" cy="2529840"/>
          </a:xfrm>
          <a:prstGeom prst="rect">
            <a:avLst/>
          </a:prstGeom>
        </p:spPr>
      </p:pic>
      <p:sp>
        <p:nvSpPr>
          <p:cNvPr id="4" name="文本框 3">
            <a:extLst>
              <a:ext uri="{FF2B5EF4-FFF2-40B4-BE49-F238E27FC236}">
                <a16:creationId xmlns:a16="http://schemas.microsoft.com/office/drawing/2014/main" id="{614BDE7B-28AF-9242-A36E-494E9E8581A2}"/>
              </a:ext>
            </a:extLst>
          </p:cNvPr>
          <p:cNvSpPr txBox="1"/>
          <p:nvPr/>
        </p:nvSpPr>
        <p:spPr>
          <a:xfrm>
            <a:off x="4243440" y="4050349"/>
            <a:ext cx="2370720" cy="646331"/>
          </a:xfrm>
          <a:prstGeom prst="rect">
            <a:avLst/>
          </a:prstGeom>
          <a:noFill/>
        </p:spPr>
        <p:txBody>
          <a:bodyPr wrap="square" rtlCol="0">
            <a:spAutoFit/>
          </a:bodyPr>
          <a:lstStyle/>
          <a:p>
            <a:r>
              <a:rPr kumimoji="1" lang="zh-CN" altLang="en-US" dirty="0">
                <a:solidFill>
                  <a:srgbClr val="FF0000"/>
                </a:solidFill>
                <a:latin typeface="KaiTi" panose="02010609060101010101" pitchFamily="49" charset="-122"/>
                <a:ea typeface="KaiTi" panose="02010609060101010101" pitchFamily="49" charset="-122"/>
              </a:rPr>
              <a:t>如果皇后移动到这里得到的新状态的估值</a:t>
            </a:r>
          </a:p>
        </p:txBody>
      </p:sp>
      <p:grpSp>
        <p:nvGrpSpPr>
          <p:cNvPr id="10" name="组合 9">
            <a:extLst>
              <a:ext uri="{FF2B5EF4-FFF2-40B4-BE49-F238E27FC236}">
                <a16:creationId xmlns:a16="http://schemas.microsoft.com/office/drawing/2014/main" id="{9F32F16D-C515-244B-B146-8430DF1C6457}"/>
              </a:ext>
            </a:extLst>
          </p:cNvPr>
          <p:cNvGrpSpPr/>
          <p:nvPr/>
        </p:nvGrpSpPr>
        <p:grpSpPr>
          <a:xfrm>
            <a:off x="6527760" y="3809869"/>
            <a:ext cx="172800" cy="480960"/>
            <a:chOff x="6522034" y="4010194"/>
            <a:chExt cx="172800" cy="480960"/>
          </a:xfrm>
        </p:grpSpPr>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E15071D5-85A7-B743-B430-AFEC28107AA5}"/>
                    </a:ext>
                  </a:extLst>
                </p14:cNvPr>
                <p14:cNvContentPartPr/>
                <p14:nvPr/>
              </p14:nvContentPartPr>
              <p14:xfrm>
                <a:off x="6522034" y="4010194"/>
                <a:ext cx="159120" cy="444600"/>
              </p14:xfrm>
            </p:contentPart>
          </mc:Choice>
          <mc:Fallback xmlns="">
            <p:pic>
              <p:nvPicPr>
                <p:cNvPr id="5" name="墨迹 4">
                  <a:extLst>
                    <a:ext uri="{FF2B5EF4-FFF2-40B4-BE49-F238E27FC236}">
                      <a16:creationId xmlns:a16="http://schemas.microsoft.com/office/drawing/2014/main" id="{E15071D5-85A7-B743-B430-AFEC28107AA5}"/>
                    </a:ext>
                  </a:extLst>
                </p:cNvPr>
                <p:cNvPicPr/>
                <p:nvPr/>
              </p:nvPicPr>
              <p:blipFill>
                <a:blip r:embed="rId5"/>
                <a:stretch>
                  <a:fillRect/>
                </a:stretch>
              </p:blipFill>
              <p:spPr>
                <a:xfrm>
                  <a:off x="6513034" y="4001194"/>
                  <a:ext cx="1767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墨迹 8">
                  <a:extLst>
                    <a:ext uri="{FF2B5EF4-FFF2-40B4-BE49-F238E27FC236}">
                      <a16:creationId xmlns:a16="http://schemas.microsoft.com/office/drawing/2014/main" id="{BBF89945-16F0-8541-A8D0-B11921698856}"/>
                    </a:ext>
                  </a:extLst>
                </p14:cNvPr>
                <p14:cNvContentPartPr/>
                <p14:nvPr/>
              </p14:nvContentPartPr>
              <p14:xfrm>
                <a:off x="6610594" y="4394314"/>
                <a:ext cx="84240" cy="96840"/>
              </p14:xfrm>
            </p:contentPart>
          </mc:Choice>
          <mc:Fallback xmlns="">
            <p:pic>
              <p:nvPicPr>
                <p:cNvPr id="9" name="墨迹 8">
                  <a:extLst>
                    <a:ext uri="{FF2B5EF4-FFF2-40B4-BE49-F238E27FC236}">
                      <a16:creationId xmlns:a16="http://schemas.microsoft.com/office/drawing/2014/main" id="{BBF89945-16F0-8541-A8D0-B11921698856}"/>
                    </a:ext>
                  </a:extLst>
                </p:cNvPr>
                <p:cNvPicPr/>
                <p:nvPr/>
              </p:nvPicPr>
              <p:blipFill>
                <a:blip r:embed="rId7"/>
                <a:stretch>
                  <a:fillRect/>
                </a:stretch>
              </p:blipFill>
              <p:spPr>
                <a:xfrm>
                  <a:off x="6601594" y="4385674"/>
                  <a:ext cx="101880" cy="114480"/>
                </a:xfrm>
                <a:prstGeom prst="rect">
                  <a:avLst/>
                </a:prstGeom>
              </p:spPr>
            </p:pic>
          </mc:Fallback>
        </mc:AlternateContent>
      </p:grpSp>
      <p:sp>
        <p:nvSpPr>
          <p:cNvPr id="12" name="文本框 11">
            <a:extLst>
              <a:ext uri="{FF2B5EF4-FFF2-40B4-BE49-F238E27FC236}">
                <a16:creationId xmlns:a16="http://schemas.microsoft.com/office/drawing/2014/main" id="{E5E8A2B2-58B6-067B-79AA-BF71785D83CA}"/>
              </a:ext>
            </a:extLst>
          </p:cNvPr>
          <p:cNvSpPr txBox="1"/>
          <p:nvPr/>
        </p:nvSpPr>
        <p:spPr>
          <a:xfrm>
            <a:off x="330240" y="3703800"/>
            <a:ext cx="5003759" cy="1077218"/>
          </a:xfrm>
          <a:prstGeom prst="rect">
            <a:avLst/>
          </a:prstGeom>
          <a:noFill/>
        </p:spPr>
        <p:txBody>
          <a:bodyPr wrap="square">
            <a:spAutoFit/>
          </a:bodyPr>
          <a:lstStyle/>
          <a:p>
            <a:pPr marL="0" indent="0">
              <a:spcBef>
                <a:spcPts val="600"/>
              </a:spcBef>
              <a:buNone/>
            </a:pPr>
            <a:r>
              <a:rPr lang="zh-CN" altLang="en-US" sz="1800" b="1" dirty="0">
                <a:latin typeface="KaiTi" panose="02010609060101010101" pitchFamily="49" charset="-122"/>
                <a:ea typeface="KaiTi" panose="02010609060101010101" pitchFamily="49" charset="-122"/>
              </a:rPr>
              <a:t>右图： </a:t>
            </a:r>
            <a:r>
              <a:rPr lang="en-US" altLang="zh-CN" sz="1800" b="1" dirty="0">
                <a:solidFill>
                  <a:srgbClr val="C00000"/>
                </a:solidFill>
                <a:latin typeface="KaiTi" panose="02010609060101010101" pitchFamily="49" charset="-122"/>
                <a:ea typeface="KaiTi" panose="02010609060101010101" pitchFamily="49" charset="-122"/>
              </a:rPr>
              <a:t>h = 17</a:t>
            </a:r>
            <a:r>
              <a:rPr lang="zh-CN" altLang="en-US" sz="1800" b="1" dirty="0">
                <a:latin typeface="KaiTi" panose="02010609060101010101" pitchFamily="49" charset="-122"/>
                <a:ea typeface="KaiTi" panose="02010609060101010101" pitchFamily="49" charset="-122"/>
              </a:rPr>
              <a:t>，有</a:t>
            </a:r>
            <a:r>
              <a:rPr lang="en-US" altLang="zh-CN" sz="1800" b="1" dirty="0">
                <a:latin typeface="KaiTi" panose="02010609060101010101" pitchFamily="49" charset="-122"/>
                <a:ea typeface="KaiTi" panose="02010609060101010101" pitchFamily="49" charset="-122"/>
              </a:rPr>
              <a:t>17</a:t>
            </a:r>
            <a:r>
              <a:rPr lang="zh-CN" altLang="en-US" sz="1800" b="1" dirty="0">
                <a:latin typeface="KaiTi" panose="02010609060101010101" pitchFamily="49" charset="-122"/>
                <a:ea typeface="KaiTi" panose="02010609060101010101" pitchFamily="49" charset="-122"/>
              </a:rPr>
              <a:t>对皇后能够两两攻击。</a:t>
            </a:r>
            <a:endParaRPr lang="en-US" altLang="zh-CN" sz="1800" b="1" dirty="0">
              <a:latin typeface="KaiTi" panose="02010609060101010101" pitchFamily="49" charset="-122"/>
              <a:ea typeface="KaiTi" panose="02010609060101010101" pitchFamily="49" charset="-122"/>
            </a:endParaRPr>
          </a:p>
          <a:p>
            <a:pPr marL="0" indent="0">
              <a:spcBef>
                <a:spcPts val="600"/>
              </a:spcBef>
              <a:buNone/>
            </a:pPr>
            <a:r>
              <a:rPr lang="zh-CN" altLang="en-US" sz="1800" b="1" dirty="0">
                <a:latin typeface="KaiTi" panose="02010609060101010101" pitchFamily="49" charset="-122"/>
                <a:ea typeface="KaiTi" panose="02010609060101010101" pitchFamily="49" charset="-122"/>
              </a:rPr>
              <a:t>其他格子上数字代表邻居状态的 </a:t>
            </a:r>
            <a:r>
              <a:rPr lang="en-US" altLang="zh-CN" sz="1800" b="1" dirty="0">
                <a:solidFill>
                  <a:srgbClr val="C00000"/>
                </a:solidFill>
                <a:latin typeface="KaiTi" panose="02010609060101010101" pitchFamily="49" charset="-122"/>
                <a:ea typeface="KaiTi" panose="02010609060101010101" pitchFamily="49" charset="-122"/>
              </a:rPr>
              <a:t>h </a:t>
            </a:r>
            <a:endParaRPr lang="en-US" altLang="zh-CN" sz="1800" b="1" dirty="0">
              <a:latin typeface="KaiTi" panose="02010609060101010101" pitchFamily="49" charset="-122"/>
              <a:ea typeface="KaiTi" panose="02010609060101010101" pitchFamily="49" charset="-122"/>
            </a:endParaRPr>
          </a:p>
          <a:p>
            <a:pPr marL="0" indent="0">
              <a:spcBef>
                <a:spcPts val="600"/>
              </a:spcBef>
              <a:buNone/>
            </a:pPr>
            <a:r>
              <a:rPr lang="zh-CN" altLang="en-US" sz="1800" b="1" dirty="0">
                <a:latin typeface="KaiTi" panose="02010609060101010101" pitchFamily="49" charset="-122"/>
                <a:ea typeface="KaiTi" panose="02010609060101010101" pitchFamily="49" charset="-122"/>
              </a:rPr>
              <a:t>最好的位置</a:t>
            </a:r>
            <a:r>
              <a:rPr lang="en-US" altLang="zh-CN" sz="1800" b="1" dirty="0">
                <a:latin typeface="KaiTi" panose="02010609060101010101" pitchFamily="49" charset="-122"/>
                <a:ea typeface="KaiTi" panose="02010609060101010101" pitchFamily="49" charset="-122"/>
              </a:rPr>
              <a:t> </a:t>
            </a:r>
            <a:r>
              <a:rPr lang="en-US" altLang="zh-CN" sz="1800" b="1" dirty="0">
                <a:solidFill>
                  <a:srgbClr val="C00000"/>
                </a:solidFill>
                <a:latin typeface="KaiTi" panose="02010609060101010101" pitchFamily="49" charset="-122"/>
                <a:ea typeface="KaiTi" panose="02010609060101010101" pitchFamily="49" charset="-122"/>
              </a:rPr>
              <a:t>h=12 </a:t>
            </a:r>
            <a:r>
              <a:rPr lang="zh-CN" altLang="en-US" sz="1800" b="1" dirty="0">
                <a:latin typeface="KaiTi" panose="02010609060101010101" pitchFamily="49" charset="-122"/>
                <a:ea typeface="KaiTi" panose="02010609060101010101" pitchFamily="49" charset="-122"/>
              </a:rPr>
              <a:t>被框出。</a:t>
            </a:r>
            <a:endParaRPr kumimoji="1" lang="zh-CN" altLang="en-US" sz="1800" b="1" dirty="0">
              <a:latin typeface="KaiTi" panose="02010609060101010101" pitchFamily="49" charset="-122"/>
              <a:ea typeface="KaiTi" panose="02010609060101010101" pitchFamily="49" charset="-122"/>
            </a:endParaRPr>
          </a:p>
        </p:txBody>
      </p:sp>
      <p:sp>
        <p:nvSpPr>
          <p:cNvPr id="13" name="文本框 12">
            <a:extLst>
              <a:ext uri="{FF2B5EF4-FFF2-40B4-BE49-F238E27FC236}">
                <a16:creationId xmlns:a16="http://schemas.microsoft.com/office/drawing/2014/main" id="{D7FE7BB1-255D-3EEC-762C-53CE266CBFB8}"/>
              </a:ext>
            </a:extLst>
          </p:cNvPr>
          <p:cNvSpPr txBox="1"/>
          <p:nvPr/>
        </p:nvSpPr>
        <p:spPr>
          <a:xfrm>
            <a:off x="6527760" y="1243189"/>
            <a:ext cx="2529840" cy="646331"/>
          </a:xfrm>
          <a:prstGeom prst="rect">
            <a:avLst/>
          </a:prstGeom>
          <a:noFill/>
        </p:spPr>
        <p:txBody>
          <a:bodyPr wrap="square" rtlCol="0">
            <a:spAutoFit/>
          </a:bodyPr>
          <a:lstStyle/>
          <a:p>
            <a:r>
              <a:rPr kumimoji="1" lang="zh-CN" altLang="en-US" dirty="0">
                <a:latin typeface="KaiTi" panose="02010609060101010101" pitchFamily="49" charset="-122"/>
                <a:ea typeface="KaiTi" panose="02010609060101010101" pitchFamily="49" charset="-122"/>
              </a:rPr>
              <a:t>状态之间不再以父子相称，而是以</a:t>
            </a:r>
            <a:r>
              <a:rPr kumimoji="1" lang="zh-CN" altLang="en-US" dirty="0">
                <a:highlight>
                  <a:srgbClr val="FFFF00"/>
                </a:highlight>
                <a:latin typeface="KaiTi" panose="02010609060101010101" pitchFamily="49" charset="-122"/>
                <a:ea typeface="KaiTi" panose="02010609060101010101" pitchFamily="49" charset="-122"/>
              </a:rPr>
              <a:t>邻里相称</a:t>
            </a:r>
          </a:p>
        </p:txBody>
      </p:sp>
      <p:sp>
        <p:nvSpPr>
          <p:cNvPr id="15" name="文本框 14">
            <a:extLst>
              <a:ext uri="{FF2B5EF4-FFF2-40B4-BE49-F238E27FC236}">
                <a16:creationId xmlns:a16="http://schemas.microsoft.com/office/drawing/2014/main" id="{509A4A54-5CB3-B4F3-C29C-A1AEE0C74DC5}"/>
              </a:ext>
            </a:extLst>
          </p:cNvPr>
          <p:cNvSpPr txBox="1"/>
          <p:nvPr/>
        </p:nvSpPr>
        <p:spPr>
          <a:xfrm>
            <a:off x="7349289" y="2001078"/>
            <a:ext cx="886781" cy="369332"/>
          </a:xfrm>
          <a:prstGeom prst="rect">
            <a:avLst/>
          </a:prstGeom>
          <a:noFill/>
        </p:spPr>
        <p:txBody>
          <a:bodyPr wrap="none" rtlCol="0">
            <a:spAutoFit/>
          </a:bodyPr>
          <a:lstStyle/>
          <a:p>
            <a:r>
              <a:rPr lang="en-US" altLang="zh-CN" sz="1800" b="1" dirty="0">
                <a:solidFill>
                  <a:srgbClr val="C00000"/>
                </a:solidFill>
                <a:latin typeface="KaiTi" panose="02010609060101010101" pitchFamily="49" charset="-122"/>
                <a:ea typeface="KaiTi" panose="02010609060101010101" pitchFamily="49" charset="-122"/>
              </a:rPr>
              <a:t>h = 17</a:t>
            </a:r>
            <a:endParaRPr kumimoji="1" lang="zh-CN" altLang="en-US" dirty="0"/>
          </a:p>
        </p:txBody>
      </p:sp>
      <p:sp>
        <p:nvSpPr>
          <p:cNvPr id="7" name="Slide Number Placeholder 6">
            <a:extLst>
              <a:ext uri="{FF2B5EF4-FFF2-40B4-BE49-F238E27FC236}">
                <a16:creationId xmlns:a16="http://schemas.microsoft.com/office/drawing/2014/main" id="{84F11716-09F0-1962-5374-DBAAB55ED088}"/>
              </a:ext>
            </a:extLst>
          </p:cNvPr>
          <p:cNvSpPr>
            <a:spLocks noGrp="1"/>
          </p:cNvSpPr>
          <p:nvPr>
            <p:ph type="sldNum" sz="quarter" idx="2"/>
          </p:nvPr>
        </p:nvSpPr>
        <p:spPr/>
        <p:txBody>
          <a:bodyPr/>
          <a:lstStyle/>
          <a:p>
            <a:fld id="{86CB4B4D-7CA3-9044-876B-883B54F8677D}" type="slidenum">
              <a:rPr lang="en-US" altLang="zh-CN" smtClean="0"/>
              <a:pPr/>
              <a:t>73</a:t>
            </a:fld>
            <a:endParaRPr lang="zh-CN" altLang="en-US" dirty="0"/>
          </a:p>
        </p:txBody>
      </p:sp>
      <p:cxnSp>
        <p:nvCxnSpPr>
          <p:cNvPr id="11" name="Straight Arrow Connector 10">
            <a:extLst>
              <a:ext uri="{FF2B5EF4-FFF2-40B4-BE49-F238E27FC236}">
                <a16:creationId xmlns:a16="http://schemas.microsoft.com/office/drawing/2014/main" id="{6968C48E-56EF-5BBE-96B3-32C1FD87D770}"/>
              </a:ext>
            </a:extLst>
          </p:cNvPr>
          <p:cNvCxnSpPr>
            <a:stCxn id="13" idx="1"/>
          </p:cNvCxnSpPr>
          <p:nvPr/>
        </p:nvCxnSpPr>
        <p:spPr>
          <a:xfrm flipH="1">
            <a:off x="5995686" y="1566355"/>
            <a:ext cx="532074" cy="43472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023358"/>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688BA-936D-4144-BF01-443E31274AE2}"/>
              </a:ext>
            </a:extLst>
          </p:cNvPr>
          <p:cNvSpPr>
            <a:spLocks noGrp="1"/>
          </p:cNvSpPr>
          <p:nvPr>
            <p:ph type="title"/>
          </p:nvPr>
        </p:nvSpPr>
        <p:spPr/>
        <p:txBody>
          <a:bodyPr/>
          <a:lstStyle/>
          <a:p>
            <a:r>
              <a:rPr kumimoji="1" lang="zh-CN" altLang="en-US" dirty="0"/>
              <a:t>状态估值函数和问题求解过程</a:t>
            </a:r>
          </a:p>
        </p:txBody>
      </p:sp>
      <p:sp useBgFill="1">
        <p:nvSpPr>
          <p:cNvPr id="3" name="文本占位符 2">
            <a:extLst>
              <a:ext uri="{FF2B5EF4-FFF2-40B4-BE49-F238E27FC236}">
                <a16:creationId xmlns:a16="http://schemas.microsoft.com/office/drawing/2014/main" id="{1B49D178-A496-5043-AE32-B12A1327CE3C}"/>
              </a:ext>
            </a:extLst>
          </p:cNvPr>
          <p:cNvSpPr>
            <a:spLocks noGrp="1"/>
          </p:cNvSpPr>
          <p:nvPr>
            <p:ph type="body" idx="1"/>
          </p:nvPr>
        </p:nvSpPr>
        <p:spPr>
          <a:xfrm>
            <a:off x="134565" y="756619"/>
            <a:ext cx="9125181" cy="3994030"/>
          </a:xfrm>
        </p:spPr>
        <p:txBody>
          <a:bodyPr>
            <a:normAutofit/>
          </a:bodyPr>
          <a:lstStyle/>
          <a:p>
            <a:pPr>
              <a:lnSpc>
                <a:spcPct val="150000"/>
              </a:lnSpc>
            </a:pPr>
            <a:r>
              <a:rPr lang="zh-CN" altLang="en-US" sz="2400" dirty="0">
                <a:solidFill>
                  <a:srgbClr val="931000"/>
                </a:solidFill>
              </a:rPr>
              <a:t>状态估值函数</a:t>
            </a:r>
            <a:endParaRPr lang="en-US" altLang="zh-CN" sz="2400" dirty="0">
              <a:solidFill>
                <a:srgbClr val="931000"/>
              </a:solidFill>
            </a:endParaRPr>
          </a:p>
          <a:p>
            <a:pPr lvl="1">
              <a:lnSpc>
                <a:spcPct val="150000"/>
              </a:lnSpc>
            </a:pPr>
            <a:r>
              <a:rPr lang="zh-CN" altLang="en-US" sz="2400" dirty="0"/>
              <a:t>描述一个状态是不是好的，</a:t>
            </a:r>
            <a:endParaRPr lang="en-US" altLang="zh-CN" sz="2400" dirty="0"/>
          </a:p>
          <a:p>
            <a:pPr lvl="1">
              <a:lnSpc>
                <a:spcPct val="150000"/>
              </a:lnSpc>
            </a:pPr>
            <a:r>
              <a:rPr lang="zh-CN" altLang="en-US" sz="2400" dirty="0"/>
              <a:t>输入是当前状态，</a:t>
            </a:r>
            <a:endParaRPr lang="en-US" altLang="zh-CN" sz="2400" dirty="0"/>
          </a:p>
          <a:p>
            <a:pPr lvl="1">
              <a:lnSpc>
                <a:spcPct val="150000"/>
              </a:lnSpc>
            </a:pPr>
            <a:r>
              <a:rPr lang="zh-CN" altLang="en-US" sz="2400" dirty="0"/>
              <a:t>输出是一个评估值。</a:t>
            </a:r>
            <a:endParaRPr lang="en-US" altLang="zh-CN" sz="2400" dirty="0"/>
          </a:p>
          <a:p>
            <a:pPr>
              <a:lnSpc>
                <a:spcPct val="150000"/>
              </a:lnSpc>
            </a:pPr>
            <a:r>
              <a:rPr lang="zh-CN" altLang="en-US" sz="2400" dirty="0"/>
              <a:t>整个问题的</a:t>
            </a:r>
            <a:r>
              <a:rPr lang="zh-CN" altLang="en-US" sz="2400" dirty="0">
                <a:solidFill>
                  <a:srgbClr val="931000"/>
                </a:solidFill>
              </a:rPr>
              <a:t>求解过程</a:t>
            </a:r>
            <a:r>
              <a:rPr lang="zh-CN" altLang="en-US" sz="2400" dirty="0"/>
              <a:t>就是根据</a:t>
            </a:r>
            <a:r>
              <a:rPr lang="zh-CN" altLang="en-US" sz="2400" dirty="0">
                <a:solidFill>
                  <a:srgbClr val="931000"/>
                </a:solidFill>
              </a:rPr>
              <a:t>状态估值函数</a:t>
            </a:r>
            <a:r>
              <a:rPr lang="zh-CN" altLang="en-US" sz="2400" dirty="0"/>
              <a:t>不断从当前状态移动到估值更低（或更高）的</a:t>
            </a:r>
            <a:r>
              <a:rPr lang="zh-CN" altLang="en-US" sz="2400" dirty="0">
                <a:highlight>
                  <a:srgbClr val="FFFF00"/>
                </a:highlight>
              </a:rPr>
              <a:t>邻居状态</a:t>
            </a:r>
            <a:r>
              <a:rPr lang="zh-CN" altLang="en-US" sz="2400" dirty="0"/>
              <a:t>，直到到达目标状态的过程。</a:t>
            </a:r>
            <a:endParaRPr lang="en-US" altLang="zh-CN" sz="2400" dirty="0"/>
          </a:p>
          <a:p>
            <a:pPr>
              <a:lnSpc>
                <a:spcPct val="150000"/>
              </a:lnSpc>
            </a:pPr>
            <a:endParaRPr kumimoji="1" lang="zh-CN" altLang="en-US" sz="1898" dirty="0"/>
          </a:p>
        </p:txBody>
      </p:sp>
      <p:sp>
        <p:nvSpPr>
          <p:cNvPr id="4" name="Slide Number Placeholder 3">
            <a:extLst>
              <a:ext uri="{FF2B5EF4-FFF2-40B4-BE49-F238E27FC236}">
                <a16:creationId xmlns:a16="http://schemas.microsoft.com/office/drawing/2014/main" id="{737D7823-0400-E2EE-0043-9495E2ABDA86}"/>
              </a:ext>
            </a:extLst>
          </p:cNvPr>
          <p:cNvSpPr>
            <a:spLocks noGrp="1"/>
          </p:cNvSpPr>
          <p:nvPr>
            <p:ph type="sldNum" sz="quarter" idx="2"/>
          </p:nvPr>
        </p:nvSpPr>
        <p:spPr/>
        <p:txBody>
          <a:bodyPr/>
          <a:lstStyle/>
          <a:p>
            <a:fld id="{86CB4B4D-7CA3-9044-876B-883B54F8677D}" type="slidenum">
              <a:rPr lang="en-US" altLang="zh-CN" smtClean="0"/>
              <a:pPr/>
              <a:t>74</a:t>
            </a:fld>
            <a:endParaRPr lang="zh-CN" altLang="en-US" dirty="0"/>
          </a:p>
        </p:txBody>
      </p:sp>
    </p:spTree>
    <p:extLst>
      <p:ext uri="{BB962C8B-B14F-4D97-AF65-F5344CB8AC3E}">
        <p14:creationId xmlns:p14="http://schemas.microsoft.com/office/powerpoint/2010/main" val="1318597724"/>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F9EEA7-DC9F-7742-823E-BD17C76D09AF}"/>
              </a:ext>
            </a:extLst>
          </p:cNvPr>
          <p:cNvSpPr>
            <a:spLocks noGrp="1"/>
          </p:cNvSpPr>
          <p:nvPr>
            <p:ph type="title"/>
          </p:nvPr>
        </p:nvSpPr>
        <p:spPr/>
        <p:txBody>
          <a:bodyPr/>
          <a:lstStyle/>
          <a:p>
            <a:r>
              <a:rPr kumimoji="1" lang="zh-CN" altLang="en-US" dirty="0"/>
              <a:t>局部</a:t>
            </a:r>
            <a:r>
              <a:rPr lang="zh-CN" altLang="en-US" dirty="0"/>
              <a:t>搜索</a:t>
            </a:r>
            <a:r>
              <a:rPr kumimoji="1" lang="zh-CN" altLang="en-US" dirty="0"/>
              <a:t>算法</a:t>
            </a:r>
          </a:p>
        </p:txBody>
      </p:sp>
      <p:sp>
        <p:nvSpPr>
          <p:cNvPr id="3" name="文本占位符 2">
            <a:extLst>
              <a:ext uri="{FF2B5EF4-FFF2-40B4-BE49-F238E27FC236}">
                <a16:creationId xmlns:a16="http://schemas.microsoft.com/office/drawing/2014/main" id="{C610DD85-466A-3740-8A90-F1EAC7238DFB}"/>
              </a:ext>
            </a:extLst>
          </p:cNvPr>
          <p:cNvSpPr>
            <a:spLocks noGrp="1"/>
          </p:cNvSpPr>
          <p:nvPr>
            <p:ph type="body" idx="1"/>
          </p:nvPr>
        </p:nvSpPr>
        <p:spPr>
          <a:xfrm>
            <a:off x="261668" y="507292"/>
            <a:ext cx="8620664" cy="3617261"/>
          </a:xfrm>
        </p:spPr>
        <p:txBody>
          <a:bodyPr>
            <a:normAutofit/>
          </a:bodyPr>
          <a:lstStyle/>
          <a:p>
            <a:pPr>
              <a:lnSpc>
                <a:spcPct val="150000"/>
              </a:lnSpc>
              <a:spcBef>
                <a:spcPts val="949"/>
              </a:spcBef>
            </a:pPr>
            <a:r>
              <a:rPr lang="zh-CN" altLang="en-US" sz="2400" dirty="0">
                <a:solidFill>
                  <a:srgbClr val="931000"/>
                </a:solidFill>
              </a:rPr>
              <a:t>基本思路</a:t>
            </a:r>
            <a:endParaRPr lang="en-US" altLang="zh-CN" sz="2400" dirty="0">
              <a:solidFill>
                <a:srgbClr val="931000"/>
              </a:solidFill>
            </a:endParaRPr>
          </a:p>
          <a:p>
            <a:pPr lvl="1">
              <a:lnSpc>
                <a:spcPct val="150000"/>
              </a:lnSpc>
              <a:spcBef>
                <a:spcPts val="949"/>
              </a:spcBef>
            </a:pPr>
            <a:r>
              <a:rPr lang="zh-CN" altLang="en-US" sz="2400" dirty="0"/>
              <a:t>从一个初始状态出发，向更好的邻居状态移动，</a:t>
            </a:r>
            <a:endParaRPr lang="en-US" altLang="zh-CN" sz="2400" dirty="0"/>
          </a:p>
          <a:p>
            <a:pPr lvl="1">
              <a:lnSpc>
                <a:spcPct val="150000"/>
              </a:lnSpc>
              <a:spcBef>
                <a:spcPts val="949"/>
              </a:spcBef>
            </a:pPr>
            <a:r>
              <a:rPr lang="zh-CN" altLang="en-US" sz="2400" dirty="0"/>
              <a:t>如果邻居都不如当前状态的评估值高，我们就来到了一个局部极值点（局部最优解）。如果全局只有一个极值点，我们就找到了要找的目标状态。</a:t>
            </a:r>
            <a:endParaRPr lang="en-US" altLang="zh-CN" sz="2400" dirty="0"/>
          </a:p>
          <a:p>
            <a:endParaRPr kumimoji="1" lang="zh-CN" altLang="en-US" dirty="0"/>
          </a:p>
        </p:txBody>
      </p:sp>
      <p:grpSp>
        <p:nvGrpSpPr>
          <p:cNvPr id="23" name="Group 22">
            <a:extLst>
              <a:ext uri="{FF2B5EF4-FFF2-40B4-BE49-F238E27FC236}">
                <a16:creationId xmlns:a16="http://schemas.microsoft.com/office/drawing/2014/main" id="{7BEE5C70-D818-75B0-CDAC-7BDDD0489915}"/>
              </a:ext>
            </a:extLst>
          </p:cNvPr>
          <p:cNvGrpSpPr/>
          <p:nvPr/>
        </p:nvGrpSpPr>
        <p:grpSpPr>
          <a:xfrm>
            <a:off x="5937654" y="2956036"/>
            <a:ext cx="2684218" cy="1915114"/>
            <a:chOff x="-487578" y="1238760"/>
            <a:chExt cx="5552410" cy="3646852"/>
          </a:xfrm>
        </p:grpSpPr>
        <p:cxnSp>
          <p:nvCxnSpPr>
            <p:cNvPr id="4" name="Straight Arrow Connector 3">
              <a:extLst>
                <a:ext uri="{FF2B5EF4-FFF2-40B4-BE49-F238E27FC236}">
                  <a16:creationId xmlns:a16="http://schemas.microsoft.com/office/drawing/2014/main" id="{16952D57-7D1D-21A4-A1A1-4AC23D1EBE0D}"/>
                </a:ext>
              </a:extLst>
            </p:cNvPr>
            <p:cNvCxnSpPr>
              <a:cxnSpLocks/>
            </p:cNvCxnSpPr>
            <p:nvPr/>
          </p:nvCxnSpPr>
          <p:spPr>
            <a:xfrm flipV="1">
              <a:off x="1029230" y="2910390"/>
              <a:ext cx="1451517" cy="1462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3B07512-2B20-DE23-1753-C79BBDAF6487}"/>
                </a:ext>
              </a:extLst>
            </p:cNvPr>
            <p:cNvCxnSpPr>
              <a:cxnSpLocks/>
            </p:cNvCxnSpPr>
            <p:nvPr/>
          </p:nvCxnSpPr>
          <p:spPr>
            <a:xfrm>
              <a:off x="2846190" y="2526252"/>
              <a:ext cx="32626" cy="298713"/>
            </a:xfrm>
            <a:prstGeom prst="straightConnector1">
              <a:avLst/>
            </a:prstGeom>
            <a:ln>
              <a:solidFill>
                <a:srgbClr val="FF0000"/>
              </a:solidFill>
              <a:prstDash val="sysDot"/>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4A8AF76-6E20-C189-EFC2-13BEE55B94D2}"/>
                </a:ext>
              </a:extLst>
            </p:cNvPr>
            <p:cNvCxnSpPr>
              <a:cxnSpLocks/>
            </p:cNvCxnSpPr>
            <p:nvPr/>
          </p:nvCxnSpPr>
          <p:spPr>
            <a:xfrm flipV="1">
              <a:off x="1010758" y="1565109"/>
              <a:ext cx="0" cy="28139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4E6B5F2-E7CE-694D-3068-48197950D0A6}"/>
                </a:ext>
              </a:extLst>
            </p:cNvPr>
            <p:cNvCxnSpPr>
              <a:cxnSpLocks/>
            </p:cNvCxnSpPr>
            <p:nvPr/>
          </p:nvCxnSpPr>
          <p:spPr>
            <a:xfrm>
              <a:off x="1010758" y="4379066"/>
              <a:ext cx="307390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C5B3-6277-23A6-03E0-906659BFC57D}"/>
                    </a:ext>
                  </a:extLst>
                </p:cNvPr>
                <p:cNvSpPr txBox="1"/>
                <p:nvPr/>
              </p:nvSpPr>
              <p:spPr>
                <a:xfrm>
                  <a:off x="3991748" y="4194400"/>
                  <a:ext cx="925791" cy="6912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𝒂</m:t>
                        </m:r>
                        <m:r>
                          <a:rPr lang="en-US" b="0" i="1" baseline="-25000" smtClean="0">
                            <a:latin typeface="Cambria Math" panose="02040503050406030204" pitchFamily="18" charset="0"/>
                            <a:ea typeface="Cambria Math" panose="02040503050406030204" pitchFamily="18" charset="0"/>
                          </a:rPr>
                          <m:t>1</m:t>
                        </m:r>
                      </m:oMath>
                    </m:oMathPara>
                  </a14:m>
                  <a:endParaRPr lang="en-US" baseline="-25000" dirty="0"/>
                </a:p>
              </p:txBody>
            </p:sp>
          </mc:Choice>
          <mc:Fallback xmlns="">
            <p:sp>
              <p:nvSpPr>
                <p:cNvPr id="8" name="TextBox 7">
                  <a:extLst>
                    <a:ext uri="{FF2B5EF4-FFF2-40B4-BE49-F238E27FC236}">
                      <a16:creationId xmlns:a16="http://schemas.microsoft.com/office/drawing/2014/main" id="{C173C5B3-6277-23A6-03E0-906659BFC57D}"/>
                    </a:ext>
                  </a:extLst>
                </p:cNvPr>
                <p:cNvSpPr txBox="1">
                  <a:spLocks noRot="1" noChangeAspect="1" noMove="1" noResize="1" noEditPoints="1" noAdjustHandles="1" noChangeArrowheads="1" noChangeShapeType="1" noTextEdit="1"/>
                </p:cNvSpPr>
                <p:nvPr/>
              </p:nvSpPr>
              <p:spPr>
                <a:xfrm>
                  <a:off x="3991748" y="4194400"/>
                  <a:ext cx="925791" cy="69121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742DA1-B674-9BCB-E6BD-05B8E3A9CC18}"/>
                    </a:ext>
                  </a:extLst>
                </p:cNvPr>
                <p:cNvSpPr txBox="1"/>
                <p:nvPr/>
              </p:nvSpPr>
              <p:spPr>
                <a:xfrm>
                  <a:off x="834477" y="1238760"/>
                  <a:ext cx="764906" cy="703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h</m:t>
                        </m:r>
                      </m:oMath>
                    </m:oMathPara>
                  </a14:m>
                  <a:endParaRPr lang="en-US" dirty="0"/>
                </a:p>
              </p:txBody>
            </p:sp>
          </mc:Choice>
          <mc:Fallback xmlns="">
            <p:sp>
              <p:nvSpPr>
                <p:cNvPr id="9" name="TextBox 8">
                  <a:extLst>
                    <a:ext uri="{FF2B5EF4-FFF2-40B4-BE49-F238E27FC236}">
                      <a16:creationId xmlns:a16="http://schemas.microsoft.com/office/drawing/2014/main" id="{05742DA1-B674-9BCB-E6BD-05B8E3A9CC18}"/>
                    </a:ext>
                  </a:extLst>
                </p:cNvPr>
                <p:cNvSpPr txBox="1">
                  <a:spLocks noRot="1" noChangeAspect="1" noMove="1" noResize="1" noEditPoints="1" noAdjustHandles="1" noChangeArrowheads="1" noChangeShapeType="1" noTextEdit="1"/>
                </p:cNvSpPr>
                <p:nvPr/>
              </p:nvSpPr>
              <p:spPr>
                <a:xfrm>
                  <a:off x="834477" y="1238760"/>
                  <a:ext cx="764906" cy="703300"/>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39FE65B-B459-7B3B-0E4C-BAB0834234BD}"/>
                </a:ext>
              </a:extLst>
            </p:cNvPr>
            <p:cNvCxnSpPr>
              <a:cxnSpLocks/>
            </p:cNvCxnSpPr>
            <p:nvPr/>
          </p:nvCxnSpPr>
          <p:spPr>
            <a:xfrm flipH="1" flipV="1">
              <a:off x="2959672" y="3620373"/>
              <a:ext cx="174605" cy="225933"/>
            </a:xfrm>
            <a:prstGeom prst="straightConnector1">
              <a:avLst/>
            </a:prstGeom>
            <a:ln>
              <a:solidFill>
                <a:schemeClr val="accent3"/>
              </a:solidFill>
              <a:prstDash val="sysDot"/>
              <a:tailEnd type="triangle" w="sm"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02BDD4E-AD6B-31F6-4184-D84E90D06064}"/>
                </a:ext>
              </a:extLst>
            </p:cNvPr>
            <p:cNvCxnSpPr>
              <a:cxnSpLocks/>
              <a:stCxn id="20" idx="3"/>
              <a:endCxn id="15" idx="1"/>
            </p:cNvCxnSpPr>
            <p:nvPr/>
          </p:nvCxnSpPr>
          <p:spPr>
            <a:xfrm flipH="1" flipV="1">
              <a:off x="2026829" y="3818252"/>
              <a:ext cx="135640" cy="73005"/>
            </a:xfrm>
            <a:prstGeom prst="straightConnector1">
              <a:avLst/>
            </a:prstGeom>
            <a:ln>
              <a:solidFill>
                <a:schemeClr val="accent3"/>
              </a:solidFill>
              <a:prstDash val="sysDot"/>
              <a:tailEnd type="triangle" w="sm" len="lg"/>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633D304-8FAC-3F66-A4C2-BA949E497F6C}"/>
                </a:ext>
              </a:extLst>
            </p:cNvPr>
            <p:cNvSpPr/>
            <p:nvPr/>
          </p:nvSpPr>
          <p:spPr>
            <a:xfrm>
              <a:off x="2813566" y="2129348"/>
              <a:ext cx="65250" cy="658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5EB9A3E6-2458-04AD-FBCB-12703B0FFE33}"/>
                </a:ext>
              </a:extLst>
            </p:cNvPr>
            <p:cNvCxnSpPr>
              <a:cxnSpLocks/>
              <a:endCxn id="12" idx="0"/>
            </p:cNvCxnSpPr>
            <p:nvPr/>
          </p:nvCxnSpPr>
          <p:spPr>
            <a:xfrm>
              <a:off x="2846191" y="1944020"/>
              <a:ext cx="0" cy="185328"/>
            </a:xfrm>
            <a:prstGeom prst="straightConnector1">
              <a:avLst/>
            </a:prstGeom>
            <a:ln>
              <a:solidFill>
                <a:schemeClr val="accent3"/>
              </a:solidFill>
              <a:prstDash val="sysDot"/>
              <a:tailEnd type="triangle" w="sm" len="lg"/>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741280A-01A4-C67A-20F8-6E414F4ECB43}"/>
                </a:ext>
              </a:extLst>
            </p:cNvPr>
            <p:cNvSpPr/>
            <p:nvPr/>
          </p:nvSpPr>
          <p:spPr>
            <a:xfrm>
              <a:off x="1327538" y="2034207"/>
              <a:ext cx="2104691" cy="671512"/>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E88892FE-5F6D-571E-FA00-07C670407E4C}"/>
                </a:ext>
              </a:extLst>
            </p:cNvPr>
            <p:cNvSpPr/>
            <p:nvPr/>
          </p:nvSpPr>
          <p:spPr>
            <a:xfrm>
              <a:off x="1319654" y="2386062"/>
              <a:ext cx="2104689" cy="1442314"/>
            </a:xfrm>
            <a:custGeom>
              <a:avLst/>
              <a:gdLst>
                <a:gd name="connsiteX0" fmla="*/ 0 w 985345"/>
                <a:gd name="connsiteY0" fmla="*/ 0 h 579509"/>
                <a:gd name="connsiteX1" fmla="*/ 331076 w 985345"/>
                <a:gd name="connsiteY1" fmla="*/ 575442 h 579509"/>
                <a:gd name="connsiteX2" fmla="*/ 591207 w 985345"/>
                <a:gd name="connsiteY2" fmla="*/ 268014 h 579509"/>
                <a:gd name="connsiteX3" fmla="*/ 780393 w 985345"/>
                <a:gd name="connsiteY3" fmla="*/ 488731 h 579509"/>
                <a:gd name="connsiteX4" fmla="*/ 985345 w 985345"/>
                <a:gd name="connsiteY4" fmla="*/ 15766 h 579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345" h="579509">
                  <a:moveTo>
                    <a:pt x="0" y="0"/>
                  </a:moveTo>
                  <a:cubicBezTo>
                    <a:pt x="116271" y="265386"/>
                    <a:pt x="232542" y="530773"/>
                    <a:pt x="331076" y="575442"/>
                  </a:cubicBezTo>
                  <a:cubicBezTo>
                    <a:pt x="429611" y="620111"/>
                    <a:pt x="516321" y="282466"/>
                    <a:pt x="591207" y="268014"/>
                  </a:cubicBezTo>
                  <a:cubicBezTo>
                    <a:pt x="666093" y="253562"/>
                    <a:pt x="714703" y="530772"/>
                    <a:pt x="780393" y="488731"/>
                  </a:cubicBezTo>
                  <a:cubicBezTo>
                    <a:pt x="846083" y="446690"/>
                    <a:pt x="915714" y="231228"/>
                    <a:pt x="985345" y="1576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6743F9D-1B8B-A471-C32B-F5BE3D45A44D}"/>
                </a:ext>
              </a:extLst>
            </p:cNvPr>
            <p:cNvCxnSpPr>
              <a:cxnSpLocks/>
            </p:cNvCxnSpPr>
            <p:nvPr/>
          </p:nvCxnSpPr>
          <p:spPr>
            <a:xfrm>
              <a:off x="2846190" y="2218767"/>
              <a:ext cx="0" cy="279057"/>
            </a:xfrm>
            <a:prstGeom prst="straightConnector1">
              <a:avLst/>
            </a:prstGeom>
            <a:ln>
              <a:solidFill>
                <a:srgbClr val="FF0000"/>
              </a:solidFill>
              <a:prstDash val="sysDot"/>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6619403-F108-C0C4-FFDD-EEFC86E42E89}"/>
                </a:ext>
              </a:extLst>
            </p:cNvPr>
            <p:cNvCxnSpPr>
              <a:cxnSpLocks/>
            </p:cNvCxnSpPr>
            <p:nvPr/>
          </p:nvCxnSpPr>
          <p:spPr>
            <a:xfrm>
              <a:off x="2878816" y="2855011"/>
              <a:ext cx="32626" cy="298713"/>
            </a:xfrm>
            <a:prstGeom prst="straightConnector1">
              <a:avLst/>
            </a:prstGeom>
            <a:ln>
              <a:solidFill>
                <a:srgbClr val="FF0000"/>
              </a:solidFill>
              <a:prstDash val="sysDot"/>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17E15BD-B86F-87FF-9644-532723A623E7}"/>
                </a:ext>
              </a:extLst>
            </p:cNvPr>
            <p:cNvCxnSpPr>
              <a:cxnSpLocks/>
            </p:cNvCxnSpPr>
            <p:nvPr/>
          </p:nvCxnSpPr>
          <p:spPr>
            <a:xfrm>
              <a:off x="2911442" y="3201387"/>
              <a:ext cx="32626" cy="298713"/>
            </a:xfrm>
            <a:prstGeom prst="straightConnector1">
              <a:avLst/>
            </a:prstGeom>
            <a:ln>
              <a:solidFill>
                <a:srgbClr val="FF0000"/>
              </a:solidFill>
              <a:prstDash val="sysDot"/>
              <a:headEnd type="none"/>
              <a:tailEnd type="arrow"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7139FA-1A34-7786-CDC2-1F427F1AE0EF}"/>
                    </a:ext>
                  </a:extLst>
                </p:cNvPr>
                <p:cNvSpPr txBox="1"/>
                <p:nvPr/>
              </p:nvSpPr>
              <p:spPr>
                <a:xfrm>
                  <a:off x="2338756" y="2658337"/>
                  <a:ext cx="806420" cy="5766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Cambria Math" panose="02040503050406030204" pitchFamily="18" charset="0"/>
                          </a:rPr>
                          <m:t>𝒂</m:t>
                        </m:r>
                        <m:r>
                          <a:rPr lang="en-US" sz="1400" b="0" i="1" baseline="-25000" smtClean="0">
                            <a:latin typeface="Cambria Math" panose="02040503050406030204" pitchFamily="18" charset="0"/>
                            <a:ea typeface="Cambria Math" panose="02040503050406030204" pitchFamily="18" charset="0"/>
                          </a:rPr>
                          <m:t>2</m:t>
                        </m:r>
                      </m:oMath>
                    </m:oMathPara>
                  </a14:m>
                  <a:endParaRPr lang="en-US" sz="1400" baseline="-25000" dirty="0"/>
                </a:p>
              </p:txBody>
            </p:sp>
          </mc:Choice>
          <mc:Fallback xmlns="">
            <p:sp>
              <p:nvSpPr>
                <p:cNvPr id="19" name="TextBox 18">
                  <a:extLst>
                    <a:ext uri="{FF2B5EF4-FFF2-40B4-BE49-F238E27FC236}">
                      <a16:creationId xmlns:a16="http://schemas.microsoft.com/office/drawing/2014/main" id="{A77139FA-1A34-7786-CDC2-1F427F1AE0EF}"/>
                    </a:ext>
                  </a:extLst>
                </p:cNvPr>
                <p:cNvSpPr txBox="1">
                  <a:spLocks noRot="1" noChangeAspect="1" noMove="1" noResize="1" noEditPoints="1" noAdjustHandles="1" noChangeArrowheads="1" noChangeShapeType="1" noTextEdit="1"/>
                </p:cNvSpPr>
                <p:nvPr/>
              </p:nvSpPr>
              <p:spPr>
                <a:xfrm>
                  <a:off x="2338756" y="2658337"/>
                  <a:ext cx="806420" cy="576682"/>
                </a:xfrm>
                <a:prstGeom prst="rect">
                  <a:avLst/>
                </a:prstGeom>
                <a:blipFill>
                  <a:blip r:embed="rId5"/>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5E4B211-D9CA-4347-D3D8-413D5EC7C447}"/>
                </a:ext>
              </a:extLst>
            </p:cNvPr>
            <p:cNvSpPr txBox="1"/>
            <p:nvPr/>
          </p:nvSpPr>
          <p:spPr>
            <a:xfrm>
              <a:off x="-487578" y="3451694"/>
              <a:ext cx="2650047" cy="879125"/>
            </a:xfrm>
            <a:prstGeom prst="rect">
              <a:avLst/>
            </a:prstGeom>
            <a:noFill/>
          </p:spPr>
          <p:txBody>
            <a:bodyPr wrap="none" rtlCol="0">
              <a:spAutoFit/>
            </a:bodyPr>
            <a:lstStyle/>
            <a:p>
              <a:pPr algn="ctr"/>
              <a:r>
                <a:rPr lang="en-US" sz="1200" dirty="0" err="1">
                  <a:solidFill>
                    <a:srgbClr val="FF0000"/>
                  </a:solidFill>
                  <a:latin typeface="Cambria Math" panose="02040503050406030204" pitchFamily="18" charset="0"/>
                  <a:ea typeface="Cambria Math" panose="02040503050406030204" pitchFamily="18" charset="0"/>
                </a:rPr>
                <a:t>全局极值点</a:t>
              </a:r>
              <a:endParaRPr lang="en-US" sz="1200" dirty="0">
                <a:solidFill>
                  <a:srgbClr val="FF0000"/>
                </a:solidFill>
                <a:latin typeface="Cambria Math" panose="02040503050406030204" pitchFamily="18" charset="0"/>
                <a:ea typeface="Cambria Math" panose="02040503050406030204" pitchFamily="18" charset="0"/>
              </a:endParaRPr>
            </a:p>
            <a:p>
              <a:pPr algn="ctr"/>
              <a:r>
                <a:rPr lang="en-US" sz="1200" dirty="0">
                  <a:solidFill>
                    <a:srgbClr val="FF0000"/>
                  </a:solidFill>
                  <a:latin typeface="Cambria Math" panose="02040503050406030204" pitchFamily="18" charset="0"/>
                  <a:ea typeface="Cambria Math" panose="02040503050406030204" pitchFamily="18" charset="0"/>
                </a:rPr>
                <a:t>Global minimum</a:t>
              </a:r>
            </a:p>
          </p:txBody>
        </p:sp>
        <p:sp>
          <p:nvSpPr>
            <p:cNvPr id="21" name="TextBox 20">
              <a:extLst>
                <a:ext uri="{FF2B5EF4-FFF2-40B4-BE49-F238E27FC236}">
                  <a16:creationId xmlns:a16="http://schemas.microsoft.com/office/drawing/2014/main" id="{8A90A911-A080-4965-882F-1C777F27AB5F}"/>
                </a:ext>
              </a:extLst>
            </p:cNvPr>
            <p:cNvSpPr txBox="1"/>
            <p:nvPr/>
          </p:nvSpPr>
          <p:spPr>
            <a:xfrm>
              <a:off x="2424735" y="3684766"/>
              <a:ext cx="2640097" cy="879125"/>
            </a:xfrm>
            <a:prstGeom prst="rect">
              <a:avLst/>
            </a:prstGeom>
            <a:noFill/>
          </p:spPr>
          <p:txBody>
            <a:bodyPr wrap="none" rtlCol="0">
              <a:spAutoFit/>
            </a:bodyPr>
            <a:lstStyle/>
            <a:p>
              <a:pPr algn="ctr"/>
              <a:r>
                <a:rPr lang="en-US" sz="1200" dirty="0" err="1">
                  <a:solidFill>
                    <a:srgbClr val="FF0000"/>
                  </a:solidFill>
                  <a:latin typeface="Cambria Math" panose="02040503050406030204" pitchFamily="18" charset="0"/>
                  <a:ea typeface="Cambria Math" panose="02040503050406030204" pitchFamily="18" charset="0"/>
                </a:rPr>
                <a:t>局部极值点</a:t>
              </a:r>
              <a:endParaRPr lang="en-US" sz="1200" dirty="0">
                <a:solidFill>
                  <a:srgbClr val="FF0000"/>
                </a:solidFill>
                <a:latin typeface="Cambria Math" panose="02040503050406030204" pitchFamily="18" charset="0"/>
                <a:ea typeface="Cambria Math" panose="02040503050406030204" pitchFamily="18" charset="0"/>
              </a:endParaRPr>
            </a:p>
            <a:p>
              <a:pPr algn="ctr"/>
              <a:r>
                <a:rPr lang="en-US" sz="1200" dirty="0">
                  <a:solidFill>
                    <a:srgbClr val="FF0000"/>
                  </a:solidFill>
                  <a:latin typeface="Cambria Math" panose="02040503050406030204" pitchFamily="18" charset="0"/>
                  <a:ea typeface="Cambria Math" panose="02040503050406030204" pitchFamily="18" charset="0"/>
                </a:rPr>
                <a:t>Local minimums</a:t>
              </a:r>
            </a:p>
          </p:txBody>
        </p:sp>
        <p:sp>
          <p:nvSpPr>
            <p:cNvPr id="22" name="TextBox 21">
              <a:extLst>
                <a:ext uri="{FF2B5EF4-FFF2-40B4-BE49-F238E27FC236}">
                  <a16:creationId xmlns:a16="http://schemas.microsoft.com/office/drawing/2014/main" id="{D92629CC-E9F6-3E55-4FEE-48F80918D162}"/>
                </a:ext>
              </a:extLst>
            </p:cNvPr>
            <p:cNvSpPr txBox="1"/>
            <p:nvPr/>
          </p:nvSpPr>
          <p:spPr>
            <a:xfrm>
              <a:off x="1911425" y="1306633"/>
              <a:ext cx="1831028" cy="879125"/>
            </a:xfrm>
            <a:prstGeom prst="rect">
              <a:avLst/>
            </a:prstGeom>
            <a:noFill/>
          </p:spPr>
          <p:txBody>
            <a:bodyPr wrap="none" rtlCol="0">
              <a:spAutoFit/>
            </a:bodyPr>
            <a:lstStyle/>
            <a:p>
              <a:pPr algn="ctr"/>
              <a:r>
                <a:rPr lang="en-US" sz="1200" dirty="0" err="1">
                  <a:solidFill>
                    <a:srgbClr val="FF0000"/>
                  </a:solidFill>
                  <a:latin typeface="Cambria Math" panose="02040503050406030204" pitchFamily="18" charset="0"/>
                  <a:ea typeface="Cambria Math" panose="02040503050406030204" pitchFamily="18" charset="0"/>
                </a:rPr>
                <a:t>初始状态</a:t>
              </a:r>
              <a:endParaRPr lang="en-US" sz="1200" dirty="0">
                <a:solidFill>
                  <a:srgbClr val="FF0000"/>
                </a:solidFill>
                <a:latin typeface="Cambria Math" panose="02040503050406030204" pitchFamily="18" charset="0"/>
                <a:ea typeface="Cambria Math" panose="02040503050406030204" pitchFamily="18" charset="0"/>
              </a:endParaRPr>
            </a:p>
            <a:p>
              <a:pPr algn="ctr"/>
              <a:r>
                <a:rPr lang="en-US" sz="1200" dirty="0">
                  <a:solidFill>
                    <a:srgbClr val="FF0000"/>
                  </a:solidFill>
                  <a:latin typeface="Cambria Math" panose="02040503050406030204" pitchFamily="18" charset="0"/>
                  <a:ea typeface="Cambria Math" panose="02040503050406030204" pitchFamily="18" charset="0"/>
                </a:rPr>
                <a:t>Start point</a:t>
              </a:r>
            </a:p>
          </p:txBody>
        </p:sp>
      </p:grpSp>
      <p:sp>
        <p:nvSpPr>
          <p:cNvPr id="24" name="Slide Number Placeholder 23">
            <a:extLst>
              <a:ext uri="{FF2B5EF4-FFF2-40B4-BE49-F238E27FC236}">
                <a16:creationId xmlns:a16="http://schemas.microsoft.com/office/drawing/2014/main" id="{52A84589-619C-3E52-6671-FEFEB3A79C31}"/>
              </a:ext>
            </a:extLst>
          </p:cNvPr>
          <p:cNvSpPr>
            <a:spLocks noGrp="1"/>
          </p:cNvSpPr>
          <p:nvPr>
            <p:ph type="sldNum" sz="quarter" idx="2"/>
          </p:nvPr>
        </p:nvSpPr>
        <p:spPr/>
        <p:txBody>
          <a:bodyPr/>
          <a:lstStyle/>
          <a:p>
            <a:fld id="{86CB4B4D-7CA3-9044-876B-883B54F8677D}" type="slidenum">
              <a:rPr lang="en-US" altLang="zh-CN" smtClean="0"/>
              <a:pPr/>
              <a:t>75</a:t>
            </a:fld>
            <a:endParaRPr lang="zh-CN" altLang="en-US" dirty="0"/>
          </a:p>
        </p:txBody>
      </p:sp>
    </p:spTree>
    <p:extLst>
      <p:ext uri="{BB962C8B-B14F-4D97-AF65-F5344CB8AC3E}">
        <p14:creationId xmlns:p14="http://schemas.microsoft.com/office/powerpoint/2010/main" val="3987579288"/>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688BA-936D-4144-BF01-443E31274AE2}"/>
              </a:ext>
            </a:extLst>
          </p:cNvPr>
          <p:cNvSpPr>
            <a:spLocks noGrp="1"/>
          </p:cNvSpPr>
          <p:nvPr>
            <p:ph type="title"/>
          </p:nvPr>
        </p:nvSpPr>
        <p:spPr/>
        <p:txBody>
          <a:bodyPr/>
          <a:lstStyle/>
          <a:p>
            <a:r>
              <a:rPr kumimoji="1" lang="zh-CN" altLang="en-US" dirty="0"/>
              <a:t>局部</a:t>
            </a:r>
            <a:r>
              <a:rPr lang="zh-CN" altLang="en-US" dirty="0"/>
              <a:t>搜索</a:t>
            </a:r>
            <a:r>
              <a:rPr kumimoji="1" lang="zh-CN" altLang="en-US" dirty="0"/>
              <a:t>算法</a:t>
            </a:r>
          </a:p>
        </p:txBody>
      </p:sp>
      <p:sp useBgFill="1">
        <p:nvSpPr>
          <p:cNvPr id="3" name="文本占位符 2">
            <a:extLst>
              <a:ext uri="{FF2B5EF4-FFF2-40B4-BE49-F238E27FC236}">
                <a16:creationId xmlns:a16="http://schemas.microsoft.com/office/drawing/2014/main" id="{1B49D178-A496-5043-AE32-B12A1327CE3C}"/>
              </a:ext>
            </a:extLst>
          </p:cNvPr>
          <p:cNvSpPr>
            <a:spLocks noGrp="1"/>
          </p:cNvSpPr>
          <p:nvPr>
            <p:ph type="body" idx="1"/>
          </p:nvPr>
        </p:nvSpPr>
        <p:spPr>
          <a:xfrm>
            <a:off x="362308" y="868680"/>
            <a:ext cx="4933010" cy="3699594"/>
          </a:xfrm>
        </p:spPr>
        <p:txBody>
          <a:bodyPr>
            <a:normAutofit fontScale="85000" lnSpcReduction="20000"/>
          </a:bodyPr>
          <a:lstStyle/>
          <a:p>
            <a:pPr>
              <a:lnSpc>
                <a:spcPct val="150000"/>
              </a:lnSpc>
            </a:pPr>
            <a:r>
              <a:rPr kumimoji="1" lang="zh-CN" altLang="en-US" sz="2800" dirty="0">
                <a:solidFill>
                  <a:srgbClr val="931000"/>
                </a:solidFill>
              </a:rPr>
              <a:t>解空间的形状</a:t>
            </a:r>
            <a:endParaRPr lang="en-US" altLang="zh-CN" sz="2800" dirty="0">
              <a:solidFill>
                <a:srgbClr val="931000"/>
              </a:solidFill>
            </a:endParaRPr>
          </a:p>
          <a:p>
            <a:pPr>
              <a:lnSpc>
                <a:spcPct val="150000"/>
              </a:lnSpc>
            </a:pPr>
            <a:r>
              <a:rPr lang="zh-CN" altLang="en-US" sz="2400" dirty="0"/>
              <a:t>右图给出了一个</a:t>
            </a:r>
            <a:r>
              <a:rPr lang="zh-CN" altLang="en-US" sz="2400" dirty="0">
                <a:solidFill>
                  <a:srgbClr val="C00000"/>
                </a:solidFill>
              </a:rPr>
              <a:t>一维</a:t>
            </a:r>
            <a:r>
              <a:rPr lang="zh-CN" altLang="en-US" sz="2400" dirty="0"/>
              <a:t>状态空间的</a:t>
            </a:r>
            <a:r>
              <a:rPr lang="zh-CN" altLang="en-US" sz="2400" dirty="0">
                <a:solidFill>
                  <a:srgbClr val="C00000"/>
                </a:solidFill>
              </a:rPr>
              <a:t>例子</a:t>
            </a:r>
            <a:r>
              <a:rPr lang="zh-CN" altLang="en-US" sz="2400" dirty="0"/>
              <a:t>。假设状态是一个连续变化的值，用</a:t>
            </a:r>
            <a:r>
              <a:rPr lang="en-US" altLang="zh-CN" sz="2400" dirty="0"/>
              <a:t>X</a:t>
            </a:r>
            <a:r>
              <a:rPr lang="zh-CN" altLang="en-US" sz="2400" dirty="0"/>
              <a:t>轴表示，</a:t>
            </a:r>
            <a:r>
              <a:rPr lang="en-US" altLang="zh-CN" sz="2400" dirty="0"/>
              <a:t>Y</a:t>
            </a:r>
            <a:r>
              <a:rPr lang="zh-CN" altLang="en-US" sz="2400" dirty="0"/>
              <a:t>轴是每个状态下估值函数的评估值，在</a:t>
            </a:r>
            <a:r>
              <a:rPr lang="en-US" altLang="zh-CN" sz="2400" dirty="0"/>
              <a:t>X</a:t>
            </a:r>
            <a:r>
              <a:rPr lang="zh-CN" altLang="en-US" sz="2400" dirty="0"/>
              <a:t>取值范围内的评估值如图所示。</a:t>
            </a:r>
            <a:endParaRPr lang="en-US" altLang="zh-CN" sz="2400" dirty="0"/>
          </a:p>
          <a:p>
            <a:pPr>
              <a:lnSpc>
                <a:spcPct val="150000"/>
              </a:lnSpc>
            </a:pPr>
            <a:r>
              <a:rPr lang="zh-CN" altLang="en-US" sz="2400" dirty="0"/>
              <a:t>在任意一个当前状态下，可以左右移动。</a:t>
            </a:r>
            <a:endParaRPr lang="en-US" altLang="zh-CN" sz="2400" dirty="0"/>
          </a:p>
          <a:p>
            <a:pPr>
              <a:lnSpc>
                <a:spcPct val="150000"/>
              </a:lnSpc>
            </a:pPr>
            <a:r>
              <a:rPr lang="zh-CN" altLang="en-US" sz="2400" dirty="0"/>
              <a:t>图中有几个概念要知道：</a:t>
            </a:r>
            <a:r>
              <a:rPr lang="zh-CN" altLang="en-US" sz="2400" dirty="0">
                <a:solidFill>
                  <a:srgbClr val="931000"/>
                </a:solidFill>
              </a:rPr>
              <a:t>局部极值、全局最值、一般平台、肩状平台</a:t>
            </a:r>
            <a:endParaRPr kumimoji="1" lang="zh-CN" altLang="en-US" sz="2800" dirty="0">
              <a:solidFill>
                <a:srgbClr val="931000"/>
              </a:solidFill>
            </a:endParaRPr>
          </a:p>
        </p:txBody>
      </p:sp>
      <p:pic>
        <p:nvPicPr>
          <p:cNvPr id="6" name="图片 5">
            <a:extLst>
              <a:ext uri="{FF2B5EF4-FFF2-40B4-BE49-F238E27FC236}">
                <a16:creationId xmlns:a16="http://schemas.microsoft.com/office/drawing/2014/main" id="{E156A451-136E-3A44-80CA-C3BBE9F32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293" y="1490317"/>
            <a:ext cx="3555707" cy="2162865"/>
          </a:xfrm>
          <a:prstGeom prst="rect">
            <a:avLst/>
          </a:prstGeom>
        </p:spPr>
      </p:pic>
      <p:sp>
        <p:nvSpPr>
          <p:cNvPr id="4" name="矩形 3">
            <a:extLst>
              <a:ext uri="{FF2B5EF4-FFF2-40B4-BE49-F238E27FC236}">
                <a16:creationId xmlns:a16="http://schemas.microsoft.com/office/drawing/2014/main" id="{9929BDDA-7045-7143-8CCE-D583EB70F10C}"/>
              </a:ext>
            </a:extLst>
          </p:cNvPr>
          <p:cNvSpPr/>
          <p:nvPr/>
        </p:nvSpPr>
        <p:spPr>
          <a:xfrm>
            <a:off x="7667847" y="2042579"/>
            <a:ext cx="902811" cy="307777"/>
          </a:xfrm>
          <a:prstGeom prst="rect">
            <a:avLst/>
          </a:prstGeom>
        </p:spPr>
        <p:txBody>
          <a:bodyPr wrap="none">
            <a:spAutoFit/>
          </a:bodyPr>
          <a:lstStyle/>
          <a:p>
            <a:r>
              <a:rPr lang="zh-CN" altLang="en-US" sz="1400" dirty="0">
                <a:solidFill>
                  <a:srgbClr val="C00000"/>
                </a:solidFill>
                <a:latin typeface="KaiTi" panose="02010609060101010101" pitchFamily="49" charset="-122"/>
                <a:ea typeface="KaiTi" panose="02010609060101010101" pitchFamily="49" charset="-122"/>
              </a:rPr>
              <a:t>局部极值</a:t>
            </a:r>
          </a:p>
        </p:txBody>
      </p:sp>
      <p:sp>
        <p:nvSpPr>
          <p:cNvPr id="7" name="矩形 6">
            <a:extLst>
              <a:ext uri="{FF2B5EF4-FFF2-40B4-BE49-F238E27FC236}">
                <a16:creationId xmlns:a16="http://schemas.microsoft.com/office/drawing/2014/main" id="{56EA064A-F964-B14D-A2CC-9F35BDB13B78}"/>
              </a:ext>
            </a:extLst>
          </p:cNvPr>
          <p:cNvSpPr/>
          <p:nvPr/>
        </p:nvSpPr>
        <p:spPr>
          <a:xfrm>
            <a:off x="6943541" y="1336428"/>
            <a:ext cx="902811" cy="307777"/>
          </a:xfrm>
          <a:prstGeom prst="rect">
            <a:avLst/>
          </a:prstGeom>
        </p:spPr>
        <p:txBody>
          <a:bodyPr wrap="none">
            <a:spAutoFit/>
          </a:bodyPr>
          <a:lstStyle/>
          <a:p>
            <a:r>
              <a:rPr lang="zh-CN" altLang="en-US" sz="1400" dirty="0">
                <a:solidFill>
                  <a:srgbClr val="C00000"/>
                </a:solidFill>
                <a:latin typeface="KaiTi" panose="02010609060101010101" pitchFamily="49" charset="-122"/>
                <a:ea typeface="KaiTi" panose="02010609060101010101" pitchFamily="49" charset="-122"/>
              </a:rPr>
              <a:t>全局极值</a:t>
            </a:r>
          </a:p>
        </p:txBody>
      </p:sp>
      <p:sp>
        <p:nvSpPr>
          <p:cNvPr id="8" name="矩形 7">
            <a:extLst>
              <a:ext uri="{FF2B5EF4-FFF2-40B4-BE49-F238E27FC236}">
                <a16:creationId xmlns:a16="http://schemas.microsoft.com/office/drawing/2014/main" id="{32253F92-13AF-2C47-A6F0-0E49DF1D312A}"/>
              </a:ext>
            </a:extLst>
          </p:cNvPr>
          <p:cNvSpPr/>
          <p:nvPr/>
        </p:nvSpPr>
        <p:spPr>
          <a:xfrm>
            <a:off x="7990729" y="2601342"/>
            <a:ext cx="902811" cy="307777"/>
          </a:xfrm>
          <a:prstGeom prst="rect">
            <a:avLst/>
          </a:prstGeom>
        </p:spPr>
        <p:txBody>
          <a:bodyPr wrap="none">
            <a:spAutoFit/>
          </a:bodyPr>
          <a:lstStyle/>
          <a:p>
            <a:r>
              <a:rPr lang="zh-CN" altLang="en-US" sz="1400" dirty="0">
                <a:solidFill>
                  <a:srgbClr val="C00000"/>
                </a:solidFill>
                <a:latin typeface="KaiTi" panose="02010609060101010101" pitchFamily="49" charset="-122"/>
                <a:ea typeface="KaiTi" panose="02010609060101010101" pitchFamily="49" charset="-122"/>
              </a:rPr>
              <a:t>一般平台</a:t>
            </a:r>
          </a:p>
        </p:txBody>
      </p:sp>
      <p:sp>
        <p:nvSpPr>
          <p:cNvPr id="9" name="矩形 8">
            <a:extLst>
              <a:ext uri="{FF2B5EF4-FFF2-40B4-BE49-F238E27FC236}">
                <a16:creationId xmlns:a16="http://schemas.microsoft.com/office/drawing/2014/main" id="{8B99261A-95B4-2941-96E8-F22F0139EDC5}"/>
              </a:ext>
            </a:extLst>
          </p:cNvPr>
          <p:cNvSpPr/>
          <p:nvPr/>
        </p:nvSpPr>
        <p:spPr>
          <a:xfrm>
            <a:off x="5852121" y="1876773"/>
            <a:ext cx="902811" cy="307777"/>
          </a:xfrm>
          <a:prstGeom prst="rect">
            <a:avLst/>
          </a:prstGeom>
        </p:spPr>
        <p:txBody>
          <a:bodyPr wrap="none">
            <a:spAutoFit/>
          </a:bodyPr>
          <a:lstStyle/>
          <a:p>
            <a:r>
              <a:rPr lang="zh-CN" altLang="en-US" sz="1400" dirty="0">
                <a:solidFill>
                  <a:srgbClr val="C00000"/>
                </a:solidFill>
                <a:latin typeface="KaiTi" panose="02010609060101010101" pitchFamily="49" charset="-122"/>
                <a:ea typeface="KaiTi" panose="02010609060101010101" pitchFamily="49" charset="-122"/>
              </a:rPr>
              <a:t>肩状平台</a:t>
            </a:r>
          </a:p>
        </p:txBody>
      </p:sp>
      <p:sp>
        <p:nvSpPr>
          <p:cNvPr id="5" name="TextBox 4">
            <a:extLst>
              <a:ext uri="{FF2B5EF4-FFF2-40B4-BE49-F238E27FC236}">
                <a16:creationId xmlns:a16="http://schemas.microsoft.com/office/drawing/2014/main" id="{C141AA81-D1CE-C27C-E11B-0F26F5DFF4AB}"/>
              </a:ext>
            </a:extLst>
          </p:cNvPr>
          <p:cNvSpPr txBox="1"/>
          <p:nvPr/>
        </p:nvSpPr>
        <p:spPr>
          <a:xfrm>
            <a:off x="7920144" y="3334557"/>
            <a:ext cx="1332416" cy="400110"/>
          </a:xfrm>
          <a:prstGeom prst="rect">
            <a:avLst/>
          </a:prstGeom>
          <a:noFill/>
        </p:spPr>
        <p:txBody>
          <a:bodyPr wrap="none" rtlCol="0">
            <a:spAutoFit/>
          </a:bodyPr>
          <a:lstStyle/>
          <a:p>
            <a:r>
              <a:rPr lang="en-US" sz="2000" b="1" dirty="0" err="1">
                <a:solidFill>
                  <a:srgbClr val="C00000"/>
                </a:solidFill>
                <a:latin typeface="STKaiti" panose="02010600040101010101" pitchFamily="2" charset="-122"/>
                <a:ea typeface="STKaiti" panose="02010600040101010101" pitchFamily="2" charset="-122"/>
              </a:rPr>
              <a:t>x轴是状态</a:t>
            </a:r>
            <a:endParaRPr lang="en-US" sz="2000" b="1" dirty="0">
              <a:solidFill>
                <a:srgbClr val="C00000"/>
              </a:solidFill>
              <a:latin typeface="STKaiti" panose="02010600040101010101" pitchFamily="2" charset="-122"/>
              <a:ea typeface="STKaiti" panose="02010600040101010101" pitchFamily="2" charset="-122"/>
            </a:endParaRPr>
          </a:p>
        </p:txBody>
      </p:sp>
      <p:sp>
        <p:nvSpPr>
          <p:cNvPr id="10" name="TextBox 9">
            <a:extLst>
              <a:ext uri="{FF2B5EF4-FFF2-40B4-BE49-F238E27FC236}">
                <a16:creationId xmlns:a16="http://schemas.microsoft.com/office/drawing/2014/main" id="{135FBBF2-8F15-BE9E-DC14-65B79E431ED4}"/>
              </a:ext>
            </a:extLst>
          </p:cNvPr>
          <p:cNvSpPr txBox="1"/>
          <p:nvPr/>
        </p:nvSpPr>
        <p:spPr>
          <a:xfrm>
            <a:off x="5065370" y="1115886"/>
            <a:ext cx="1842171" cy="400110"/>
          </a:xfrm>
          <a:prstGeom prst="rect">
            <a:avLst/>
          </a:prstGeom>
          <a:noFill/>
        </p:spPr>
        <p:txBody>
          <a:bodyPr wrap="none" rtlCol="0">
            <a:spAutoFit/>
          </a:bodyPr>
          <a:lstStyle/>
          <a:p>
            <a:r>
              <a:rPr lang="en-US" sz="2000" b="1" dirty="0" err="1">
                <a:solidFill>
                  <a:srgbClr val="C00000"/>
                </a:solidFill>
                <a:latin typeface="STKaiti" panose="02010600040101010101" pitchFamily="2" charset="-122"/>
                <a:ea typeface="STKaiti" panose="02010600040101010101" pitchFamily="2" charset="-122"/>
              </a:rPr>
              <a:t>y轴是状态估值</a:t>
            </a:r>
            <a:endParaRPr lang="en-US" sz="2000" b="1" dirty="0">
              <a:solidFill>
                <a:srgbClr val="C00000"/>
              </a:solidFill>
              <a:latin typeface="STKaiti" panose="02010600040101010101" pitchFamily="2" charset="-122"/>
              <a:ea typeface="STKaiti" panose="02010600040101010101" pitchFamily="2" charset="-122"/>
            </a:endParaRPr>
          </a:p>
        </p:txBody>
      </p:sp>
      <p:sp>
        <p:nvSpPr>
          <p:cNvPr id="11" name="TextBox 10">
            <a:extLst>
              <a:ext uri="{FF2B5EF4-FFF2-40B4-BE49-F238E27FC236}">
                <a16:creationId xmlns:a16="http://schemas.microsoft.com/office/drawing/2014/main" id="{A2C0B702-3214-F455-5D80-43D4D0531C64}"/>
              </a:ext>
            </a:extLst>
          </p:cNvPr>
          <p:cNvSpPr txBox="1"/>
          <p:nvPr/>
        </p:nvSpPr>
        <p:spPr>
          <a:xfrm>
            <a:off x="5348325" y="728304"/>
            <a:ext cx="3262432" cy="400110"/>
          </a:xfrm>
          <a:prstGeom prst="rect">
            <a:avLst/>
          </a:prstGeom>
          <a:noFill/>
        </p:spPr>
        <p:txBody>
          <a:bodyPr wrap="none" rtlCol="0">
            <a:spAutoFit/>
          </a:bodyPr>
          <a:lstStyle/>
          <a:p>
            <a:r>
              <a:rPr lang="en-US" sz="2000" b="1" dirty="0" err="1">
                <a:latin typeface="STKaiti" panose="02010600040101010101" pitchFamily="2" charset="-122"/>
                <a:ea typeface="STKaiti" panose="02010600040101010101" pitchFamily="2" charset="-122"/>
              </a:rPr>
              <a:t>以状态估值越大越好为例</a:t>
            </a:r>
            <a:r>
              <a:rPr lang="zh-CN" altLang="en-US" sz="2000" b="1" dirty="0">
                <a:latin typeface="STKaiti" panose="02010600040101010101" pitchFamily="2" charset="-122"/>
                <a:ea typeface="STKaiti" panose="02010600040101010101" pitchFamily="2" charset="-122"/>
              </a:rPr>
              <a:t>：</a:t>
            </a:r>
            <a:endParaRPr lang="en-US" sz="2000" b="1" dirty="0">
              <a:latin typeface="STKaiti" panose="02010600040101010101" pitchFamily="2" charset="-122"/>
              <a:ea typeface="STKaiti" panose="02010600040101010101" pitchFamily="2" charset="-122"/>
            </a:endParaRPr>
          </a:p>
        </p:txBody>
      </p:sp>
      <p:sp>
        <p:nvSpPr>
          <p:cNvPr id="12" name="TextBox 11">
            <a:extLst>
              <a:ext uri="{FF2B5EF4-FFF2-40B4-BE49-F238E27FC236}">
                <a16:creationId xmlns:a16="http://schemas.microsoft.com/office/drawing/2014/main" id="{61867F2D-C0BE-2AC9-968F-1B20D3555C6B}"/>
              </a:ext>
            </a:extLst>
          </p:cNvPr>
          <p:cNvSpPr txBox="1"/>
          <p:nvPr/>
        </p:nvSpPr>
        <p:spPr>
          <a:xfrm>
            <a:off x="6736570" y="3580778"/>
            <a:ext cx="1172116" cy="307777"/>
          </a:xfrm>
          <a:prstGeom prst="rect">
            <a:avLst/>
          </a:prstGeom>
          <a:noFill/>
        </p:spPr>
        <p:txBody>
          <a:bodyPr wrap="none" rtlCol="0">
            <a:spAutoFit/>
          </a:bodyPr>
          <a:lstStyle/>
          <a:p>
            <a:r>
              <a:rPr lang="en-US" sz="1400" b="1" dirty="0" err="1">
                <a:solidFill>
                  <a:srgbClr val="C00000"/>
                </a:solidFill>
                <a:latin typeface="STKaiti" panose="02010600040101010101" pitchFamily="2" charset="-122"/>
                <a:ea typeface="STKaiti" panose="02010600040101010101" pitchFamily="2" charset="-122"/>
              </a:rPr>
              <a:t>初始状态</a:t>
            </a:r>
            <a:r>
              <a:rPr lang="en-US" altLang="zh-CN" sz="1400" b="1" dirty="0">
                <a:solidFill>
                  <a:srgbClr val="C00000"/>
                </a:solidFill>
                <a:latin typeface="STKaiti" panose="02010600040101010101" pitchFamily="2" charset="-122"/>
                <a:ea typeface="STKaiti" panose="02010600040101010101" pitchFamily="2" charset="-122"/>
              </a:rPr>
              <a:t>/</a:t>
            </a:r>
            <a:r>
              <a:rPr lang="zh-CN" altLang="en-US" sz="1400" b="1" dirty="0">
                <a:solidFill>
                  <a:srgbClr val="C00000"/>
                </a:solidFill>
                <a:latin typeface="STKaiti" panose="02010600040101010101" pitchFamily="2" charset="-122"/>
                <a:ea typeface="STKaiti" panose="02010600040101010101" pitchFamily="2" charset="-122"/>
              </a:rPr>
              <a:t>点</a:t>
            </a:r>
            <a:endParaRPr lang="en-US" sz="1400" b="1" dirty="0">
              <a:solidFill>
                <a:srgbClr val="C00000"/>
              </a:solidFill>
              <a:latin typeface="STKaiti" panose="02010600040101010101" pitchFamily="2" charset="-122"/>
              <a:ea typeface="STKaiti" panose="02010600040101010101" pitchFamily="2" charset="-122"/>
            </a:endParaRPr>
          </a:p>
        </p:txBody>
      </p:sp>
      <p:sp>
        <p:nvSpPr>
          <p:cNvPr id="13" name="TextBox 12">
            <a:extLst>
              <a:ext uri="{FF2B5EF4-FFF2-40B4-BE49-F238E27FC236}">
                <a16:creationId xmlns:a16="http://schemas.microsoft.com/office/drawing/2014/main" id="{894FE8CF-B8C6-5679-5A73-3BA2832A4B8D}"/>
              </a:ext>
            </a:extLst>
          </p:cNvPr>
          <p:cNvSpPr txBox="1"/>
          <p:nvPr/>
        </p:nvSpPr>
        <p:spPr>
          <a:xfrm>
            <a:off x="4118375" y="4166832"/>
            <a:ext cx="5019323" cy="646331"/>
          </a:xfrm>
          <a:prstGeom prst="rect">
            <a:avLst/>
          </a:prstGeom>
          <a:solidFill>
            <a:schemeClr val="accent4">
              <a:lumMod val="20000"/>
              <a:lumOff val="80000"/>
            </a:schemeClr>
          </a:solidFill>
        </p:spPr>
        <p:txBody>
          <a:bodyPr wrap="none" rtlCol="0">
            <a:spAutoFit/>
          </a:bodyPr>
          <a:lstStyle/>
          <a:p>
            <a:pPr algn="ctr"/>
            <a:r>
              <a:rPr lang="en-US" b="1" dirty="0" err="1">
                <a:latin typeface="STKaiti" panose="02010600040101010101" pitchFamily="2" charset="-122"/>
                <a:ea typeface="STKaiti" panose="02010600040101010101" pitchFamily="2" charset="-122"/>
              </a:rPr>
              <a:t>如果初始状态在这</a:t>
            </a:r>
            <a:r>
              <a:rPr lang="zh-CN" altLang="en-US" b="1" dirty="0">
                <a:latin typeface="STKaiti" panose="02010600040101010101" pitchFamily="2" charset="-122"/>
                <a:ea typeface="STKaiti" panose="02010600040101010101" pitchFamily="2" charset="-122"/>
              </a:rPr>
              <a:t>，就能爬到全局最优值</a:t>
            </a:r>
            <a:endParaRPr lang="en-GB" altLang="zh-CN" b="1" dirty="0">
              <a:latin typeface="STKaiti" panose="02010600040101010101" pitchFamily="2" charset="-122"/>
              <a:ea typeface="STKaiti" panose="02010600040101010101" pitchFamily="2" charset="-122"/>
            </a:endParaRPr>
          </a:p>
          <a:p>
            <a:pPr algn="ctr"/>
            <a:r>
              <a:rPr lang="zh-CN" altLang="en-US" b="1" dirty="0">
                <a:latin typeface="STKaiti" panose="02010600040101010101" pitchFamily="2" charset="-122"/>
                <a:ea typeface="STKaiti" panose="02010600040101010101" pitchFamily="2" charset="-122"/>
              </a:rPr>
              <a:t>初始点的位置影响了能不能到全局最优的极值点</a:t>
            </a:r>
            <a:endParaRPr lang="en-US" b="1" dirty="0">
              <a:latin typeface="STKaiti" panose="02010600040101010101" pitchFamily="2" charset="-122"/>
              <a:ea typeface="STKaiti" panose="02010600040101010101" pitchFamily="2" charset="-122"/>
            </a:endParaRPr>
          </a:p>
        </p:txBody>
      </p:sp>
      <p:cxnSp>
        <p:nvCxnSpPr>
          <p:cNvPr id="15" name="Straight Connector 14">
            <a:extLst>
              <a:ext uri="{FF2B5EF4-FFF2-40B4-BE49-F238E27FC236}">
                <a16:creationId xmlns:a16="http://schemas.microsoft.com/office/drawing/2014/main" id="{A22523E7-A8D1-40F8-4535-304E7366E0B6}"/>
              </a:ext>
            </a:extLst>
          </p:cNvPr>
          <p:cNvCxnSpPr>
            <a:cxnSpLocks/>
          </p:cNvCxnSpPr>
          <p:nvPr/>
        </p:nvCxnSpPr>
        <p:spPr>
          <a:xfrm flipV="1">
            <a:off x="6035777" y="3013889"/>
            <a:ext cx="888082" cy="115294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4C2CB88-55AA-4357-1E4D-CF6C8F2914EB}"/>
              </a:ext>
            </a:extLst>
          </p:cNvPr>
          <p:cNvSpPr/>
          <p:nvPr/>
        </p:nvSpPr>
        <p:spPr>
          <a:xfrm>
            <a:off x="6907541" y="2925971"/>
            <a:ext cx="72000" cy="72000"/>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718E953D-1A6A-B402-C198-D2B7B29700B9}"/>
              </a:ext>
            </a:extLst>
          </p:cNvPr>
          <p:cNvSpPr>
            <a:spLocks noGrp="1"/>
          </p:cNvSpPr>
          <p:nvPr>
            <p:ph type="sldNum" sz="quarter" idx="2"/>
          </p:nvPr>
        </p:nvSpPr>
        <p:spPr/>
        <p:txBody>
          <a:bodyPr/>
          <a:lstStyle/>
          <a:p>
            <a:fld id="{86CB4B4D-7CA3-9044-876B-883B54F8677D}" type="slidenum">
              <a:rPr lang="en-US" altLang="zh-CN" smtClean="0"/>
              <a:pPr/>
              <a:t>76</a:t>
            </a:fld>
            <a:endParaRPr lang="zh-CN" altLang="en-US" dirty="0"/>
          </a:p>
        </p:txBody>
      </p:sp>
      <p:cxnSp>
        <p:nvCxnSpPr>
          <p:cNvPr id="19" name="Straight Arrow Connector 18">
            <a:extLst>
              <a:ext uri="{FF2B5EF4-FFF2-40B4-BE49-F238E27FC236}">
                <a16:creationId xmlns:a16="http://schemas.microsoft.com/office/drawing/2014/main" id="{D7819141-49C8-2F5D-896E-5F0FF42B193B}"/>
              </a:ext>
            </a:extLst>
          </p:cNvPr>
          <p:cNvCxnSpPr>
            <a:cxnSpLocks/>
          </p:cNvCxnSpPr>
          <p:nvPr/>
        </p:nvCxnSpPr>
        <p:spPr>
          <a:xfrm flipH="1" flipV="1">
            <a:off x="6907541" y="2575844"/>
            <a:ext cx="36000" cy="273183"/>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89A3C8B-6F8A-B574-6EB2-608BB0CEAB4C}"/>
              </a:ext>
            </a:extLst>
          </p:cNvPr>
          <p:cNvCxnSpPr>
            <a:cxnSpLocks/>
          </p:cNvCxnSpPr>
          <p:nvPr/>
        </p:nvCxnSpPr>
        <p:spPr>
          <a:xfrm flipV="1">
            <a:off x="7333785" y="2767692"/>
            <a:ext cx="64721" cy="246197"/>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443131"/>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F9EEA7-DC9F-7742-823E-BD17C76D09AF}"/>
              </a:ext>
            </a:extLst>
          </p:cNvPr>
          <p:cNvSpPr>
            <a:spLocks noGrp="1"/>
          </p:cNvSpPr>
          <p:nvPr>
            <p:ph type="title"/>
          </p:nvPr>
        </p:nvSpPr>
        <p:spPr/>
        <p:txBody>
          <a:bodyPr/>
          <a:lstStyle/>
          <a:p>
            <a:r>
              <a:rPr kumimoji="1" lang="zh-CN" altLang="en-US" dirty="0"/>
              <a:t>局部</a:t>
            </a:r>
            <a:r>
              <a:rPr lang="zh-CN" altLang="en-US" dirty="0"/>
              <a:t>搜索</a:t>
            </a:r>
            <a:r>
              <a:rPr kumimoji="1" lang="zh-CN" altLang="en-US" dirty="0"/>
              <a:t>算法</a:t>
            </a:r>
          </a:p>
        </p:txBody>
      </p:sp>
      <p:sp>
        <p:nvSpPr>
          <p:cNvPr id="3" name="文本占位符 2">
            <a:extLst>
              <a:ext uri="{FF2B5EF4-FFF2-40B4-BE49-F238E27FC236}">
                <a16:creationId xmlns:a16="http://schemas.microsoft.com/office/drawing/2014/main" id="{C610DD85-466A-3740-8A90-F1EAC7238DFB}"/>
              </a:ext>
            </a:extLst>
          </p:cNvPr>
          <p:cNvSpPr>
            <a:spLocks noGrp="1"/>
          </p:cNvSpPr>
          <p:nvPr>
            <p:ph type="body" idx="1"/>
          </p:nvPr>
        </p:nvSpPr>
        <p:spPr>
          <a:xfrm>
            <a:off x="502920" y="680419"/>
            <a:ext cx="8513984" cy="4007581"/>
          </a:xfrm>
        </p:spPr>
        <p:txBody>
          <a:bodyPr>
            <a:normAutofit/>
          </a:bodyPr>
          <a:lstStyle/>
          <a:p>
            <a:pPr>
              <a:lnSpc>
                <a:spcPct val="150000"/>
              </a:lnSpc>
              <a:spcBef>
                <a:spcPts val="949"/>
              </a:spcBef>
            </a:pPr>
            <a:r>
              <a:rPr lang="zh-CN" altLang="en-US" sz="2400" dirty="0">
                <a:solidFill>
                  <a:srgbClr val="931000"/>
                </a:solidFill>
              </a:rPr>
              <a:t>解空间形状带来的问题</a:t>
            </a:r>
            <a:endParaRPr lang="en-US" altLang="zh-CN" sz="2400" dirty="0">
              <a:solidFill>
                <a:srgbClr val="931000"/>
              </a:solidFill>
            </a:endParaRPr>
          </a:p>
          <a:p>
            <a:pPr lvl="1">
              <a:lnSpc>
                <a:spcPct val="150000"/>
              </a:lnSpc>
              <a:spcBef>
                <a:spcPts val="949"/>
              </a:spcBef>
            </a:pPr>
            <a:r>
              <a:rPr lang="zh-CN" altLang="en-US" sz="2400" dirty="0"/>
              <a:t>如何跳出局部极值点而奔向全局最优点？</a:t>
            </a:r>
            <a:endParaRPr lang="en-US" altLang="zh-CN" sz="2400" dirty="0"/>
          </a:p>
          <a:p>
            <a:pPr lvl="1">
              <a:lnSpc>
                <a:spcPct val="150000"/>
              </a:lnSpc>
              <a:spcBef>
                <a:spcPts val="949"/>
              </a:spcBef>
            </a:pPr>
            <a:r>
              <a:rPr lang="zh-CN" altLang="en-US" sz="2400" dirty="0"/>
              <a:t>进入平台时如何解决？</a:t>
            </a:r>
            <a:endParaRPr lang="en-US" altLang="zh-CN" sz="2400" dirty="0"/>
          </a:p>
          <a:p>
            <a:pPr>
              <a:lnSpc>
                <a:spcPct val="150000"/>
              </a:lnSpc>
            </a:pPr>
            <a:r>
              <a:rPr lang="zh-CN" altLang="en-US" sz="2400" dirty="0">
                <a:solidFill>
                  <a:srgbClr val="931000"/>
                </a:solidFill>
              </a:rPr>
              <a:t>一个局部优化算法是完备的和最优的的含义是</a:t>
            </a:r>
            <a:endParaRPr lang="en-US" altLang="zh-CN" sz="2400" dirty="0">
              <a:solidFill>
                <a:srgbClr val="931000"/>
              </a:solidFill>
            </a:endParaRPr>
          </a:p>
          <a:p>
            <a:pPr lvl="2">
              <a:lnSpc>
                <a:spcPct val="150000"/>
              </a:lnSpc>
            </a:pPr>
            <a:r>
              <a:rPr lang="zh-CN" altLang="en-US" sz="2400" b="1" dirty="0"/>
              <a:t>完备</a:t>
            </a:r>
            <a:r>
              <a:rPr lang="zh-CN" altLang="en-US" sz="2400" dirty="0"/>
              <a:t>的，如果目标存在则总能找到；</a:t>
            </a:r>
            <a:endParaRPr lang="en-US" altLang="zh-CN" sz="2400" dirty="0"/>
          </a:p>
          <a:p>
            <a:pPr lvl="2">
              <a:lnSpc>
                <a:spcPct val="150000"/>
              </a:lnSpc>
            </a:pPr>
            <a:r>
              <a:rPr lang="zh-CN" altLang="en-US" sz="2400" b="1" dirty="0"/>
              <a:t>最优</a:t>
            </a:r>
            <a:r>
              <a:rPr lang="zh-CN" altLang="en-US" sz="2400" dirty="0"/>
              <a:t>的，算法能找到全局最优解。</a:t>
            </a:r>
            <a:endParaRPr lang="en-US" altLang="zh-CN" sz="2400" dirty="0"/>
          </a:p>
          <a:p>
            <a:endParaRPr kumimoji="1" lang="zh-CN" altLang="en-US" dirty="0"/>
          </a:p>
        </p:txBody>
      </p:sp>
      <p:sp>
        <p:nvSpPr>
          <p:cNvPr id="4" name="Slide Number Placeholder 3">
            <a:extLst>
              <a:ext uri="{FF2B5EF4-FFF2-40B4-BE49-F238E27FC236}">
                <a16:creationId xmlns:a16="http://schemas.microsoft.com/office/drawing/2014/main" id="{E2040A3C-E14F-41C4-5A69-62EDEFE78DAB}"/>
              </a:ext>
            </a:extLst>
          </p:cNvPr>
          <p:cNvSpPr>
            <a:spLocks noGrp="1"/>
          </p:cNvSpPr>
          <p:nvPr>
            <p:ph type="sldNum" sz="quarter" idx="2"/>
          </p:nvPr>
        </p:nvSpPr>
        <p:spPr/>
        <p:txBody>
          <a:bodyPr/>
          <a:lstStyle/>
          <a:p>
            <a:fld id="{86CB4B4D-7CA3-9044-876B-883B54F8677D}" type="slidenum">
              <a:rPr lang="en-US" altLang="zh-CN" smtClean="0"/>
              <a:pPr/>
              <a:t>77</a:t>
            </a:fld>
            <a:endParaRPr lang="zh-CN" altLang="en-US" dirty="0"/>
          </a:p>
        </p:txBody>
      </p:sp>
      <p:pic>
        <p:nvPicPr>
          <p:cNvPr id="5" name="图片 5">
            <a:extLst>
              <a:ext uri="{FF2B5EF4-FFF2-40B4-BE49-F238E27FC236}">
                <a16:creationId xmlns:a16="http://schemas.microsoft.com/office/drawing/2014/main" id="{63EFDE96-8966-3C79-DB7A-95CC95AF0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0478" y="1012411"/>
            <a:ext cx="2563522" cy="1559339"/>
          </a:xfrm>
          <a:prstGeom prst="rect">
            <a:avLst/>
          </a:prstGeom>
        </p:spPr>
      </p:pic>
    </p:spTree>
    <p:extLst>
      <p:ext uri="{BB962C8B-B14F-4D97-AF65-F5344CB8AC3E}">
        <p14:creationId xmlns:p14="http://schemas.microsoft.com/office/powerpoint/2010/main" val="69889125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zh-CN" altLang="en-US" dirty="0"/>
              <a:t>局部搜索算法</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724619" y="917851"/>
            <a:ext cx="7276381" cy="3577950"/>
          </a:xfrm>
        </p:spPr>
        <p:txBody>
          <a:bodyPr>
            <a:normAutofit lnSpcReduction="10000"/>
          </a:bodyPr>
          <a:lstStyle/>
          <a:p>
            <a:pPr lvl="1">
              <a:lnSpc>
                <a:spcPct val="150000"/>
              </a:lnSpc>
            </a:pPr>
            <a:r>
              <a:rPr lang="zh-CN" altLang="en-US" sz="2400" dirty="0">
                <a:solidFill>
                  <a:srgbClr val="931000"/>
                </a:solidFill>
              </a:rPr>
              <a:t>爬山法（最陡爬山、随机爬山）</a:t>
            </a:r>
            <a:endParaRPr lang="en-US" altLang="zh-CN" sz="2400" dirty="0">
              <a:solidFill>
                <a:srgbClr val="931000"/>
              </a:solidFill>
            </a:endParaRPr>
          </a:p>
          <a:p>
            <a:pPr lvl="1">
              <a:lnSpc>
                <a:spcPct val="150000"/>
              </a:lnSpc>
            </a:pPr>
            <a:r>
              <a:rPr lang="zh-CN" altLang="en-US" sz="2400" dirty="0"/>
              <a:t>模拟退火算法</a:t>
            </a:r>
            <a:endParaRPr lang="en-US" altLang="zh-CN" sz="2400" dirty="0"/>
          </a:p>
          <a:p>
            <a:pPr lvl="1">
              <a:lnSpc>
                <a:spcPct val="150000"/>
              </a:lnSpc>
            </a:pPr>
            <a:r>
              <a:rPr lang="zh-CN" altLang="en-US" sz="2400" dirty="0"/>
              <a:t>局部束搜索</a:t>
            </a:r>
            <a:endParaRPr lang="en-US" altLang="zh-CN" sz="2400" dirty="0"/>
          </a:p>
          <a:p>
            <a:pPr lvl="1">
              <a:lnSpc>
                <a:spcPct val="150000"/>
              </a:lnSpc>
            </a:pPr>
            <a:r>
              <a:rPr lang="zh-CN" altLang="en-US" sz="2400" dirty="0"/>
              <a:t>遗传算法</a:t>
            </a:r>
            <a:endParaRPr lang="en-US" altLang="zh-CN" sz="2400" dirty="0"/>
          </a:p>
          <a:p>
            <a:pPr lvl="1">
              <a:lnSpc>
                <a:spcPct val="150000"/>
              </a:lnSpc>
            </a:pPr>
            <a:r>
              <a:rPr lang="zh-CN" altLang="en-US" sz="2400" dirty="0"/>
              <a:t>连续空间中的局部搜索</a:t>
            </a:r>
            <a:endParaRPr lang="en-US" altLang="zh-CN" sz="2400" dirty="0"/>
          </a:p>
          <a:p>
            <a:pPr lvl="1">
              <a:lnSpc>
                <a:spcPct val="150000"/>
              </a:lnSpc>
            </a:pPr>
            <a:r>
              <a:rPr kumimoji="1" lang="zh-CN" altLang="en-US" sz="2400" b="1" dirty="0"/>
              <a:t>八皇后问题不同的建模和求解方式比较</a:t>
            </a:r>
            <a:endParaRPr lang="en-US" altLang="zh-CN" sz="2400" dirty="0"/>
          </a:p>
        </p:txBody>
      </p:sp>
      <p:sp>
        <p:nvSpPr>
          <p:cNvPr id="4" name="Slide Number Placeholder 3">
            <a:extLst>
              <a:ext uri="{FF2B5EF4-FFF2-40B4-BE49-F238E27FC236}">
                <a16:creationId xmlns:a16="http://schemas.microsoft.com/office/drawing/2014/main" id="{8271CD56-1681-6B5E-FB5F-11466F840F4B}"/>
              </a:ext>
            </a:extLst>
          </p:cNvPr>
          <p:cNvSpPr>
            <a:spLocks noGrp="1"/>
          </p:cNvSpPr>
          <p:nvPr>
            <p:ph type="sldNum" sz="quarter" idx="2"/>
          </p:nvPr>
        </p:nvSpPr>
        <p:spPr/>
        <p:txBody>
          <a:bodyPr/>
          <a:lstStyle/>
          <a:p>
            <a:fld id="{86CB4B4D-7CA3-9044-876B-883B54F8677D}" type="slidenum">
              <a:rPr lang="en-US" altLang="zh-CN" smtClean="0"/>
              <a:pPr/>
              <a:t>78</a:t>
            </a:fld>
            <a:endParaRPr lang="zh-CN" altLang="en-US" dirty="0"/>
          </a:p>
        </p:txBody>
      </p:sp>
    </p:spTree>
    <p:extLst>
      <p:ext uri="{BB962C8B-B14F-4D97-AF65-F5344CB8AC3E}">
        <p14:creationId xmlns:p14="http://schemas.microsoft.com/office/powerpoint/2010/main" val="3390265598"/>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a:xfrm>
            <a:off x="1975449" y="119823"/>
            <a:ext cx="7366514" cy="387469"/>
          </a:xfrm>
        </p:spPr>
        <p:txBody>
          <a:bodyPr/>
          <a:lstStyle/>
          <a:p>
            <a:r>
              <a:rPr lang="zh-CN" altLang="en-US" b="1" dirty="0"/>
              <a:t>爬山法</a:t>
            </a:r>
            <a:r>
              <a:rPr lang="en-US" altLang="zh-CN" b="1" dirty="0"/>
              <a:t>   The hill-climbing search algorithm </a:t>
            </a:r>
            <a:endParaRPr lang="zh-CN" altLang="en-US" sz="4000" dirty="0"/>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213360" y="720180"/>
            <a:ext cx="8930640" cy="1825250"/>
          </a:xfrm>
        </p:spPr>
        <p:txBody>
          <a:bodyPr>
            <a:noAutofit/>
          </a:bodyPr>
          <a:lstStyle/>
          <a:p>
            <a:pPr marL="0" indent="-108515">
              <a:lnSpc>
                <a:spcPct val="100000"/>
              </a:lnSpc>
              <a:buNone/>
            </a:pPr>
            <a:r>
              <a:rPr lang="zh-CN" altLang="en-US" sz="2000" b="1" dirty="0"/>
              <a:t>爬山法</a:t>
            </a:r>
            <a:r>
              <a:rPr lang="en-US" altLang="zh-CN" sz="2000" dirty="0"/>
              <a:t> </a:t>
            </a:r>
            <a:r>
              <a:rPr lang="en-US" altLang="zh-CN" sz="2000" b="1" dirty="0"/>
              <a:t>hill-climbing </a:t>
            </a:r>
            <a:r>
              <a:rPr lang="en-US" altLang="zh-CN" sz="2000" dirty="0"/>
              <a:t>(</a:t>
            </a:r>
            <a:r>
              <a:rPr lang="en-US" altLang="zh-CN" sz="2000" b="1" dirty="0"/>
              <a:t>steepest-ascent </a:t>
            </a:r>
            <a:r>
              <a:rPr lang="zh-CN" altLang="en-US" sz="2000" b="1" dirty="0">
                <a:highlight>
                  <a:srgbClr val="FFFF00"/>
                </a:highlight>
              </a:rPr>
              <a:t>最陡下降</a:t>
            </a:r>
            <a:r>
              <a:rPr lang="zh-CN" altLang="en-US" sz="2000" b="1" dirty="0"/>
              <a:t>版本</a:t>
            </a:r>
            <a:r>
              <a:rPr lang="en-US" altLang="zh-CN" sz="2000" dirty="0"/>
              <a:t>)</a:t>
            </a:r>
            <a:r>
              <a:rPr lang="zh-CN" altLang="en-US" sz="2000" dirty="0"/>
              <a:t>。</a:t>
            </a:r>
            <a:endParaRPr lang="en-US" altLang="zh-CN" sz="2000" dirty="0"/>
          </a:p>
          <a:p>
            <a:pPr marL="0" indent="-108515">
              <a:lnSpc>
                <a:spcPct val="100000"/>
              </a:lnSpc>
              <a:buNone/>
            </a:pPr>
            <a:r>
              <a:rPr lang="zh-CN" altLang="en-US" sz="2000" dirty="0"/>
              <a:t>    每次当前状态移动到</a:t>
            </a:r>
            <a:r>
              <a:rPr lang="zh-CN" altLang="en-US" sz="2000" dirty="0">
                <a:solidFill>
                  <a:srgbClr val="C00000"/>
                </a:solidFill>
                <a:highlight>
                  <a:srgbClr val="FFFF00"/>
                </a:highlight>
              </a:rPr>
              <a:t>相邻节点中</a:t>
            </a:r>
            <a:r>
              <a:rPr lang="zh-CN" altLang="en-US" sz="2000" u="sng" dirty="0">
                <a:solidFill>
                  <a:srgbClr val="C00000"/>
                </a:solidFill>
                <a:highlight>
                  <a:srgbClr val="FFFF00"/>
                </a:highlight>
              </a:rPr>
              <a:t>最好的</a:t>
            </a:r>
            <a:r>
              <a:rPr lang="zh-CN" altLang="en-US" sz="2000" dirty="0">
                <a:solidFill>
                  <a:srgbClr val="C00000"/>
                </a:solidFill>
                <a:highlight>
                  <a:srgbClr val="FFFF00"/>
                </a:highlight>
              </a:rPr>
              <a:t>一个（则最陡的估值最优的邻居</a:t>
            </a:r>
            <a:r>
              <a:rPr lang="zh-CN" altLang="en-US" sz="2000" dirty="0"/>
              <a:t>）</a:t>
            </a:r>
            <a:endParaRPr lang="en-US" altLang="zh-CN" sz="2000" dirty="0"/>
          </a:p>
          <a:p>
            <a:pPr marL="234385" lvl="1" indent="0">
              <a:lnSpc>
                <a:spcPct val="100000"/>
              </a:lnSpc>
              <a:buNone/>
            </a:pPr>
            <a:r>
              <a:rPr lang="zh-CN" altLang="en-US" sz="2000" dirty="0"/>
              <a:t>爬山法会在一个山峰（四周的点都比它差）处停下。</a:t>
            </a:r>
            <a:endParaRPr lang="en-US" altLang="zh-CN" sz="2000" dirty="0"/>
          </a:p>
          <a:p>
            <a:pPr marL="234385" lvl="1" indent="0">
              <a:lnSpc>
                <a:spcPct val="100000"/>
              </a:lnSpc>
              <a:buNone/>
            </a:pPr>
            <a:r>
              <a:rPr lang="zh-CN" altLang="en-US" sz="2000" dirty="0"/>
              <a:t>爬山法并不存储一棵搜索树，所以数据结构</a:t>
            </a:r>
            <a:r>
              <a:rPr lang="zh-CN" altLang="en-US" sz="2000" dirty="0">
                <a:solidFill>
                  <a:srgbClr val="C00000"/>
                </a:solidFill>
              </a:rPr>
              <a:t>只存储当前节点</a:t>
            </a:r>
            <a:r>
              <a:rPr lang="zh-CN" altLang="en-US" sz="2000" dirty="0"/>
              <a:t>。</a:t>
            </a:r>
            <a:endParaRPr lang="en-US" altLang="zh-CN" sz="2000" dirty="0"/>
          </a:p>
        </p:txBody>
      </p:sp>
      <p:cxnSp>
        <p:nvCxnSpPr>
          <p:cNvPr id="7" name="Straight Arrow Connector 6">
            <a:extLst>
              <a:ext uri="{FF2B5EF4-FFF2-40B4-BE49-F238E27FC236}">
                <a16:creationId xmlns:a16="http://schemas.microsoft.com/office/drawing/2014/main" id="{4219E68C-5DF0-D9A0-5D88-0796DA426B13}"/>
              </a:ext>
            </a:extLst>
          </p:cNvPr>
          <p:cNvCxnSpPr>
            <a:cxnSpLocks/>
          </p:cNvCxnSpPr>
          <p:nvPr/>
        </p:nvCxnSpPr>
        <p:spPr>
          <a:xfrm flipH="1" flipV="1">
            <a:off x="1777706" y="4121953"/>
            <a:ext cx="137504" cy="2687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FC93E88D-D82E-B9CE-214D-46C57CE9CB2C}"/>
              </a:ext>
            </a:extLst>
          </p:cNvPr>
          <p:cNvSpPr/>
          <p:nvPr/>
        </p:nvSpPr>
        <p:spPr>
          <a:xfrm>
            <a:off x="512672" y="3475684"/>
            <a:ext cx="1835675" cy="1056905"/>
          </a:xfrm>
          <a:custGeom>
            <a:avLst/>
            <a:gdLst>
              <a:gd name="connsiteX0" fmla="*/ 0 w 1835675"/>
              <a:gd name="connsiteY0" fmla="*/ 1003779 h 1056905"/>
              <a:gd name="connsiteX1" fmla="*/ 646267 w 1835675"/>
              <a:gd name="connsiteY1" fmla="*/ 1 h 1056905"/>
              <a:gd name="connsiteX2" fmla="*/ 1443789 w 1835675"/>
              <a:gd name="connsiteY2" fmla="*/ 996904 h 1056905"/>
              <a:gd name="connsiteX3" fmla="*/ 1835675 w 1835675"/>
              <a:gd name="connsiteY3" fmla="*/ 859400 h 1056905"/>
            </a:gdLst>
            <a:ahLst/>
            <a:cxnLst>
              <a:cxn ang="0">
                <a:pos x="connsiteX0" y="connsiteY0"/>
              </a:cxn>
              <a:cxn ang="0">
                <a:pos x="connsiteX1" y="connsiteY1"/>
              </a:cxn>
              <a:cxn ang="0">
                <a:pos x="connsiteX2" y="connsiteY2"/>
              </a:cxn>
              <a:cxn ang="0">
                <a:pos x="connsiteX3" y="connsiteY3"/>
              </a:cxn>
            </a:cxnLst>
            <a:rect l="l" t="t" r="r" b="b"/>
            <a:pathLst>
              <a:path w="1835675" h="1056905">
                <a:moveTo>
                  <a:pt x="0" y="1003779"/>
                </a:moveTo>
                <a:cubicBezTo>
                  <a:pt x="202818" y="502463"/>
                  <a:pt x="405636" y="1147"/>
                  <a:pt x="646267" y="1"/>
                </a:cubicBezTo>
                <a:cubicBezTo>
                  <a:pt x="886898" y="-1145"/>
                  <a:pt x="1245554" y="853671"/>
                  <a:pt x="1443789" y="996904"/>
                </a:cubicBezTo>
                <a:cubicBezTo>
                  <a:pt x="1642024" y="1140137"/>
                  <a:pt x="1738849" y="999768"/>
                  <a:pt x="1835675" y="8594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8EAF805-E89C-00A5-47C4-F58A074F3958}"/>
              </a:ext>
            </a:extLst>
          </p:cNvPr>
          <p:cNvCxnSpPr>
            <a:cxnSpLocks/>
          </p:cNvCxnSpPr>
          <p:nvPr/>
        </p:nvCxnSpPr>
        <p:spPr>
          <a:xfrm flipH="1" flipV="1">
            <a:off x="1653953" y="3891958"/>
            <a:ext cx="123753" cy="2225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971B161-CF9F-0BE8-4DA2-5EE5EFF0BEC5}"/>
              </a:ext>
            </a:extLst>
          </p:cNvPr>
          <p:cNvSpPr txBox="1"/>
          <p:nvPr/>
        </p:nvSpPr>
        <p:spPr>
          <a:xfrm>
            <a:off x="462937" y="2380755"/>
            <a:ext cx="1935145" cy="892552"/>
          </a:xfrm>
          <a:prstGeom prst="rect">
            <a:avLst/>
          </a:prstGeom>
          <a:noFill/>
        </p:spPr>
        <p:txBody>
          <a:bodyPr wrap="none" rtlCol="0">
            <a:spAutoFit/>
          </a:bodyPr>
          <a:lstStyle/>
          <a:p>
            <a:pPr algn="ctr"/>
            <a:r>
              <a:rPr lang="en-US" sz="2000" b="1" dirty="0" err="1">
                <a:latin typeface="STKaiti" panose="02010600040101010101" pitchFamily="2" charset="-122"/>
                <a:ea typeface="STKaiti" panose="02010600040101010101" pitchFamily="2" charset="-122"/>
              </a:rPr>
              <a:t>爬山法</a:t>
            </a:r>
            <a:endParaRPr lang="en-US" sz="2000" b="1" dirty="0">
              <a:latin typeface="STKaiti" panose="02010600040101010101" pitchFamily="2" charset="-122"/>
              <a:ea typeface="STKaiti" panose="02010600040101010101" pitchFamily="2" charset="-122"/>
            </a:endParaRPr>
          </a:p>
          <a:p>
            <a:pPr algn="ctr"/>
            <a:r>
              <a:rPr lang="en-US" sz="1600" b="1" dirty="0" err="1">
                <a:latin typeface="STKaiti" panose="02010600040101010101" pitchFamily="2" charset="-122"/>
                <a:ea typeface="STKaiti" panose="02010600040101010101" pitchFamily="2" charset="-122"/>
              </a:rPr>
              <a:t>认为估值h越大越好</a:t>
            </a:r>
            <a:endParaRPr lang="en-GB" sz="1600" b="1" dirty="0">
              <a:latin typeface="STKaiti" panose="02010600040101010101" pitchFamily="2" charset="-122"/>
              <a:ea typeface="STKaiti" panose="02010600040101010101" pitchFamily="2" charset="-122"/>
            </a:endParaRPr>
          </a:p>
          <a:p>
            <a:pPr algn="ctr"/>
            <a:r>
              <a:rPr lang="zh-CN" altLang="en-US" sz="1600" b="1" dirty="0">
                <a:latin typeface="STKaiti" panose="02010600040101010101" pitchFamily="2" charset="-122"/>
                <a:ea typeface="STKaiti" panose="02010600040101010101" pitchFamily="2" charset="-122"/>
              </a:rPr>
              <a:t>要爬到山峰</a:t>
            </a:r>
            <a:endParaRPr lang="en-US" sz="1600" b="1" dirty="0">
              <a:latin typeface="STKaiti" panose="02010600040101010101" pitchFamily="2" charset="-122"/>
              <a:ea typeface="STKaiti" panose="02010600040101010101" pitchFamily="2" charset="-122"/>
            </a:endParaRPr>
          </a:p>
        </p:txBody>
      </p:sp>
      <p:cxnSp>
        <p:nvCxnSpPr>
          <p:cNvPr id="14" name="Straight Arrow Connector 13">
            <a:extLst>
              <a:ext uri="{FF2B5EF4-FFF2-40B4-BE49-F238E27FC236}">
                <a16:creationId xmlns:a16="http://schemas.microsoft.com/office/drawing/2014/main" id="{2AFA9AB2-2BC2-D8CF-9AFA-60668C8388D6}"/>
              </a:ext>
            </a:extLst>
          </p:cNvPr>
          <p:cNvCxnSpPr>
            <a:cxnSpLocks/>
          </p:cNvCxnSpPr>
          <p:nvPr/>
        </p:nvCxnSpPr>
        <p:spPr>
          <a:xfrm flipH="1" flipV="1">
            <a:off x="1508634" y="3652618"/>
            <a:ext cx="123753" cy="2225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043DFEE-7866-46B6-3888-2626751E4967}"/>
              </a:ext>
            </a:extLst>
          </p:cNvPr>
          <p:cNvCxnSpPr>
            <a:cxnSpLocks/>
          </p:cNvCxnSpPr>
          <p:nvPr/>
        </p:nvCxnSpPr>
        <p:spPr>
          <a:xfrm flipH="1" flipV="1">
            <a:off x="1279445" y="3369008"/>
            <a:ext cx="229189" cy="28361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681F5A9-C93A-D5F4-329F-0BAE7AD5DCF6}"/>
              </a:ext>
            </a:extLst>
          </p:cNvPr>
          <p:cNvSpPr txBox="1"/>
          <p:nvPr/>
        </p:nvSpPr>
        <p:spPr>
          <a:xfrm>
            <a:off x="1660765" y="4457659"/>
            <a:ext cx="595035" cy="338554"/>
          </a:xfrm>
          <a:prstGeom prst="rect">
            <a:avLst/>
          </a:prstGeom>
          <a:noFill/>
        </p:spPr>
        <p:txBody>
          <a:bodyPr wrap="none" rtlCol="0">
            <a:spAutoFit/>
          </a:bodyPr>
          <a:lstStyle/>
          <a:p>
            <a:r>
              <a:rPr lang="en-US" sz="1600" b="1" dirty="0" err="1">
                <a:latin typeface="STKaiti" panose="02010600040101010101" pitchFamily="2" charset="-122"/>
                <a:ea typeface="STKaiti" panose="02010600040101010101" pitchFamily="2" charset="-122"/>
              </a:rPr>
              <a:t>开始</a:t>
            </a:r>
            <a:endParaRPr lang="en-US" sz="1600" b="1" dirty="0">
              <a:latin typeface="STKaiti" panose="02010600040101010101" pitchFamily="2" charset="-122"/>
              <a:ea typeface="STKaiti" panose="02010600040101010101" pitchFamily="2" charset="-122"/>
            </a:endParaRPr>
          </a:p>
        </p:txBody>
      </p:sp>
      <p:sp>
        <p:nvSpPr>
          <p:cNvPr id="16" name="TextBox 15">
            <a:extLst>
              <a:ext uri="{FF2B5EF4-FFF2-40B4-BE49-F238E27FC236}">
                <a16:creationId xmlns:a16="http://schemas.microsoft.com/office/drawing/2014/main" id="{2C8735B9-10FD-697A-466A-E37CE9E7AB71}"/>
              </a:ext>
            </a:extLst>
          </p:cNvPr>
          <p:cNvSpPr txBox="1"/>
          <p:nvPr/>
        </p:nvSpPr>
        <p:spPr>
          <a:xfrm>
            <a:off x="858174" y="3523771"/>
            <a:ext cx="595035" cy="338554"/>
          </a:xfrm>
          <a:prstGeom prst="rect">
            <a:avLst/>
          </a:prstGeom>
          <a:noFill/>
        </p:spPr>
        <p:txBody>
          <a:bodyPr wrap="none" rtlCol="0">
            <a:spAutoFit/>
          </a:bodyPr>
          <a:lstStyle/>
          <a:p>
            <a:r>
              <a:rPr lang="en-US" sz="1600" b="1" dirty="0" err="1">
                <a:latin typeface="STKaiti" panose="02010600040101010101" pitchFamily="2" charset="-122"/>
                <a:ea typeface="STKaiti" panose="02010600040101010101" pitchFamily="2" charset="-122"/>
              </a:rPr>
              <a:t>结束</a:t>
            </a:r>
            <a:endParaRPr lang="en-US" sz="1600" b="1" dirty="0">
              <a:latin typeface="STKaiti" panose="02010600040101010101" pitchFamily="2" charset="-122"/>
              <a:ea typeface="STKaiti" panose="02010600040101010101" pitchFamily="2" charset="-122"/>
            </a:endParaRPr>
          </a:p>
        </p:txBody>
      </p:sp>
      <p:sp>
        <p:nvSpPr>
          <p:cNvPr id="17" name="TextBox 16">
            <a:extLst>
              <a:ext uri="{FF2B5EF4-FFF2-40B4-BE49-F238E27FC236}">
                <a16:creationId xmlns:a16="http://schemas.microsoft.com/office/drawing/2014/main" id="{F971BDEC-211F-FD07-0CC6-53D04F09F761}"/>
              </a:ext>
            </a:extLst>
          </p:cNvPr>
          <p:cNvSpPr txBox="1"/>
          <p:nvPr/>
        </p:nvSpPr>
        <p:spPr>
          <a:xfrm>
            <a:off x="2896581" y="2380755"/>
            <a:ext cx="2492990" cy="892552"/>
          </a:xfrm>
          <a:prstGeom prst="rect">
            <a:avLst/>
          </a:prstGeom>
          <a:noFill/>
        </p:spPr>
        <p:txBody>
          <a:bodyPr wrap="none" rtlCol="0">
            <a:spAutoFit/>
          </a:bodyPr>
          <a:lstStyle/>
          <a:p>
            <a:pPr algn="ctr"/>
            <a:r>
              <a:rPr lang="en-US" sz="2000" b="1" dirty="0" err="1">
                <a:latin typeface="STKaiti" panose="02010600040101010101" pitchFamily="2" charset="-122"/>
                <a:ea typeface="STKaiti" panose="02010600040101010101" pitchFamily="2" charset="-122"/>
              </a:rPr>
              <a:t>爬山法</a:t>
            </a:r>
            <a:r>
              <a:rPr lang="zh-CN" altLang="en-US" sz="2000" b="1" dirty="0">
                <a:latin typeface="STKaiti" panose="02010600040101010101" pitchFamily="2" charset="-122"/>
                <a:ea typeface="STKaiti" panose="02010600040101010101" pitchFamily="2" charset="-122"/>
              </a:rPr>
              <a:t>（</a:t>
            </a:r>
            <a:r>
              <a:rPr lang="en-US" sz="2000" b="1" dirty="0" err="1">
                <a:latin typeface="STKaiti" panose="02010600040101010101" pitchFamily="2" charset="-122"/>
                <a:ea typeface="STKaiti" panose="02010600040101010101" pitchFamily="2" charset="-122"/>
              </a:rPr>
              <a:t>下降版本</a:t>
            </a:r>
            <a:r>
              <a:rPr lang="zh-CN" altLang="en-US" sz="2000" b="1" dirty="0">
                <a:latin typeface="STKaiti" panose="02010600040101010101" pitchFamily="2" charset="-122"/>
                <a:ea typeface="STKaiti" panose="02010600040101010101" pitchFamily="2" charset="-122"/>
              </a:rPr>
              <a:t>）</a:t>
            </a:r>
            <a:endParaRPr lang="en-US" sz="2000" b="1" dirty="0">
              <a:latin typeface="STKaiti" panose="02010600040101010101" pitchFamily="2" charset="-122"/>
              <a:ea typeface="STKaiti" panose="02010600040101010101" pitchFamily="2" charset="-122"/>
            </a:endParaRPr>
          </a:p>
          <a:p>
            <a:pPr algn="ctr"/>
            <a:r>
              <a:rPr lang="en-US" sz="1600" b="1" dirty="0" err="1">
                <a:latin typeface="STKaiti" panose="02010600040101010101" pitchFamily="2" charset="-122"/>
                <a:ea typeface="STKaiti" panose="02010600040101010101" pitchFamily="2" charset="-122"/>
              </a:rPr>
              <a:t>认为估值h越小越好</a:t>
            </a:r>
            <a:endParaRPr lang="en-GB" sz="1600" b="1" dirty="0">
              <a:latin typeface="STKaiti" panose="02010600040101010101" pitchFamily="2" charset="-122"/>
              <a:ea typeface="STKaiti" panose="02010600040101010101" pitchFamily="2" charset="-122"/>
            </a:endParaRPr>
          </a:p>
          <a:p>
            <a:pPr algn="ctr"/>
            <a:r>
              <a:rPr lang="zh-CN" altLang="en-US" sz="1600" b="1" dirty="0">
                <a:latin typeface="STKaiti" panose="02010600040101010101" pitchFamily="2" charset="-122"/>
                <a:ea typeface="STKaiti" panose="02010600040101010101" pitchFamily="2" charset="-122"/>
              </a:rPr>
              <a:t>要爬到山谷</a:t>
            </a:r>
            <a:endParaRPr lang="en-US" sz="1600" b="1" dirty="0">
              <a:latin typeface="STKaiti" panose="02010600040101010101" pitchFamily="2" charset="-122"/>
              <a:ea typeface="STKaiti" panose="02010600040101010101" pitchFamily="2" charset="-122"/>
            </a:endParaRPr>
          </a:p>
        </p:txBody>
      </p:sp>
      <p:sp>
        <p:nvSpPr>
          <p:cNvPr id="18" name="Freeform 17">
            <a:extLst>
              <a:ext uri="{FF2B5EF4-FFF2-40B4-BE49-F238E27FC236}">
                <a16:creationId xmlns:a16="http://schemas.microsoft.com/office/drawing/2014/main" id="{EC2C3292-269C-6CBA-BF6A-3D1A273341F3}"/>
              </a:ext>
            </a:extLst>
          </p:cNvPr>
          <p:cNvSpPr/>
          <p:nvPr/>
        </p:nvSpPr>
        <p:spPr>
          <a:xfrm flipH="1" flipV="1">
            <a:off x="3224339" y="3372345"/>
            <a:ext cx="1652416" cy="1163230"/>
          </a:xfrm>
          <a:custGeom>
            <a:avLst/>
            <a:gdLst>
              <a:gd name="connsiteX0" fmla="*/ 0 w 1835675"/>
              <a:gd name="connsiteY0" fmla="*/ 1003779 h 1056905"/>
              <a:gd name="connsiteX1" fmla="*/ 646267 w 1835675"/>
              <a:gd name="connsiteY1" fmla="*/ 1 h 1056905"/>
              <a:gd name="connsiteX2" fmla="*/ 1443789 w 1835675"/>
              <a:gd name="connsiteY2" fmla="*/ 996904 h 1056905"/>
              <a:gd name="connsiteX3" fmla="*/ 1835675 w 1835675"/>
              <a:gd name="connsiteY3" fmla="*/ 859400 h 1056905"/>
            </a:gdLst>
            <a:ahLst/>
            <a:cxnLst>
              <a:cxn ang="0">
                <a:pos x="connsiteX0" y="connsiteY0"/>
              </a:cxn>
              <a:cxn ang="0">
                <a:pos x="connsiteX1" y="connsiteY1"/>
              </a:cxn>
              <a:cxn ang="0">
                <a:pos x="connsiteX2" y="connsiteY2"/>
              </a:cxn>
              <a:cxn ang="0">
                <a:pos x="connsiteX3" y="connsiteY3"/>
              </a:cxn>
            </a:cxnLst>
            <a:rect l="l" t="t" r="r" b="b"/>
            <a:pathLst>
              <a:path w="1835675" h="1056905">
                <a:moveTo>
                  <a:pt x="0" y="1003779"/>
                </a:moveTo>
                <a:cubicBezTo>
                  <a:pt x="202818" y="502463"/>
                  <a:pt x="405636" y="1147"/>
                  <a:pt x="646267" y="1"/>
                </a:cubicBezTo>
                <a:cubicBezTo>
                  <a:pt x="886898" y="-1145"/>
                  <a:pt x="1245554" y="853671"/>
                  <a:pt x="1443789" y="996904"/>
                </a:cubicBezTo>
                <a:cubicBezTo>
                  <a:pt x="1642024" y="1140137"/>
                  <a:pt x="1738849" y="999768"/>
                  <a:pt x="1835675" y="8594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5614465-B3D3-3305-93AC-D689B157DAB8}"/>
              </a:ext>
            </a:extLst>
          </p:cNvPr>
          <p:cNvSpPr txBox="1"/>
          <p:nvPr/>
        </p:nvSpPr>
        <p:spPr>
          <a:xfrm>
            <a:off x="3155088" y="3452396"/>
            <a:ext cx="595035" cy="338554"/>
          </a:xfrm>
          <a:prstGeom prst="rect">
            <a:avLst/>
          </a:prstGeom>
          <a:noFill/>
        </p:spPr>
        <p:txBody>
          <a:bodyPr wrap="none" rtlCol="0">
            <a:spAutoFit/>
          </a:bodyPr>
          <a:lstStyle/>
          <a:p>
            <a:r>
              <a:rPr lang="en-US" sz="1600" b="1" dirty="0" err="1">
                <a:latin typeface="STKaiti" panose="02010600040101010101" pitchFamily="2" charset="-122"/>
                <a:ea typeface="STKaiti" panose="02010600040101010101" pitchFamily="2" charset="-122"/>
              </a:rPr>
              <a:t>开始</a:t>
            </a:r>
            <a:endParaRPr lang="en-US" sz="1600" b="1" dirty="0">
              <a:latin typeface="STKaiti" panose="02010600040101010101" pitchFamily="2" charset="-122"/>
              <a:ea typeface="STKaiti" panose="02010600040101010101" pitchFamily="2" charset="-122"/>
            </a:endParaRPr>
          </a:p>
        </p:txBody>
      </p:sp>
      <p:sp>
        <p:nvSpPr>
          <p:cNvPr id="20" name="TextBox 19">
            <a:extLst>
              <a:ext uri="{FF2B5EF4-FFF2-40B4-BE49-F238E27FC236}">
                <a16:creationId xmlns:a16="http://schemas.microsoft.com/office/drawing/2014/main" id="{01AEF21F-806D-6DCA-432B-FE055843CE91}"/>
              </a:ext>
            </a:extLst>
          </p:cNvPr>
          <p:cNvSpPr txBox="1"/>
          <p:nvPr/>
        </p:nvSpPr>
        <p:spPr>
          <a:xfrm>
            <a:off x="4050547" y="4461315"/>
            <a:ext cx="595035" cy="338554"/>
          </a:xfrm>
          <a:prstGeom prst="rect">
            <a:avLst/>
          </a:prstGeom>
          <a:noFill/>
        </p:spPr>
        <p:txBody>
          <a:bodyPr wrap="none" rtlCol="0">
            <a:spAutoFit/>
          </a:bodyPr>
          <a:lstStyle/>
          <a:p>
            <a:r>
              <a:rPr lang="en-US" sz="1600" b="1" dirty="0" err="1">
                <a:latin typeface="STKaiti" panose="02010600040101010101" pitchFamily="2" charset="-122"/>
                <a:ea typeface="STKaiti" panose="02010600040101010101" pitchFamily="2" charset="-122"/>
              </a:rPr>
              <a:t>结束</a:t>
            </a:r>
            <a:endParaRPr lang="en-US" sz="1600" b="1" dirty="0">
              <a:latin typeface="STKaiti" panose="02010600040101010101" pitchFamily="2" charset="-122"/>
              <a:ea typeface="STKaiti" panose="02010600040101010101" pitchFamily="2" charset="-122"/>
            </a:endParaRPr>
          </a:p>
        </p:txBody>
      </p:sp>
      <p:cxnSp>
        <p:nvCxnSpPr>
          <p:cNvPr id="21" name="Straight Arrow Connector 20">
            <a:extLst>
              <a:ext uri="{FF2B5EF4-FFF2-40B4-BE49-F238E27FC236}">
                <a16:creationId xmlns:a16="http://schemas.microsoft.com/office/drawing/2014/main" id="{1D173275-5E70-80E6-BC0A-EC98385DCCF7}"/>
              </a:ext>
            </a:extLst>
          </p:cNvPr>
          <p:cNvCxnSpPr>
            <a:cxnSpLocks/>
          </p:cNvCxnSpPr>
          <p:nvPr/>
        </p:nvCxnSpPr>
        <p:spPr>
          <a:xfrm>
            <a:off x="3534813" y="3312770"/>
            <a:ext cx="229892" cy="26944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12D966A-BA58-DFC2-ACAB-301FD3A04829}"/>
              </a:ext>
            </a:extLst>
          </p:cNvPr>
          <p:cNvCxnSpPr>
            <a:cxnSpLocks/>
          </p:cNvCxnSpPr>
          <p:nvPr/>
        </p:nvCxnSpPr>
        <p:spPr>
          <a:xfrm>
            <a:off x="3764705" y="3641785"/>
            <a:ext cx="144426" cy="24525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F634198-6495-9417-0C7D-279DCEB4BB90}"/>
              </a:ext>
            </a:extLst>
          </p:cNvPr>
          <p:cNvSpPr txBox="1"/>
          <p:nvPr/>
        </p:nvSpPr>
        <p:spPr>
          <a:xfrm>
            <a:off x="1480809" y="3409277"/>
            <a:ext cx="1415772" cy="338554"/>
          </a:xfrm>
          <a:prstGeom prst="rect">
            <a:avLst/>
          </a:prstGeom>
          <a:noFill/>
        </p:spPr>
        <p:txBody>
          <a:bodyPr wrap="none" rtlCol="0">
            <a:spAutoFit/>
          </a:bodyPr>
          <a:lstStyle/>
          <a:p>
            <a:r>
              <a:rPr lang="en-US" sz="1600" b="1" dirty="0" err="1">
                <a:latin typeface="STKaiti" panose="02010600040101010101" pitchFamily="2" charset="-122"/>
                <a:ea typeface="STKaiti" panose="02010600040101010101" pitchFamily="2" charset="-122"/>
              </a:rPr>
              <a:t>多次更新状态</a:t>
            </a:r>
            <a:endParaRPr lang="en-US" sz="1600" b="1" dirty="0">
              <a:latin typeface="STKaiti" panose="02010600040101010101" pitchFamily="2" charset="-122"/>
              <a:ea typeface="STKaiti" panose="02010600040101010101" pitchFamily="2" charset="-122"/>
            </a:endParaRPr>
          </a:p>
        </p:txBody>
      </p:sp>
      <p:cxnSp>
        <p:nvCxnSpPr>
          <p:cNvPr id="26" name="Straight Arrow Connector 25">
            <a:extLst>
              <a:ext uri="{FF2B5EF4-FFF2-40B4-BE49-F238E27FC236}">
                <a16:creationId xmlns:a16="http://schemas.microsoft.com/office/drawing/2014/main" id="{A6123795-F3F1-D33E-BC16-FE946CA8DC06}"/>
              </a:ext>
            </a:extLst>
          </p:cNvPr>
          <p:cNvCxnSpPr>
            <a:cxnSpLocks/>
          </p:cNvCxnSpPr>
          <p:nvPr/>
        </p:nvCxnSpPr>
        <p:spPr>
          <a:xfrm>
            <a:off x="3959400" y="3951764"/>
            <a:ext cx="144426" cy="24525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E821005-9D83-7276-8DF9-3265D7002218}"/>
              </a:ext>
            </a:extLst>
          </p:cNvPr>
          <p:cNvCxnSpPr>
            <a:cxnSpLocks/>
          </p:cNvCxnSpPr>
          <p:nvPr/>
        </p:nvCxnSpPr>
        <p:spPr>
          <a:xfrm>
            <a:off x="4103826" y="4239648"/>
            <a:ext cx="144426" cy="24525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C1D06E1-6067-7369-B5DC-A828E2EBB55D}"/>
              </a:ext>
            </a:extLst>
          </p:cNvPr>
          <p:cNvSpPr txBox="1"/>
          <p:nvPr/>
        </p:nvSpPr>
        <p:spPr>
          <a:xfrm>
            <a:off x="5722065" y="2753631"/>
            <a:ext cx="2958998" cy="1200329"/>
          </a:xfrm>
          <a:prstGeom prst="rect">
            <a:avLst/>
          </a:prstGeom>
          <a:solidFill>
            <a:schemeClr val="accent4">
              <a:lumMod val="20000"/>
              <a:lumOff val="80000"/>
            </a:schemeClr>
          </a:solidFill>
        </p:spPr>
        <p:txBody>
          <a:bodyPr wrap="square" rtlCol="0">
            <a:spAutoFit/>
          </a:bodyPr>
          <a:lstStyle/>
          <a:p>
            <a:pPr algn="ctr"/>
            <a:r>
              <a:rPr lang="en-GB" b="1" dirty="0" err="1">
                <a:latin typeface="STKaiti" panose="02010600040101010101" pitchFamily="2" charset="-122"/>
                <a:ea typeface="STKaiti" panose="02010600040101010101" pitchFamily="2" charset="-122"/>
              </a:rPr>
              <a:t>注意</a:t>
            </a:r>
            <a:r>
              <a:rPr lang="zh-CN" altLang="en-US" b="1" dirty="0">
                <a:latin typeface="STKaiti" panose="02010600040101010101" pitchFamily="2" charset="-122"/>
                <a:ea typeface="STKaiti" panose="02010600040101010101" pitchFamily="2" charset="-122"/>
              </a:rPr>
              <a:t>：爬到山峰还是山谷，取决于状态估值函数</a:t>
            </a:r>
            <a:r>
              <a:rPr lang="en-US" altLang="zh-CN" b="1" dirty="0">
                <a:latin typeface="STKaiti" panose="02010600040101010101" pitchFamily="2" charset="-122"/>
                <a:ea typeface="STKaiti" panose="02010600040101010101" pitchFamily="2" charset="-122"/>
              </a:rPr>
              <a:t>h</a:t>
            </a:r>
            <a:r>
              <a:rPr lang="zh-CN" altLang="en-US" b="1" dirty="0">
                <a:latin typeface="STKaiti" panose="02010600040101010101" pitchFamily="2" charset="-122"/>
                <a:ea typeface="STKaiti" panose="02010600040101010101" pitchFamily="2" charset="-122"/>
              </a:rPr>
              <a:t>是越大越好还是越小越好而已。代码里面只要改一个正负号。</a:t>
            </a:r>
            <a:endParaRPr lang="en-US" sz="1400" b="1" dirty="0">
              <a:latin typeface="STKaiti" panose="02010600040101010101" pitchFamily="2" charset="-122"/>
              <a:ea typeface="STKaiti" panose="02010600040101010101" pitchFamily="2" charset="-122"/>
            </a:endParaRPr>
          </a:p>
        </p:txBody>
      </p:sp>
      <p:sp>
        <p:nvSpPr>
          <p:cNvPr id="29" name="Slide Number Placeholder 28">
            <a:extLst>
              <a:ext uri="{FF2B5EF4-FFF2-40B4-BE49-F238E27FC236}">
                <a16:creationId xmlns:a16="http://schemas.microsoft.com/office/drawing/2014/main" id="{BE8DF2C5-EA23-575A-6C2C-01B2756AE025}"/>
              </a:ext>
            </a:extLst>
          </p:cNvPr>
          <p:cNvSpPr>
            <a:spLocks noGrp="1"/>
          </p:cNvSpPr>
          <p:nvPr>
            <p:ph type="sldNum" sz="quarter" idx="2"/>
          </p:nvPr>
        </p:nvSpPr>
        <p:spPr/>
        <p:txBody>
          <a:bodyPr/>
          <a:lstStyle/>
          <a:p>
            <a:fld id="{86CB4B4D-7CA3-9044-876B-883B54F8677D}" type="slidenum">
              <a:rPr lang="en-US" altLang="zh-CN" smtClean="0"/>
              <a:pPr/>
              <a:t>79</a:t>
            </a:fld>
            <a:endParaRPr lang="zh-CN" altLang="en-US" dirty="0"/>
          </a:p>
        </p:txBody>
      </p:sp>
    </p:spTree>
    <p:extLst>
      <p:ext uri="{BB962C8B-B14F-4D97-AF65-F5344CB8AC3E}">
        <p14:creationId xmlns:p14="http://schemas.microsoft.com/office/powerpoint/2010/main" val="90834124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31670F-FDBB-6D4B-B783-E06A0AFF1C4B}"/>
              </a:ext>
            </a:extLst>
          </p:cNvPr>
          <p:cNvSpPr>
            <a:spLocks noGrp="1"/>
          </p:cNvSpPr>
          <p:nvPr>
            <p:ph type="title"/>
          </p:nvPr>
        </p:nvSpPr>
        <p:spPr/>
        <p:txBody>
          <a:bodyPr/>
          <a:lstStyle/>
          <a:p>
            <a:r>
              <a:rPr kumimoji="1" lang="zh-CN" altLang="en-US" dirty="0"/>
              <a:t>例</a:t>
            </a:r>
            <a:r>
              <a:rPr kumimoji="1" lang="en-US" altLang="zh-CN" dirty="0"/>
              <a:t>2</a:t>
            </a:r>
            <a:r>
              <a:rPr kumimoji="1" lang="zh-CN" altLang="en-US" dirty="0"/>
              <a:t>  八数码问题</a:t>
            </a:r>
          </a:p>
        </p:txBody>
      </p:sp>
      <p:sp>
        <p:nvSpPr>
          <p:cNvPr id="3" name="文本占位符 2">
            <a:extLst>
              <a:ext uri="{FF2B5EF4-FFF2-40B4-BE49-F238E27FC236}">
                <a16:creationId xmlns:a16="http://schemas.microsoft.com/office/drawing/2014/main" id="{7CFF80E4-5663-4D46-872C-A95E775E53FF}"/>
              </a:ext>
            </a:extLst>
          </p:cNvPr>
          <p:cNvSpPr>
            <a:spLocks noGrp="1"/>
          </p:cNvSpPr>
          <p:nvPr>
            <p:ph type="body" idx="1"/>
          </p:nvPr>
        </p:nvSpPr>
        <p:spPr>
          <a:xfrm>
            <a:off x="270933" y="687065"/>
            <a:ext cx="8500534" cy="2163937"/>
          </a:xfrm>
        </p:spPr>
        <p:txBody>
          <a:bodyPr>
            <a:normAutofit/>
          </a:bodyPr>
          <a:lstStyle/>
          <a:p>
            <a:pPr marL="457200" indent="-457200">
              <a:spcBef>
                <a:spcPts val="633"/>
              </a:spcBef>
              <a:buFont typeface="+mj-lt"/>
              <a:buAutoNum type="arabicPeriod"/>
            </a:pPr>
            <a:r>
              <a:rPr lang="zh-CN" altLang="en-US" b="1" dirty="0"/>
              <a:t>初始状态</a:t>
            </a:r>
            <a:r>
              <a:rPr lang="en-US" altLang="zh-CN" dirty="0"/>
              <a:t>: </a:t>
            </a:r>
            <a:r>
              <a:rPr lang="zh-CN" altLang="en-US" dirty="0"/>
              <a:t>任何一个状态都可以是初始状态。</a:t>
            </a:r>
            <a:endParaRPr lang="en-US" altLang="zh-CN" dirty="0"/>
          </a:p>
          <a:p>
            <a:pPr marL="457200" indent="-457200">
              <a:spcBef>
                <a:spcPts val="633"/>
              </a:spcBef>
              <a:buFont typeface="+mj-lt"/>
              <a:buAutoNum type="arabicPeriod"/>
            </a:pPr>
            <a:r>
              <a:rPr lang="zh-CN" altLang="en-US" b="1" dirty="0"/>
              <a:t>动作</a:t>
            </a:r>
            <a:r>
              <a:rPr lang="en-US" altLang="zh-CN" dirty="0"/>
              <a:t>: </a:t>
            </a:r>
            <a:r>
              <a:rPr lang="zh-CN" altLang="en-US" dirty="0"/>
              <a:t>空格可以上、下、左、右移动。只要移动后还在</a:t>
            </a:r>
            <a:r>
              <a:rPr lang="en-US" altLang="zh-CN" dirty="0"/>
              <a:t>3</a:t>
            </a:r>
            <a:r>
              <a:rPr lang="zh-CN" altLang="en-US" dirty="0"/>
              <a:t>*</a:t>
            </a:r>
            <a:r>
              <a:rPr lang="en-US" altLang="zh-CN" dirty="0"/>
              <a:t>3</a:t>
            </a:r>
            <a:r>
              <a:rPr lang="zh-CN" altLang="en-US" dirty="0"/>
              <a:t>的方格内。</a:t>
            </a:r>
            <a:endParaRPr lang="en-US" altLang="zh-CN" dirty="0"/>
          </a:p>
          <a:p>
            <a:pPr marL="457200" indent="-457200">
              <a:spcBef>
                <a:spcPts val="633"/>
              </a:spcBef>
              <a:buFont typeface="+mj-lt"/>
              <a:buAutoNum type="arabicPeriod"/>
            </a:pPr>
            <a:r>
              <a:rPr lang="zh-CN" altLang="en-US" b="1" dirty="0"/>
              <a:t>状态转移模型</a:t>
            </a:r>
            <a:r>
              <a:rPr lang="en-US" altLang="zh-CN" dirty="0"/>
              <a:t>: </a:t>
            </a:r>
            <a:r>
              <a:rPr lang="zh-CN" altLang="en-US" dirty="0"/>
              <a:t>给定一个状态和动作，给出之后的状态。</a:t>
            </a:r>
            <a:endParaRPr lang="en-US" altLang="zh-CN" dirty="0"/>
          </a:p>
          <a:p>
            <a:pPr marL="457200" indent="-457200">
              <a:spcBef>
                <a:spcPts val="633"/>
              </a:spcBef>
              <a:buFont typeface="+mj-lt"/>
              <a:buAutoNum type="arabicPeriod"/>
            </a:pPr>
            <a:r>
              <a:rPr lang="zh-CN" altLang="en-US" b="1" dirty="0"/>
              <a:t>目标</a:t>
            </a:r>
            <a:r>
              <a:rPr lang="en-US" altLang="zh-CN" dirty="0"/>
              <a:t>: </a:t>
            </a:r>
            <a:r>
              <a:rPr lang="zh-CN" altLang="en-US" dirty="0"/>
              <a:t>给出想要达到的数字和空格分布状态</a:t>
            </a:r>
            <a:r>
              <a:rPr lang="en-US" altLang="zh-CN" dirty="0"/>
              <a:t> </a:t>
            </a:r>
          </a:p>
          <a:p>
            <a:pPr marL="457200" indent="-457200">
              <a:spcBef>
                <a:spcPts val="633"/>
              </a:spcBef>
              <a:buFont typeface="+mj-lt"/>
              <a:buAutoNum type="arabicPeriod"/>
            </a:pPr>
            <a:r>
              <a:rPr lang="zh-CN" altLang="en-US" b="1" dirty="0"/>
              <a:t>路径花费</a:t>
            </a:r>
            <a:r>
              <a:rPr lang="en-US" altLang="zh-CN" dirty="0"/>
              <a:t>: </a:t>
            </a:r>
            <a:r>
              <a:rPr lang="zh-CN" altLang="en-US" dirty="0"/>
              <a:t>每步花费</a:t>
            </a:r>
            <a:r>
              <a:rPr lang="en-US" altLang="zh-CN" dirty="0"/>
              <a:t> 1, </a:t>
            </a:r>
            <a:r>
              <a:rPr lang="zh-CN" altLang="en-US" dirty="0"/>
              <a:t>路径花费就是移动的总步数。</a:t>
            </a:r>
            <a:endParaRPr kumimoji="1" lang="zh-CN" altLang="en-US" dirty="0"/>
          </a:p>
        </p:txBody>
      </p:sp>
      <p:pic>
        <p:nvPicPr>
          <p:cNvPr id="5" name="图片 4">
            <a:extLst>
              <a:ext uri="{FF2B5EF4-FFF2-40B4-BE49-F238E27FC236}">
                <a16:creationId xmlns:a16="http://schemas.microsoft.com/office/drawing/2014/main" id="{B926A82E-3B91-064B-987B-893F34DA0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585" y="2633560"/>
            <a:ext cx="4686182" cy="2130083"/>
          </a:xfrm>
          <a:prstGeom prst="rect">
            <a:avLst/>
          </a:prstGeom>
        </p:spPr>
      </p:pic>
      <p:sp>
        <p:nvSpPr>
          <p:cNvPr id="6" name="文本框 5">
            <a:extLst>
              <a:ext uri="{FF2B5EF4-FFF2-40B4-BE49-F238E27FC236}">
                <a16:creationId xmlns:a16="http://schemas.microsoft.com/office/drawing/2014/main" id="{B061F981-125E-6F4A-9928-ED59C1C6F6A8}"/>
              </a:ext>
            </a:extLst>
          </p:cNvPr>
          <p:cNvSpPr txBox="1"/>
          <p:nvPr/>
        </p:nvSpPr>
        <p:spPr>
          <a:xfrm>
            <a:off x="5271725" y="2719204"/>
            <a:ext cx="3364950" cy="1962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49"/>
            <a:r>
              <a:rPr lang="zh-CN" altLang="en-US" sz="2400" b="1" dirty="0">
                <a:latin typeface="KaiTi" panose="02010609060101010101" pitchFamily="49" charset="-122"/>
                <a:ea typeface="KaiTi" panose="02010609060101010101" pitchFamily="49" charset="-122"/>
              </a:rPr>
              <a:t>八数码问题</a:t>
            </a:r>
            <a:endParaRPr lang="en-US" altLang="zh-CN" sz="2400" b="1" dirty="0">
              <a:latin typeface="KaiTi" panose="02010609060101010101" pitchFamily="49" charset="-122"/>
              <a:ea typeface="KaiTi" panose="02010609060101010101" pitchFamily="49" charset="-122"/>
            </a:endParaRPr>
          </a:p>
          <a:p>
            <a:pPr defTabSz="308049"/>
            <a:r>
              <a:rPr kumimoji="1" lang="zh-CN" altLang="en-US" sz="2000" dirty="0">
                <a:latin typeface="KaiTi" panose="02010609060101010101" pitchFamily="49" charset="-122"/>
                <a:ea typeface="KaiTi" panose="02010609060101010101" pitchFamily="49" charset="-122"/>
              </a:rPr>
              <a:t>一个</a:t>
            </a:r>
            <a:r>
              <a:rPr kumimoji="1" lang="en-US" altLang="zh-CN" sz="2000" dirty="0">
                <a:latin typeface="KaiTi" panose="02010609060101010101" pitchFamily="49" charset="-122"/>
                <a:ea typeface="KaiTi" panose="02010609060101010101" pitchFamily="49" charset="-122"/>
              </a:rPr>
              <a:t>3</a:t>
            </a:r>
            <a:r>
              <a:rPr kumimoji="1" lang="zh-CN" altLang="en-US" sz="2000" dirty="0">
                <a:latin typeface="KaiTi" panose="02010609060101010101" pitchFamily="49" charset="-122"/>
                <a:ea typeface="KaiTi" panose="02010609060101010101" pitchFamily="49" charset="-122"/>
              </a:rPr>
              <a:t>*</a:t>
            </a:r>
            <a:r>
              <a:rPr kumimoji="1" lang="en-US" altLang="zh-CN" sz="2000" dirty="0">
                <a:latin typeface="KaiTi" panose="02010609060101010101" pitchFamily="49" charset="-122"/>
                <a:ea typeface="KaiTi" panose="02010609060101010101" pitchFamily="49" charset="-122"/>
              </a:rPr>
              <a:t>3</a:t>
            </a:r>
            <a:r>
              <a:rPr kumimoji="1" lang="zh-CN" altLang="en-US" sz="2000" dirty="0">
                <a:latin typeface="KaiTi" panose="02010609060101010101" pitchFamily="49" charset="-122"/>
                <a:ea typeface="KaiTi" panose="02010609060101010101" pitchFamily="49" charset="-122"/>
              </a:rPr>
              <a:t>的方格，有</a:t>
            </a:r>
            <a:r>
              <a:rPr kumimoji="1" lang="en-US" altLang="zh-CN" sz="2000" dirty="0">
                <a:latin typeface="KaiTi" panose="02010609060101010101" pitchFamily="49" charset="-122"/>
                <a:ea typeface="KaiTi" panose="02010609060101010101" pitchFamily="49" charset="-122"/>
              </a:rPr>
              <a:t>8</a:t>
            </a:r>
            <a:r>
              <a:rPr kumimoji="1" lang="zh-CN" altLang="en-US" sz="2000" dirty="0">
                <a:latin typeface="KaiTi" panose="02010609060101010101" pitchFamily="49" charset="-122"/>
                <a:ea typeface="KaiTi" panose="02010609060101010101" pitchFamily="49" charset="-122"/>
              </a:rPr>
              <a:t>个数字，一个空格。最开始是随意排放的，通过把空格旁边的数字与空格互换的方式，最终得到排放有序的数字格，</a:t>
            </a:r>
            <a:endParaRPr lang="zh-CN" altLang="en-US" sz="32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083088994"/>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a:xfrm>
            <a:off x="1975449" y="119823"/>
            <a:ext cx="7366514" cy="387469"/>
          </a:xfrm>
        </p:spPr>
        <p:txBody>
          <a:bodyPr/>
          <a:lstStyle/>
          <a:p>
            <a:r>
              <a:rPr lang="zh-CN" altLang="en-US" b="1" dirty="0"/>
              <a:t>爬山法</a:t>
            </a:r>
            <a:r>
              <a:rPr lang="en-US" altLang="zh-CN" b="1" dirty="0"/>
              <a:t>   The hill-climbing search algorithm </a:t>
            </a:r>
            <a:endParaRPr lang="zh-CN" altLang="en-US" sz="4000" dirty="0"/>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304800" y="2853431"/>
            <a:ext cx="8625840" cy="1825250"/>
          </a:xfrm>
        </p:spPr>
        <p:txBody>
          <a:bodyPr>
            <a:noAutofit/>
          </a:bodyPr>
          <a:lstStyle/>
          <a:p>
            <a:pPr marL="0" indent="-108515">
              <a:lnSpc>
                <a:spcPct val="100000"/>
              </a:lnSpc>
              <a:buNone/>
            </a:pPr>
            <a:r>
              <a:rPr lang="zh-CN" altLang="en-US" sz="2000" b="1" dirty="0"/>
              <a:t>爬山法</a:t>
            </a:r>
            <a:r>
              <a:rPr lang="en-US" altLang="zh-CN" sz="2000" dirty="0"/>
              <a:t> </a:t>
            </a:r>
            <a:r>
              <a:rPr lang="en-US" altLang="zh-CN" sz="2000" b="1" dirty="0"/>
              <a:t>hill-climbing </a:t>
            </a:r>
            <a:r>
              <a:rPr lang="en-US" altLang="zh-CN" sz="2000" dirty="0"/>
              <a:t>(</a:t>
            </a:r>
            <a:r>
              <a:rPr lang="en-US" altLang="zh-CN" sz="2000" b="1" dirty="0"/>
              <a:t>steepest-ascent </a:t>
            </a:r>
            <a:r>
              <a:rPr lang="zh-CN" altLang="en-US" sz="2000" b="1" dirty="0"/>
              <a:t>最陡下降版本</a:t>
            </a:r>
            <a:r>
              <a:rPr lang="en-US" altLang="zh-CN" sz="2000" dirty="0"/>
              <a:t>)</a:t>
            </a:r>
            <a:r>
              <a:rPr lang="zh-CN" altLang="en-US" sz="2000" dirty="0"/>
              <a:t>。</a:t>
            </a:r>
            <a:endParaRPr lang="en-US" altLang="zh-CN" sz="2000" dirty="0"/>
          </a:p>
          <a:p>
            <a:pPr marL="0" indent="-108515">
              <a:lnSpc>
                <a:spcPct val="100000"/>
              </a:lnSpc>
              <a:buNone/>
            </a:pPr>
            <a:r>
              <a:rPr lang="zh-CN" altLang="en-US" sz="2000" dirty="0"/>
              <a:t>    每次当前状态移动到</a:t>
            </a:r>
            <a:r>
              <a:rPr lang="zh-CN" altLang="en-US" sz="2000" dirty="0">
                <a:solidFill>
                  <a:srgbClr val="C00000"/>
                </a:solidFill>
              </a:rPr>
              <a:t>相邻节点中最好的一个</a:t>
            </a:r>
            <a:r>
              <a:rPr lang="zh-CN" altLang="en-US" sz="2000" dirty="0"/>
              <a:t>，就是目标评估值最高的一个。</a:t>
            </a:r>
            <a:endParaRPr lang="en-US" altLang="zh-CN" sz="2000" dirty="0"/>
          </a:p>
          <a:p>
            <a:pPr marL="234385" lvl="1" indent="0">
              <a:lnSpc>
                <a:spcPct val="100000"/>
              </a:lnSpc>
              <a:buNone/>
            </a:pPr>
            <a:r>
              <a:rPr lang="zh-CN" altLang="en-US" sz="2000" dirty="0"/>
              <a:t>算法会在一个山峰（四周的点都比它低）处停下。</a:t>
            </a:r>
            <a:endParaRPr lang="en-US" altLang="zh-CN" sz="2000" dirty="0"/>
          </a:p>
          <a:p>
            <a:pPr marL="234385" lvl="1" indent="0">
              <a:lnSpc>
                <a:spcPct val="100000"/>
              </a:lnSpc>
              <a:buNone/>
            </a:pPr>
            <a:r>
              <a:rPr lang="zh-CN" altLang="en-US" sz="2000" dirty="0"/>
              <a:t>算法并不存储一棵搜索树，所以数据结构</a:t>
            </a:r>
            <a:r>
              <a:rPr lang="zh-CN" altLang="en-US" sz="2000" dirty="0">
                <a:solidFill>
                  <a:srgbClr val="C00000"/>
                </a:solidFill>
              </a:rPr>
              <a:t>只存储当前节点</a:t>
            </a:r>
            <a:r>
              <a:rPr lang="zh-CN" altLang="en-US" sz="2000" dirty="0"/>
              <a:t>和一个</a:t>
            </a:r>
            <a:r>
              <a:rPr lang="zh-CN" altLang="en-US" sz="2000" dirty="0">
                <a:solidFill>
                  <a:srgbClr val="C00000"/>
                </a:solidFill>
              </a:rPr>
              <a:t>估值函数</a:t>
            </a:r>
            <a:r>
              <a:rPr lang="zh-CN" altLang="en-US" sz="2000" dirty="0"/>
              <a:t>。</a:t>
            </a:r>
            <a:endParaRPr lang="en-US" altLang="zh-CN" sz="2000" dirty="0"/>
          </a:p>
        </p:txBody>
      </p:sp>
      <p:pic>
        <p:nvPicPr>
          <p:cNvPr id="6" name="图片 5">
            <a:extLst>
              <a:ext uri="{FF2B5EF4-FFF2-40B4-BE49-F238E27FC236}">
                <a16:creationId xmlns:a16="http://schemas.microsoft.com/office/drawing/2014/main" id="{74D1BC75-4010-A741-A6B6-2E07FF77E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7" y="717373"/>
            <a:ext cx="7217483" cy="1944831"/>
          </a:xfrm>
          <a:prstGeom prst="rect">
            <a:avLst/>
          </a:prstGeom>
        </p:spPr>
      </p:pic>
      <p:cxnSp>
        <p:nvCxnSpPr>
          <p:cNvPr id="7" name="Straight Arrow Connector 6">
            <a:extLst>
              <a:ext uri="{FF2B5EF4-FFF2-40B4-BE49-F238E27FC236}">
                <a16:creationId xmlns:a16="http://schemas.microsoft.com/office/drawing/2014/main" id="{4219E68C-5DF0-D9A0-5D88-0796DA426B13}"/>
              </a:ext>
            </a:extLst>
          </p:cNvPr>
          <p:cNvCxnSpPr>
            <a:cxnSpLocks/>
          </p:cNvCxnSpPr>
          <p:nvPr/>
        </p:nvCxnSpPr>
        <p:spPr>
          <a:xfrm flipH="1" flipV="1">
            <a:off x="8359999" y="2340923"/>
            <a:ext cx="137504" cy="2687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FC93E88D-D82E-B9CE-214D-46C57CE9CB2C}"/>
              </a:ext>
            </a:extLst>
          </p:cNvPr>
          <p:cNvSpPr/>
          <p:nvPr/>
        </p:nvSpPr>
        <p:spPr>
          <a:xfrm>
            <a:off x="7094965" y="1694654"/>
            <a:ext cx="1835675" cy="1056905"/>
          </a:xfrm>
          <a:custGeom>
            <a:avLst/>
            <a:gdLst>
              <a:gd name="connsiteX0" fmla="*/ 0 w 1835675"/>
              <a:gd name="connsiteY0" fmla="*/ 1003779 h 1056905"/>
              <a:gd name="connsiteX1" fmla="*/ 646267 w 1835675"/>
              <a:gd name="connsiteY1" fmla="*/ 1 h 1056905"/>
              <a:gd name="connsiteX2" fmla="*/ 1443789 w 1835675"/>
              <a:gd name="connsiteY2" fmla="*/ 996904 h 1056905"/>
              <a:gd name="connsiteX3" fmla="*/ 1835675 w 1835675"/>
              <a:gd name="connsiteY3" fmla="*/ 859400 h 1056905"/>
            </a:gdLst>
            <a:ahLst/>
            <a:cxnLst>
              <a:cxn ang="0">
                <a:pos x="connsiteX0" y="connsiteY0"/>
              </a:cxn>
              <a:cxn ang="0">
                <a:pos x="connsiteX1" y="connsiteY1"/>
              </a:cxn>
              <a:cxn ang="0">
                <a:pos x="connsiteX2" y="connsiteY2"/>
              </a:cxn>
              <a:cxn ang="0">
                <a:pos x="connsiteX3" y="connsiteY3"/>
              </a:cxn>
            </a:cxnLst>
            <a:rect l="l" t="t" r="r" b="b"/>
            <a:pathLst>
              <a:path w="1835675" h="1056905">
                <a:moveTo>
                  <a:pt x="0" y="1003779"/>
                </a:moveTo>
                <a:cubicBezTo>
                  <a:pt x="202818" y="502463"/>
                  <a:pt x="405636" y="1147"/>
                  <a:pt x="646267" y="1"/>
                </a:cubicBezTo>
                <a:cubicBezTo>
                  <a:pt x="886898" y="-1145"/>
                  <a:pt x="1245554" y="853671"/>
                  <a:pt x="1443789" y="996904"/>
                </a:cubicBezTo>
                <a:cubicBezTo>
                  <a:pt x="1642024" y="1140137"/>
                  <a:pt x="1738849" y="999768"/>
                  <a:pt x="1835675" y="8594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8EAF805-E89C-00A5-47C4-F58A074F3958}"/>
              </a:ext>
            </a:extLst>
          </p:cNvPr>
          <p:cNvCxnSpPr>
            <a:cxnSpLocks/>
          </p:cNvCxnSpPr>
          <p:nvPr/>
        </p:nvCxnSpPr>
        <p:spPr>
          <a:xfrm flipH="1" flipV="1">
            <a:off x="8236246" y="2110928"/>
            <a:ext cx="123753" cy="2225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971B161-CF9F-0BE8-4DA2-5EE5EFF0BEC5}"/>
              </a:ext>
            </a:extLst>
          </p:cNvPr>
          <p:cNvSpPr txBox="1"/>
          <p:nvPr/>
        </p:nvSpPr>
        <p:spPr>
          <a:xfrm>
            <a:off x="6814355" y="972475"/>
            <a:ext cx="2116285" cy="707886"/>
          </a:xfrm>
          <a:prstGeom prst="rect">
            <a:avLst/>
          </a:prstGeom>
          <a:noFill/>
        </p:spPr>
        <p:txBody>
          <a:bodyPr wrap="none" rtlCol="0">
            <a:spAutoFit/>
          </a:bodyPr>
          <a:lstStyle/>
          <a:p>
            <a:pPr algn="ctr"/>
            <a:r>
              <a:rPr lang="en-US" sz="2000" b="1" dirty="0" err="1">
                <a:latin typeface="STKaiti" panose="02010600040101010101" pitchFamily="2" charset="-122"/>
                <a:ea typeface="STKaiti" panose="02010600040101010101" pitchFamily="2" charset="-122"/>
              </a:rPr>
              <a:t>当估值h越大越好</a:t>
            </a:r>
            <a:endParaRPr lang="en-GB" sz="2000" b="1" dirty="0">
              <a:latin typeface="STKaiti" panose="02010600040101010101" pitchFamily="2" charset="-122"/>
              <a:ea typeface="STKaiti" panose="02010600040101010101" pitchFamily="2" charset="-122"/>
            </a:endParaRPr>
          </a:p>
          <a:p>
            <a:pPr algn="ctr"/>
            <a:r>
              <a:rPr lang="zh-CN" altLang="en-US" sz="2000" b="1" dirty="0">
                <a:latin typeface="STKaiti" panose="02010600040101010101" pitchFamily="2" charset="-122"/>
                <a:ea typeface="STKaiti" panose="02010600040101010101" pitchFamily="2" charset="-122"/>
              </a:rPr>
              <a:t>要爬到山峰</a:t>
            </a:r>
            <a:endParaRPr lang="en-US" sz="2000" b="1" dirty="0">
              <a:latin typeface="STKaiti" panose="02010600040101010101" pitchFamily="2" charset="-122"/>
              <a:ea typeface="STKaiti" panose="02010600040101010101" pitchFamily="2" charset="-122"/>
            </a:endParaRPr>
          </a:p>
        </p:txBody>
      </p:sp>
      <p:cxnSp>
        <p:nvCxnSpPr>
          <p:cNvPr id="14" name="Straight Arrow Connector 13">
            <a:extLst>
              <a:ext uri="{FF2B5EF4-FFF2-40B4-BE49-F238E27FC236}">
                <a16:creationId xmlns:a16="http://schemas.microsoft.com/office/drawing/2014/main" id="{2AFA9AB2-2BC2-D8CF-9AFA-60668C8388D6}"/>
              </a:ext>
            </a:extLst>
          </p:cNvPr>
          <p:cNvCxnSpPr>
            <a:cxnSpLocks/>
          </p:cNvCxnSpPr>
          <p:nvPr/>
        </p:nvCxnSpPr>
        <p:spPr>
          <a:xfrm flipH="1" flipV="1">
            <a:off x="8090927" y="1871588"/>
            <a:ext cx="123753" cy="2225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043DFEE-7866-46B6-3888-2626751E4967}"/>
              </a:ext>
            </a:extLst>
          </p:cNvPr>
          <p:cNvCxnSpPr>
            <a:cxnSpLocks/>
            <a:endCxn id="13" idx="2"/>
          </p:cNvCxnSpPr>
          <p:nvPr/>
        </p:nvCxnSpPr>
        <p:spPr>
          <a:xfrm flipH="1" flipV="1">
            <a:off x="7872498" y="1680361"/>
            <a:ext cx="202180" cy="19122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Slide Number Placeholder 18">
            <a:extLst>
              <a:ext uri="{FF2B5EF4-FFF2-40B4-BE49-F238E27FC236}">
                <a16:creationId xmlns:a16="http://schemas.microsoft.com/office/drawing/2014/main" id="{20359C4A-2750-469D-4375-182C91A19F01}"/>
              </a:ext>
            </a:extLst>
          </p:cNvPr>
          <p:cNvSpPr>
            <a:spLocks noGrp="1"/>
          </p:cNvSpPr>
          <p:nvPr>
            <p:ph type="sldNum" sz="quarter" idx="2"/>
          </p:nvPr>
        </p:nvSpPr>
        <p:spPr/>
        <p:txBody>
          <a:bodyPr/>
          <a:lstStyle/>
          <a:p>
            <a:fld id="{86CB4B4D-7CA3-9044-876B-883B54F8677D}" type="slidenum">
              <a:rPr lang="en-US" altLang="zh-CN" smtClean="0"/>
              <a:pPr/>
              <a:t>80</a:t>
            </a:fld>
            <a:endParaRPr lang="zh-CN" altLang="en-US" dirty="0"/>
          </a:p>
        </p:txBody>
      </p:sp>
      <p:sp>
        <p:nvSpPr>
          <p:cNvPr id="20" name="TextBox 19">
            <a:extLst>
              <a:ext uri="{FF2B5EF4-FFF2-40B4-BE49-F238E27FC236}">
                <a16:creationId xmlns:a16="http://schemas.microsoft.com/office/drawing/2014/main" id="{BAC24E51-96E4-5703-428F-53DD0C434247}"/>
              </a:ext>
            </a:extLst>
          </p:cNvPr>
          <p:cNvSpPr txBox="1"/>
          <p:nvPr/>
        </p:nvSpPr>
        <p:spPr>
          <a:xfrm>
            <a:off x="3289303" y="1533034"/>
            <a:ext cx="831638" cy="338554"/>
          </a:xfrm>
          <a:prstGeom prst="rect">
            <a:avLst/>
          </a:prstGeom>
          <a:noFill/>
        </p:spPr>
        <p:txBody>
          <a:bodyPr wrap="none" rtlCol="0">
            <a:spAutoFit/>
          </a:bodyPr>
          <a:lstStyle/>
          <a:p>
            <a:pPr marL="234385" lvl="1" defTabSz="685800">
              <a:spcBef>
                <a:spcPts val="375"/>
              </a:spcBef>
            </a:pPr>
            <a:r>
              <a:rPr lang="en-US" sz="1600" b="1" dirty="0" err="1">
                <a:latin typeface="STKaiti" panose="02010600040101010101" pitchFamily="2" charset="-122"/>
                <a:ea typeface="STKaiti" panose="02010600040101010101" pitchFamily="2" charset="-122"/>
              </a:rPr>
              <a:t>后继</a:t>
            </a:r>
            <a:endParaRPr lang="en-US" sz="1600" b="1" dirty="0">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4035718676"/>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C7708-4822-4D43-9B24-073DABF52D88}"/>
              </a:ext>
            </a:extLst>
          </p:cNvPr>
          <p:cNvSpPr>
            <a:spLocks noGrp="1"/>
          </p:cNvSpPr>
          <p:nvPr>
            <p:ph type="title"/>
          </p:nvPr>
        </p:nvSpPr>
        <p:spPr/>
        <p:txBody>
          <a:bodyPr/>
          <a:lstStyle/>
          <a:p>
            <a:r>
              <a:rPr lang="zh-CN" altLang="en-US" dirty="0"/>
              <a:t>八</a:t>
            </a:r>
            <a:r>
              <a:rPr lang="zh-CN" altLang="en-US" b="1" dirty="0"/>
              <a:t>皇后问题</a:t>
            </a:r>
            <a:endParaRPr kumimoji="1" lang="zh-CN" altLang="en-US" b="1" dirty="0"/>
          </a:p>
        </p:txBody>
      </p:sp>
      <p:sp>
        <p:nvSpPr>
          <p:cNvPr id="3" name="文本占位符 2">
            <a:extLst>
              <a:ext uri="{FF2B5EF4-FFF2-40B4-BE49-F238E27FC236}">
                <a16:creationId xmlns:a16="http://schemas.microsoft.com/office/drawing/2014/main" id="{391937AE-F9C5-1B4E-B692-54126FC37447}"/>
              </a:ext>
            </a:extLst>
          </p:cNvPr>
          <p:cNvSpPr>
            <a:spLocks noGrp="1"/>
          </p:cNvSpPr>
          <p:nvPr>
            <p:ph type="body" idx="1"/>
          </p:nvPr>
        </p:nvSpPr>
        <p:spPr>
          <a:xfrm>
            <a:off x="324740" y="698387"/>
            <a:ext cx="6474476" cy="2945397"/>
          </a:xfrm>
        </p:spPr>
        <p:txBody>
          <a:bodyPr>
            <a:normAutofit lnSpcReduction="10000"/>
          </a:bodyPr>
          <a:lstStyle/>
          <a:p>
            <a:pPr marL="0" indent="0">
              <a:lnSpc>
                <a:spcPct val="150000"/>
              </a:lnSpc>
              <a:spcBef>
                <a:spcPts val="0"/>
              </a:spcBef>
              <a:buNone/>
            </a:pPr>
            <a:r>
              <a:rPr lang="zh-CN" altLang="en-US" sz="1898" dirty="0"/>
              <a:t>问题描述模型</a:t>
            </a:r>
            <a:endParaRPr lang="en-US" altLang="zh-CN" sz="1898" dirty="0"/>
          </a:p>
          <a:p>
            <a:pPr marL="457200" indent="-457200">
              <a:lnSpc>
                <a:spcPct val="150000"/>
              </a:lnSpc>
              <a:spcBef>
                <a:spcPts val="0"/>
              </a:spcBef>
              <a:buFont typeface="+mj-lt"/>
              <a:buAutoNum type="arabicPeriod"/>
            </a:pPr>
            <a:r>
              <a:rPr lang="zh-CN" altLang="en-US" sz="1898" dirty="0">
                <a:solidFill>
                  <a:srgbClr val="931000"/>
                </a:solidFill>
              </a:rPr>
              <a:t>初始状态</a:t>
            </a:r>
            <a:r>
              <a:rPr lang="zh-CN" altLang="en-US" sz="1898" b="1" dirty="0">
                <a:solidFill>
                  <a:srgbClr val="931000"/>
                </a:solidFill>
              </a:rPr>
              <a:t> </a:t>
            </a:r>
            <a:r>
              <a:rPr lang="en-US" altLang="zh-CN" sz="1898" b="1" dirty="0">
                <a:solidFill>
                  <a:srgbClr val="931000"/>
                </a:solidFill>
              </a:rPr>
              <a:t>S</a:t>
            </a:r>
            <a:r>
              <a:rPr lang="en-US" altLang="zh-CN" sz="1898" b="1" baseline="-25000" dirty="0">
                <a:solidFill>
                  <a:srgbClr val="931000"/>
                </a:solidFill>
              </a:rPr>
              <a:t>0</a:t>
            </a:r>
            <a:r>
              <a:rPr lang="en-US" altLang="zh-CN" sz="1898" b="1" dirty="0">
                <a:solidFill>
                  <a:srgbClr val="931000"/>
                </a:solidFill>
              </a:rPr>
              <a:t> </a:t>
            </a:r>
            <a:r>
              <a:rPr lang="en-US" altLang="zh-CN" sz="1898" dirty="0"/>
              <a:t>-</a:t>
            </a:r>
            <a:r>
              <a:rPr lang="zh-CN" altLang="en-US" sz="1898" dirty="0"/>
              <a:t> 八个皇后在棋盘上，每列有一个皇后</a:t>
            </a:r>
            <a:endParaRPr lang="en-US" altLang="zh-CN" sz="1898" dirty="0"/>
          </a:p>
          <a:p>
            <a:pPr marL="457200" indent="-457200">
              <a:lnSpc>
                <a:spcPct val="150000"/>
              </a:lnSpc>
              <a:spcBef>
                <a:spcPts val="0"/>
              </a:spcBef>
              <a:buFont typeface="+mj-lt"/>
              <a:buAutoNum type="arabicPeriod"/>
            </a:pPr>
            <a:r>
              <a:rPr lang="zh-CN" altLang="en-US" sz="1898" dirty="0">
                <a:solidFill>
                  <a:srgbClr val="931000"/>
                </a:solidFill>
              </a:rPr>
              <a:t>动作</a:t>
            </a:r>
            <a:r>
              <a:rPr lang="en-US" altLang="zh-CN" sz="1898" dirty="0"/>
              <a:t> – </a:t>
            </a:r>
            <a:r>
              <a:rPr lang="zh-CN" altLang="en-US" sz="1898" dirty="0"/>
              <a:t>移动任意列上的皇后到同列其他行</a:t>
            </a:r>
            <a:endParaRPr lang="en-US" altLang="zh-CN" sz="1898" dirty="0"/>
          </a:p>
          <a:p>
            <a:pPr marL="457200" indent="-457200">
              <a:lnSpc>
                <a:spcPct val="150000"/>
              </a:lnSpc>
              <a:spcBef>
                <a:spcPts val="0"/>
              </a:spcBef>
              <a:buFont typeface="+mj-lt"/>
              <a:buAutoNum type="arabicPeriod"/>
            </a:pPr>
            <a:r>
              <a:rPr lang="zh-CN" altLang="en-US" sz="1898" dirty="0">
                <a:solidFill>
                  <a:srgbClr val="931000"/>
                </a:solidFill>
              </a:rPr>
              <a:t>状态转移 </a:t>
            </a:r>
            <a:r>
              <a:rPr lang="en-US" altLang="zh-CN" sz="1898" dirty="0"/>
              <a:t>–</a:t>
            </a:r>
            <a:r>
              <a:rPr lang="zh-CN" altLang="en-US" sz="1898" dirty="0"/>
              <a:t> 移动后棋盘的样子（邻居状态）</a:t>
            </a:r>
            <a:endParaRPr lang="en-US" altLang="zh-CN" sz="1898" dirty="0"/>
          </a:p>
          <a:p>
            <a:pPr marL="457200" indent="-457200">
              <a:lnSpc>
                <a:spcPct val="150000"/>
              </a:lnSpc>
              <a:spcBef>
                <a:spcPts val="0"/>
              </a:spcBef>
              <a:buFont typeface="+mj-lt"/>
              <a:buAutoNum type="arabicPeriod"/>
            </a:pPr>
            <a:r>
              <a:rPr lang="zh-CN" altLang="en-US" sz="1898" dirty="0">
                <a:solidFill>
                  <a:srgbClr val="931000"/>
                </a:solidFill>
              </a:rPr>
              <a:t>目标状态 </a:t>
            </a:r>
            <a:r>
              <a:rPr lang="en-US" altLang="zh-CN" sz="1898" b="1" dirty="0"/>
              <a:t>Goal</a:t>
            </a:r>
            <a:r>
              <a:rPr lang="zh-CN" altLang="en-US" sz="1898" dirty="0"/>
              <a:t> </a:t>
            </a:r>
            <a:r>
              <a:rPr lang="en-US" altLang="zh-CN" sz="1900" dirty="0"/>
              <a:t>–</a:t>
            </a:r>
            <a:r>
              <a:rPr lang="zh-CN" altLang="en-US" sz="1900" dirty="0"/>
              <a:t> 皇后不互相攻击</a:t>
            </a:r>
            <a:endParaRPr lang="en-US" altLang="zh-CN" sz="1900" dirty="0"/>
          </a:p>
          <a:p>
            <a:pPr marL="457200" indent="-457200">
              <a:lnSpc>
                <a:spcPct val="150000"/>
              </a:lnSpc>
              <a:spcBef>
                <a:spcPts val="0"/>
              </a:spcBef>
              <a:buFont typeface="+mj-lt"/>
              <a:buAutoNum type="arabicPeriod"/>
            </a:pPr>
            <a:r>
              <a:rPr lang="zh-CN" altLang="en-US" sz="1898" dirty="0">
                <a:solidFill>
                  <a:srgbClr val="931000"/>
                </a:solidFill>
              </a:rPr>
              <a:t>状态评估函数 </a:t>
            </a:r>
            <a:r>
              <a:rPr lang="en-US" altLang="zh-CN" sz="2000" dirty="0">
                <a:solidFill>
                  <a:srgbClr val="931000"/>
                </a:solidFill>
              </a:rPr>
              <a:t>h</a:t>
            </a:r>
            <a:r>
              <a:rPr lang="zh-CN" altLang="en-US" sz="1898" dirty="0">
                <a:solidFill>
                  <a:srgbClr val="931000"/>
                </a:solidFill>
              </a:rPr>
              <a:t> </a:t>
            </a:r>
            <a:r>
              <a:rPr lang="en-US" altLang="zh-CN" sz="1898" dirty="0"/>
              <a:t>-</a:t>
            </a:r>
            <a:r>
              <a:rPr lang="zh-CN" altLang="en-US" sz="1898" dirty="0"/>
              <a:t> 可能互相攻击的皇后对的数目，可以是直接的，也可以是间接的。</a:t>
            </a:r>
            <a:r>
              <a:rPr lang="zh-CN" altLang="en-US" sz="1898" dirty="0">
                <a:solidFill>
                  <a:srgbClr val="931000"/>
                </a:solidFill>
              </a:rPr>
              <a:t>表明当前状态的好坏。</a:t>
            </a:r>
            <a:endParaRPr lang="en-US" altLang="zh-CN" sz="1898" dirty="0">
              <a:solidFill>
                <a:srgbClr val="931000"/>
              </a:solidFill>
            </a:endParaRPr>
          </a:p>
        </p:txBody>
      </p:sp>
      <p:pic>
        <p:nvPicPr>
          <p:cNvPr id="6" name="图片 5">
            <a:extLst>
              <a:ext uri="{FF2B5EF4-FFF2-40B4-BE49-F238E27FC236}">
                <a16:creationId xmlns:a16="http://schemas.microsoft.com/office/drawing/2014/main" id="{93986F63-551A-CC47-A35E-4E93D2779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4160" y="2332925"/>
            <a:ext cx="2529840" cy="2529840"/>
          </a:xfrm>
          <a:prstGeom prst="rect">
            <a:avLst/>
          </a:prstGeom>
        </p:spPr>
      </p:pic>
      <p:sp>
        <p:nvSpPr>
          <p:cNvPr id="4" name="文本框 3">
            <a:extLst>
              <a:ext uri="{FF2B5EF4-FFF2-40B4-BE49-F238E27FC236}">
                <a16:creationId xmlns:a16="http://schemas.microsoft.com/office/drawing/2014/main" id="{614BDE7B-28AF-9242-A36E-494E9E8581A2}"/>
              </a:ext>
            </a:extLst>
          </p:cNvPr>
          <p:cNvSpPr txBox="1"/>
          <p:nvPr/>
        </p:nvSpPr>
        <p:spPr>
          <a:xfrm>
            <a:off x="4243440" y="4050349"/>
            <a:ext cx="2370720" cy="646331"/>
          </a:xfrm>
          <a:prstGeom prst="rect">
            <a:avLst/>
          </a:prstGeom>
          <a:noFill/>
        </p:spPr>
        <p:txBody>
          <a:bodyPr wrap="square" rtlCol="0">
            <a:spAutoFit/>
          </a:bodyPr>
          <a:lstStyle/>
          <a:p>
            <a:r>
              <a:rPr kumimoji="1" lang="zh-CN" altLang="en-US" dirty="0">
                <a:solidFill>
                  <a:srgbClr val="FF0000"/>
                </a:solidFill>
                <a:latin typeface="KaiTi" panose="02010609060101010101" pitchFamily="49" charset="-122"/>
                <a:ea typeface="KaiTi" panose="02010609060101010101" pitchFamily="49" charset="-122"/>
              </a:rPr>
              <a:t>如果皇后移动到这里得到的新状态的估值</a:t>
            </a:r>
          </a:p>
        </p:txBody>
      </p:sp>
      <p:grpSp>
        <p:nvGrpSpPr>
          <p:cNvPr id="10" name="组合 9">
            <a:extLst>
              <a:ext uri="{FF2B5EF4-FFF2-40B4-BE49-F238E27FC236}">
                <a16:creationId xmlns:a16="http://schemas.microsoft.com/office/drawing/2014/main" id="{9F32F16D-C515-244B-B146-8430DF1C6457}"/>
              </a:ext>
            </a:extLst>
          </p:cNvPr>
          <p:cNvGrpSpPr/>
          <p:nvPr/>
        </p:nvGrpSpPr>
        <p:grpSpPr>
          <a:xfrm>
            <a:off x="6527760" y="3809869"/>
            <a:ext cx="172800" cy="480960"/>
            <a:chOff x="6522034" y="4010194"/>
            <a:chExt cx="172800" cy="480960"/>
          </a:xfrm>
        </p:grpSpPr>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E15071D5-85A7-B743-B430-AFEC28107AA5}"/>
                    </a:ext>
                  </a:extLst>
                </p14:cNvPr>
                <p14:cNvContentPartPr/>
                <p14:nvPr/>
              </p14:nvContentPartPr>
              <p14:xfrm>
                <a:off x="6522034" y="4010194"/>
                <a:ext cx="159120" cy="444600"/>
              </p14:xfrm>
            </p:contentPart>
          </mc:Choice>
          <mc:Fallback xmlns="">
            <p:pic>
              <p:nvPicPr>
                <p:cNvPr id="5" name="墨迹 4">
                  <a:extLst>
                    <a:ext uri="{FF2B5EF4-FFF2-40B4-BE49-F238E27FC236}">
                      <a16:creationId xmlns:a16="http://schemas.microsoft.com/office/drawing/2014/main" id="{E15071D5-85A7-B743-B430-AFEC28107AA5}"/>
                    </a:ext>
                  </a:extLst>
                </p:cNvPr>
                <p:cNvPicPr/>
                <p:nvPr/>
              </p:nvPicPr>
              <p:blipFill>
                <a:blip r:embed="rId5"/>
                <a:stretch>
                  <a:fillRect/>
                </a:stretch>
              </p:blipFill>
              <p:spPr>
                <a:xfrm>
                  <a:off x="6513034" y="4001194"/>
                  <a:ext cx="1767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墨迹 8">
                  <a:extLst>
                    <a:ext uri="{FF2B5EF4-FFF2-40B4-BE49-F238E27FC236}">
                      <a16:creationId xmlns:a16="http://schemas.microsoft.com/office/drawing/2014/main" id="{BBF89945-16F0-8541-A8D0-B11921698856}"/>
                    </a:ext>
                  </a:extLst>
                </p14:cNvPr>
                <p14:cNvContentPartPr/>
                <p14:nvPr/>
              </p14:nvContentPartPr>
              <p14:xfrm>
                <a:off x="6610594" y="4394314"/>
                <a:ext cx="84240" cy="96840"/>
              </p14:xfrm>
            </p:contentPart>
          </mc:Choice>
          <mc:Fallback xmlns="">
            <p:pic>
              <p:nvPicPr>
                <p:cNvPr id="9" name="墨迹 8">
                  <a:extLst>
                    <a:ext uri="{FF2B5EF4-FFF2-40B4-BE49-F238E27FC236}">
                      <a16:creationId xmlns:a16="http://schemas.microsoft.com/office/drawing/2014/main" id="{BBF89945-16F0-8541-A8D0-B11921698856}"/>
                    </a:ext>
                  </a:extLst>
                </p:cNvPr>
                <p:cNvPicPr/>
                <p:nvPr/>
              </p:nvPicPr>
              <p:blipFill>
                <a:blip r:embed="rId7"/>
                <a:stretch>
                  <a:fillRect/>
                </a:stretch>
              </p:blipFill>
              <p:spPr>
                <a:xfrm>
                  <a:off x="6601594" y="4385674"/>
                  <a:ext cx="101880" cy="114480"/>
                </a:xfrm>
                <a:prstGeom prst="rect">
                  <a:avLst/>
                </a:prstGeom>
              </p:spPr>
            </p:pic>
          </mc:Fallback>
        </mc:AlternateContent>
      </p:grpSp>
      <p:sp>
        <p:nvSpPr>
          <p:cNvPr id="12" name="文本框 11">
            <a:extLst>
              <a:ext uri="{FF2B5EF4-FFF2-40B4-BE49-F238E27FC236}">
                <a16:creationId xmlns:a16="http://schemas.microsoft.com/office/drawing/2014/main" id="{E5E8A2B2-58B6-067B-79AA-BF71785D83CA}"/>
              </a:ext>
            </a:extLst>
          </p:cNvPr>
          <p:cNvSpPr txBox="1"/>
          <p:nvPr/>
        </p:nvSpPr>
        <p:spPr>
          <a:xfrm>
            <a:off x="330240" y="3703800"/>
            <a:ext cx="5003759" cy="1077218"/>
          </a:xfrm>
          <a:prstGeom prst="rect">
            <a:avLst/>
          </a:prstGeom>
          <a:noFill/>
        </p:spPr>
        <p:txBody>
          <a:bodyPr wrap="square">
            <a:spAutoFit/>
          </a:bodyPr>
          <a:lstStyle/>
          <a:p>
            <a:pPr marL="0" indent="0">
              <a:spcBef>
                <a:spcPts val="600"/>
              </a:spcBef>
              <a:buNone/>
            </a:pPr>
            <a:r>
              <a:rPr lang="zh-CN" altLang="en-US" sz="1800" b="1" dirty="0">
                <a:latin typeface="KaiTi" panose="02010609060101010101" pitchFamily="49" charset="-122"/>
                <a:ea typeface="KaiTi" panose="02010609060101010101" pitchFamily="49" charset="-122"/>
              </a:rPr>
              <a:t>右图： </a:t>
            </a:r>
            <a:r>
              <a:rPr lang="en-US" altLang="zh-CN" sz="1800" b="1" dirty="0">
                <a:solidFill>
                  <a:srgbClr val="C00000"/>
                </a:solidFill>
                <a:latin typeface="KaiTi" panose="02010609060101010101" pitchFamily="49" charset="-122"/>
                <a:ea typeface="KaiTi" panose="02010609060101010101" pitchFamily="49" charset="-122"/>
              </a:rPr>
              <a:t>h = 17</a:t>
            </a:r>
            <a:r>
              <a:rPr lang="zh-CN" altLang="en-US" sz="1800" b="1" dirty="0">
                <a:latin typeface="KaiTi" panose="02010609060101010101" pitchFamily="49" charset="-122"/>
                <a:ea typeface="KaiTi" panose="02010609060101010101" pitchFamily="49" charset="-122"/>
              </a:rPr>
              <a:t>，有</a:t>
            </a:r>
            <a:r>
              <a:rPr lang="en-US" altLang="zh-CN" sz="1800" b="1" dirty="0">
                <a:latin typeface="KaiTi" panose="02010609060101010101" pitchFamily="49" charset="-122"/>
                <a:ea typeface="KaiTi" panose="02010609060101010101" pitchFamily="49" charset="-122"/>
              </a:rPr>
              <a:t>17</a:t>
            </a:r>
            <a:r>
              <a:rPr lang="zh-CN" altLang="en-US" sz="1800" b="1" dirty="0">
                <a:latin typeface="KaiTi" panose="02010609060101010101" pitchFamily="49" charset="-122"/>
                <a:ea typeface="KaiTi" panose="02010609060101010101" pitchFamily="49" charset="-122"/>
              </a:rPr>
              <a:t>对皇后能够两两攻击。</a:t>
            </a:r>
            <a:endParaRPr lang="en-US" altLang="zh-CN" sz="1800" b="1" dirty="0">
              <a:latin typeface="KaiTi" panose="02010609060101010101" pitchFamily="49" charset="-122"/>
              <a:ea typeface="KaiTi" panose="02010609060101010101" pitchFamily="49" charset="-122"/>
            </a:endParaRPr>
          </a:p>
          <a:p>
            <a:pPr marL="0" indent="0">
              <a:spcBef>
                <a:spcPts val="600"/>
              </a:spcBef>
              <a:buNone/>
            </a:pPr>
            <a:r>
              <a:rPr lang="zh-CN" altLang="en-US" sz="1800" b="1" dirty="0">
                <a:latin typeface="KaiTi" panose="02010609060101010101" pitchFamily="49" charset="-122"/>
                <a:ea typeface="KaiTi" panose="02010609060101010101" pitchFamily="49" charset="-122"/>
              </a:rPr>
              <a:t>其他格子上数字代表邻居状态的 </a:t>
            </a:r>
            <a:r>
              <a:rPr lang="en-US" altLang="zh-CN" sz="1800" b="1" dirty="0">
                <a:solidFill>
                  <a:srgbClr val="C00000"/>
                </a:solidFill>
                <a:latin typeface="KaiTi" panose="02010609060101010101" pitchFamily="49" charset="-122"/>
                <a:ea typeface="KaiTi" panose="02010609060101010101" pitchFamily="49" charset="-122"/>
              </a:rPr>
              <a:t>h </a:t>
            </a:r>
            <a:endParaRPr lang="en-US" altLang="zh-CN" sz="1800" b="1" dirty="0">
              <a:latin typeface="KaiTi" panose="02010609060101010101" pitchFamily="49" charset="-122"/>
              <a:ea typeface="KaiTi" panose="02010609060101010101" pitchFamily="49" charset="-122"/>
            </a:endParaRPr>
          </a:p>
          <a:p>
            <a:pPr marL="0" indent="0">
              <a:spcBef>
                <a:spcPts val="600"/>
              </a:spcBef>
              <a:buNone/>
            </a:pPr>
            <a:r>
              <a:rPr lang="zh-CN" altLang="en-US" sz="1800" b="1" dirty="0">
                <a:latin typeface="KaiTi" panose="02010609060101010101" pitchFamily="49" charset="-122"/>
                <a:ea typeface="KaiTi" panose="02010609060101010101" pitchFamily="49" charset="-122"/>
              </a:rPr>
              <a:t>最好的位置</a:t>
            </a:r>
            <a:r>
              <a:rPr lang="en-US" altLang="zh-CN" sz="1800" b="1" dirty="0">
                <a:latin typeface="KaiTi" panose="02010609060101010101" pitchFamily="49" charset="-122"/>
                <a:ea typeface="KaiTi" panose="02010609060101010101" pitchFamily="49" charset="-122"/>
              </a:rPr>
              <a:t> </a:t>
            </a:r>
            <a:r>
              <a:rPr lang="en-US" altLang="zh-CN" sz="1800" b="1" dirty="0">
                <a:solidFill>
                  <a:srgbClr val="C00000"/>
                </a:solidFill>
                <a:latin typeface="KaiTi" panose="02010609060101010101" pitchFamily="49" charset="-122"/>
                <a:ea typeface="KaiTi" panose="02010609060101010101" pitchFamily="49" charset="-122"/>
              </a:rPr>
              <a:t>h=12 </a:t>
            </a:r>
            <a:r>
              <a:rPr lang="zh-CN" altLang="en-US" sz="1800" b="1" dirty="0">
                <a:latin typeface="KaiTi" panose="02010609060101010101" pitchFamily="49" charset="-122"/>
                <a:ea typeface="KaiTi" panose="02010609060101010101" pitchFamily="49" charset="-122"/>
              </a:rPr>
              <a:t>被框出。</a:t>
            </a:r>
            <a:endParaRPr kumimoji="1" lang="zh-CN" altLang="en-US" sz="1800" b="1" dirty="0">
              <a:latin typeface="KaiTi" panose="02010609060101010101" pitchFamily="49" charset="-122"/>
              <a:ea typeface="KaiTi" panose="02010609060101010101" pitchFamily="49" charset="-122"/>
            </a:endParaRPr>
          </a:p>
        </p:txBody>
      </p:sp>
      <p:sp>
        <p:nvSpPr>
          <p:cNvPr id="13" name="文本框 12">
            <a:extLst>
              <a:ext uri="{FF2B5EF4-FFF2-40B4-BE49-F238E27FC236}">
                <a16:creationId xmlns:a16="http://schemas.microsoft.com/office/drawing/2014/main" id="{D7FE7BB1-255D-3EEC-762C-53CE266CBFB8}"/>
              </a:ext>
            </a:extLst>
          </p:cNvPr>
          <p:cNvSpPr txBox="1"/>
          <p:nvPr/>
        </p:nvSpPr>
        <p:spPr>
          <a:xfrm>
            <a:off x="6527760" y="1243189"/>
            <a:ext cx="2529840" cy="646331"/>
          </a:xfrm>
          <a:prstGeom prst="rect">
            <a:avLst/>
          </a:prstGeom>
          <a:noFill/>
        </p:spPr>
        <p:txBody>
          <a:bodyPr wrap="square" rtlCol="0">
            <a:spAutoFit/>
          </a:bodyPr>
          <a:lstStyle/>
          <a:p>
            <a:r>
              <a:rPr kumimoji="1" lang="zh-CN" altLang="en-US" dirty="0">
                <a:latin typeface="KaiTi" panose="02010609060101010101" pitchFamily="49" charset="-122"/>
                <a:ea typeface="KaiTi" panose="02010609060101010101" pitchFamily="49" charset="-122"/>
              </a:rPr>
              <a:t>状态之间不再以父子相称，而是以邻里相称</a:t>
            </a:r>
          </a:p>
        </p:txBody>
      </p:sp>
      <mc:AlternateContent xmlns:mc="http://schemas.openxmlformats.org/markup-compatibility/2006" xmlns:p14="http://schemas.microsoft.com/office/powerpoint/2010/main">
        <mc:Choice Requires="p14">
          <p:contentPart p14:bwMode="auto" r:id="rId8">
            <p14:nvContentPartPr>
              <p14:cNvPr id="14" name="墨迹 13">
                <a:extLst>
                  <a:ext uri="{FF2B5EF4-FFF2-40B4-BE49-F238E27FC236}">
                    <a16:creationId xmlns:a16="http://schemas.microsoft.com/office/drawing/2014/main" id="{14CB70FF-518B-E4D3-165F-42A1899F194A}"/>
                  </a:ext>
                </a:extLst>
              </p14:cNvPr>
              <p14:cNvContentPartPr/>
              <p14:nvPr/>
            </p14:nvContentPartPr>
            <p14:xfrm>
              <a:off x="5532480" y="1535520"/>
              <a:ext cx="1082880" cy="636480"/>
            </p14:xfrm>
          </p:contentPart>
        </mc:Choice>
        <mc:Fallback xmlns="">
          <p:pic>
            <p:nvPicPr>
              <p:cNvPr id="14" name="墨迹 13">
                <a:extLst>
                  <a:ext uri="{FF2B5EF4-FFF2-40B4-BE49-F238E27FC236}">
                    <a16:creationId xmlns:a16="http://schemas.microsoft.com/office/drawing/2014/main" id="{14CB70FF-518B-E4D3-165F-42A1899F194A}"/>
                  </a:ext>
                </a:extLst>
              </p:cNvPr>
              <p:cNvPicPr/>
              <p:nvPr/>
            </p:nvPicPr>
            <p:blipFill>
              <a:blip r:embed="rId9"/>
              <a:stretch>
                <a:fillRect/>
              </a:stretch>
            </p:blipFill>
            <p:spPr>
              <a:xfrm>
                <a:off x="5514840" y="1517520"/>
                <a:ext cx="1118520" cy="672120"/>
              </a:xfrm>
              <a:prstGeom prst="rect">
                <a:avLst/>
              </a:prstGeom>
            </p:spPr>
          </p:pic>
        </mc:Fallback>
      </mc:AlternateContent>
      <p:sp>
        <p:nvSpPr>
          <p:cNvPr id="15" name="文本框 14">
            <a:extLst>
              <a:ext uri="{FF2B5EF4-FFF2-40B4-BE49-F238E27FC236}">
                <a16:creationId xmlns:a16="http://schemas.microsoft.com/office/drawing/2014/main" id="{509A4A54-5CB3-B4F3-C29C-A1AEE0C74DC5}"/>
              </a:ext>
            </a:extLst>
          </p:cNvPr>
          <p:cNvSpPr txBox="1"/>
          <p:nvPr/>
        </p:nvSpPr>
        <p:spPr>
          <a:xfrm>
            <a:off x="7349289" y="2001078"/>
            <a:ext cx="886781" cy="369332"/>
          </a:xfrm>
          <a:prstGeom prst="rect">
            <a:avLst/>
          </a:prstGeom>
          <a:noFill/>
        </p:spPr>
        <p:txBody>
          <a:bodyPr wrap="none" rtlCol="0">
            <a:spAutoFit/>
          </a:bodyPr>
          <a:lstStyle/>
          <a:p>
            <a:r>
              <a:rPr lang="en-US" altLang="zh-CN" sz="1800" b="1" dirty="0">
                <a:solidFill>
                  <a:srgbClr val="C00000"/>
                </a:solidFill>
                <a:latin typeface="KaiTi" panose="02010609060101010101" pitchFamily="49" charset="-122"/>
                <a:ea typeface="KaiTi" panose="02010609060101010101" pitchFamily="49" charset="-122"/>
              </a:rPr>
              <a:t>h = 17</a:t>
            </a:r>
            <a:endParaRPr kumimoji="1" lang="zh-CN" altLang="en-US" dirty="0"/>
          </a:p>
        </p:txBody>
      </p:sp>
      <p:sp>
        <p:nvSpPr>
          <p:cNvPr id="7" name="Slide Number Placeholder 6">
            <a:extLst>
              <a:ext uri="{FF2B5EF4-FFF2-40B4-BE49-F238E27FC236}">
                <a16:creationId xmlns:a16="http://schemas.microsoft.com/office/drawing/2014/main" id="{A61664B8-E52F-1EB7-3629-6DD87DC0B40B}"/>
              </a:ext>
            </a:extLst>
          </p:cNvPr>
          <p:cNvSpPr>
            <a:spLocks noGrp="1"/>
          </p:cNvSpPr>
          <p:nvPr>
            <p:ph type="sldNum" sz="quarter" idx="2"/>
          </p:nvPr>
        </p:nvSpPr>
        <p:spPr/>
        <p:txBody>
          <a:bodyPr/>
          <a:lstStyle/>
          <a:p>
            <a:fld id="{86CB4B4D-7CA3-9044-876B-883B54F8677D}" type="slidenum">
              <a:rPr lang="en-US" altLang="zh-CN" smtClean="0"/>
              <a:pPr/>
              <a:t>81</a:t>
            </a:fld>
            <a:endParaRPr lang="zh-CN" altLang="en-US" dirty="0"/>
          </a:p>
        </p:txBody>
      </p:sp>
    </p:spTree>
    <p:extLst>
      <p:ext uri="{BB962C8B-B14F-4D97-AF65-F5344CB8AC3E}">
        <p14:creationId xmlns:p14="http://schemas.microsoft.com/office/powerpoint/2010/main" val="332900171"/>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A27564-4E54-0B41-AAD2-1F735E07B838}"/>
              </a:ext>
            </a:extLst>
          </p:cNvPr>
          <p:cNvSpPr>
            <a:spLocks noGrp="1"/>
          </p:cNvSpPr>
          <p:nvPr>
            <p:ph type="title"/>
          </p:nvPr>
        </p:nvSpPr>
        <p:spPr>
          <a:xfrm>
            <a:off x="2584648" y="119823"/>
            <a:ext cx="5416352" cy="387469"/>
          </a:xfrm>
        </p:spPr>
        <p:txBody>
          <a:bodyPr/>
          <a:lstStyle/>
          <a:p>
            <a:r>
              <a:rPr kumimoji="1" lang="zh-CN" altLang="en-US" b="1" dirty="0"/>
              <a:t>问题：陷入局部最优</a:t>
            </a:r>
          </a:p>
        </p:txBody>
      </p:sp>
      <p:sp>
        <p:nvSpPr>
          <p:cNvPr id="3" name="文本占位符 2">
            <a:extLst>
              <a:ext uri="{FF2B5EF4-FFF2-40B4-BE49-F238E27FC236}">
                <a16:creationId xmlns:a16="http://schemas.microsoft.com/office/drawing/2014/main" id="{B9578ED2-9860-8848-8CEA-C89C40BE8A33}"/>
              </a:ext>
            </a:extLst>
          </p:cNvPr>
          <p:cNvSpPr>
            <a:spLocks noGrp="1"/>
          </p:cNvSpPr>
          <p:nvPr>
            <p:ph type="body" idx="1"/>
          </p:nvPr>
        </p:nvSpPr>
        <p:spPr>
          <a:xfrm>
            <a:off x="664235" y="774969"/>
            <a:ext cx="7212388" cy="1303155"/>
          </a:xfrm>
        </p:spPr>
        <p:txBody>
          <a:bodyPr>
            <a:normAutofit/>
          </a:bodyPr>
          <a:lstStyle/>
          <a:p>
            <a:pPr marL="0" indent="0">
              <a:lnSpc>
                <a:spcPct val="150000"/>
              </a:lnSpc>
              <a:spcBef>
                <a:spcPts val="0"/>
              </a:spcBef>
              <a:buNone/>
            </a:pPr>
            <a:r>
              <a:rPr lang="zh-CN" altLang="en-US" sz="2109" dirty="0"/>
              <a:t>一个到达</a:t>
            </a:r>
            <a:r>
              <a:rPr lang="zh-CN" altLang="en-US" sz="2109" dirty="0">
                <a:highlight>
                  <a:srgbClr val="FFFF00"/>
                </a:highlight>
              </a:rPr>
              <a:t>局部极值</a:t>
            </a:r>
            <a:r>
              <a:rPr lang="zh-CN" altLang="en-US" sz="2109" dirty="0"/>
              <a:t>的状态</a:t>
            </a:r>
            <a:r>
              <a:rPr lang="en-US" altLang="zh-CN" sz="2109" dirty="0"/>
              <a:t> </a:t>
            </a:r>
            <a:r>
              <a:rPr lang="en-US" altLang="zh-CN" sz="2109" b="1" dirty="0"/>
              <a:t>h = 1 </a:t>
            </a:r>
            <a:r>
              <a:rPr lang="zh-CN" altLang="en-US" sz="2109" dirty="0"/>
              <a:t>，即只有一对皇后可以互相攻击，而移动任何一个皇后得到的局面的</a:t>
            </a:r>
            <a:r>
              <a:rPr lang="en-US" altLang="zh-CN" sz="2109" dirty="0"/>
              <a:t> </a:t>
            </a:r>
            <a:r>
              <a:rPr lang="en-US" altLang="zh-CN" sz="2109" b="1" dirty="0"/>
              <a:t>h </a:t>
            </a:r>
            <a:r>
              <a:rPr lang="zh-CN" altLang="en-US" sz="2109" dirty="0"/>
              <a:t>值都不比</a:t>
            </a:r>
            <a:r>
              <a:rPr lang="en-US" altLang="zh-CN" sz="2109" dirty="0"/>
              <a:t>1</a:t>
            </a:r>
            <a:r>
              <a:rPr lang="zh-CN" altLang="en-US" sz="2109" dirty="0"/>
              <a:t>好。</a:t>
            </a:r>
            <a:endParaRPr lang="en-US" altLang="zh-CN" sz="2109" dirty="0"/>
          </a:p>
          <a:p>
            <a:endParaRPr kumimoji="1" lang="zh-CN" altLang="en-US" dirty="0"/>
          </a:p>
        </p:txBody>
      </p:sp>
      <p:pic>
        <p:nvPicPr>
          <p:cNvPr id="5" name="图片 4">
            <a:extLst>
              <a:ext uri="{FF2B5EF4-FFF2-40B4-BE49-F238E27FC236}">
                <a16:creationId xmlns:a16="http://schemas.microsoft.com/office/drawing/2014/main" id="{2DBA748D-B4EA-8A49-A228-BB4828909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874" y="1777418"/>
            <a:ext cx="2784526" cy="2775878"/>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1195B77D-81FE-DA4C-A843-58BB169F9DD4}"/>
                  </a:ext>
                </a:extLst>
              </p14:cNvPr>
              <p14:cNvContentPartPr/>
              <p14:nvPr/>
            </p14:nvContentPartPr>
            <p14:xfrm>
              <a:off x="4381252" y="2106395"/>
              <a:ext cx="810720" cy="907560"/>
            </p14:xfrm>
          </p:contentPart>
        </mc:Choice>
        <mc:Fallback xmlns="">
          <p:pic>
            <p:nvPicPr>
              <p:cNvPr id="4" name="墨迹 3">
                <a:extLst>
                  <a:ext uri="{FF2B5EF4-FFF2-40B4-BE49-F238E27FC236}">
                    <a16:creationId xmlns:a16="http://schemas.microsoft.com/office/drawing/2014/main" id="{1195B77D-81FE-DA4C-A843-58BB169F9DD4}"/>
                  </a:ext>
                </a:extLst>
              </p:cNvPr>
              <p:cNvPicPr/>
              <p:nvPr/>
            </p:nvPicPr>
            <p:blipFill>
              <a:blip r:embed="rId5"/>
              <a:stretch>
                <a:fillRect/>
              </a:stretch>
            </p:blipFill>
            <p:spPr>
              <a:xfrm>
                <a:off x="4372248" y="2097395"/>
                <a:ext cx="828368" cy="925200"/>
              </a:xfrm>
              <a:prstGeom prst="rect">
                <a:avLst/>
              </a:prstGeom>
            </p:spPr>
          </p:pic>
        </mc:Fallback>
      </mc:AlternateContent>
      <p:sp>
        <p:nvSpPr>
          <p:cNvPr id="6" name="TextBox 5">
            <a:extLst>
              <a:ext uri="{FF2B5EF4-FFF2-40B4-BE49-F238E27FC236}">
                <a16:creationId xmlns:a16="http://schemas.microsoft.com/office/drawing/2014/main" id="{499C43DE-40D9-7AB3-9D00-BC0FDD805479}"/>
              </a:ext>
            </a:extLst>
          </p:cNvPr>
          <p:cNvSpPr txBox="1"/>
          <p:nvPr/>
        </p:nvSpPr>
        <p:spPr>
          <a:xfrm>
            <a:off x="3440065" y="4486749"/>
            <a:ext cx="2052165" cy="384401"/>
          </a:xfrm>
          <a:prstGeom prst="rect">
            <a:avLst/>
          </a:prstGeom>
          <a:noFill/>
        </p:spPr>
        <p:txBody>
          <a:bodyPr wrap="none" rtlCol="0">
            <a:spAutoFit/>
          </a:bodyPr>
          <a:lstStyle/>
          <a:p>
            <a:r>
              <a:rPr lang="en-US" altLang="zh-CN" sz="1898" b="1" dirty="0">
                <a:latin typeface="STKaiti" panose="02010600040101010101" pitchFamily="2" charset="-122"/>
                <a:ea typeface="STKaiti" panose="02010600040101010101" pitchFamily="2" charset="-122"/>
              </a:rPr>
              <a:t>h=1</a:t>
            </a:r>
            <a:r>
              <a:rPr lang="zh-CN" altLang="en-US" sz="1898" b="1" dirty="0">
                <a:latin typeface="STKaiti" panose="02010600040101010101" pitchFamily="2" charset="-122"/>
                <a:ea typeface="STKaiti" panose="02010600040101010101" pitchFamily="2" charset="-122"/>
              </a:rPr>
              <a:t>的局部极值点</a:t>
            </a:r>
            <a:endParaRPr lang="en-US" sz="1898" b="1" dirty="0">
              <a:latin typeface="STKaiti" panose="02010600040101010101" pitchFamily="2" charset="-122"/>
              <a:ea typeface="STKaiti" panose="02010600040101010101" pitchFamily="2" charset="-122"/>
            </a:endParaRPr>
          </a:p>
        </p:txBody>
      </p:sp>
      <p:sp>
        <p:nvSpPr>
          <p:cNvPr id="7" name="Slide Number Placeholder 6">
            <a:extLst>
              <a:ext uri="{FF2B5EF4-FFF2-40B4-BE49-F238E27FC236}">
                <a16:creationId xmlns:a16="http://schemas.microsoft.com/office/drawing/2014/main" id="{BFB3CECD-5D07-E1B0-D7DB-FF6AAB745550}"/>
              </a:ext>
            </a:extLst>
          </p:cNvPr>
          <p:cNvSpPr>
            <a:spLocks noGrp="1"/>
          </p:cNvSpPr>
          <p:nvPr>
            <p:ph type="sldNum" sz="quarter" idx="2"/>
          </p:nvPr>
        </p:nvSpPr>
        <p:spPr/>
        <p:txBody>
          <a:bodyPr/>
          <a:lstStyle/>
          <a:p>
            <a:fld id="{86CB4B4D-7CA3-9044-876B-883B54F8677D}" type="slidenum">
              <a:rPr lang="en-US" altLang="zh-CN" smtClean="0"/>
              <a:pPr/>
              <a:t>82</a:t>
            </a:fld>
            <a:endParaRPr lang="zh-CN" altLang="en-US" dirty="0"/>
          </a:p>
        </p:txBody>
      </p:sp>
    </p:spTree>
    <p:extLst>
      <p:ext uri="{BB962C8B-B14F-4D97-AF65-F5344CB8AC3E}">
        <p14:creationId xmlns:p14="http://schemas.microsoft.com/office/powerpoint/2010/main" val="26019038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D9B659-0ABD-6D41-A5B1-16BBF49E8642}"/>
              </a:ext>
            </a:extLst>
          </p:cNvPr>
          <p:cNvSpPr>
            <a:spLocks noGrp="1"/>
          </p:cNvSpPr>
          <p:nvPr>
            <p:ph type="title"/>
          </p:nvPr>
        </p:nvSpPr>
        <p:spPr/>
        <p:txBody>
          <a:bodyPr/>
          <a:lstStyle/>
          <a:p>
            <a:r>
              <a:rPr kumimoji="1" lang="zh-CN" altLang="en-US" dirty="0"/>
              <a:t>八皇后问题</a:t>
            </a:r>
          </a:p>
        </p:txBody>
      </p:sp>
      <p:sp>
        <p:nvSpPr>
          <p:cNvPr id="3" name="文本占位符 2">
            <a:extLst>
              <a:ext uri="{FF2B5EF4-FFF2-40B4-BE49-F238E27FC236}">
                <a16:creationId xmlns:a16="http://schemas.microsoft.com/office/drawing/2014/main" id="{3C4CCC75-5E4C-F94F-8640-3B54B388E2DF}"/>
              </a:ext>
            </a:extLst>
          </p:cNvPr>
          <p:cNvSpPr>
            <a:spLocks noGrp="1"/>
          </p:cNvSpPr>
          <p:nvPr>
            <p:ph type="body" idx="1"/>
          </p:nvPr>
        </p:nvSpPr>
        <p:spPr>
          <a:xfrm>
            <a:off x="313509" y="659011"/>
            <a:ext cx="8577942" cy="4195167"/>
          </a:xfrm>
        </p:spPr>
        <p:txBody>
          <a:bodyPr>
            <a:normAutofit/>
          </a:bodyPr>
          <a:lstStyle/>
          <a:p>
            <a:pPr>
              <a:lnSpc>
                <a:spcPct val="150000"/>
              </a:lnSpc>
              <a:spcBef>
                <a:spcPts val="0"/>
              </a:spcBef>
            </a:pPr>
            <a:r>
              <a:rPr lang="zh-CN" altLang="en-US" sz="1898" dirty="0"/>
              <a:t>最陡爬山法每次算法到了一个局部极值点就僵住不动了</a:t>
            </a:r>
            <a:endParaRPr lang="en-US" altLang="zh-CN" sz="1898" dirty="0"/>
          </a:p>
          <a:p>
            <a:pPr>
              <a:lnSpc>
                <a:spcPct val="150000"/>
              </a:lnSpc>
              <a:spcBef>
                <a:spcPts val="0"/>
              </a:spcBef>
            </a:pPr>
            <a:r>
              <a:rPr lang="zh-CN" altLang="en-US" sz="1898" dirty="0"/>
              <a:t>从一个随机生成的八皇后状态，用最陡爬山法的话：</a:t>
            </a:r>
            <a:endParaRPr lang="en-US" altLang="zh-CN" sz="1898" dirty="0"/>
          </a:p>
          <a:p>
            <a:pPr lvl="1">
              <a:lnSpc>
                <a:spcPct val="150000"/>
              </a:lnSpc>
              <a:spcBef>
                <a:spcPts val="0"/>
              </a:spcBef>
            </a:pPr>
            <a:r>
              <a:rPr lang="en-US" altLang="zh-CN" sz="1898" b="1" dirty="0"/>
              <a:t>86% </a:t>
            </a:r>
            <a:r>
              <a:rPr lang="zh-CN" altLang="en-US" sz="1898" dirty="0"/>
              <a:t>僵住，能解决</a:t>
            </a:r>
            <a:r>
              <a:rPr lang="en-US" altLang="zh-CN" sz="1898" b="1" dirty="0"/>
              <a:t>14% </a:t>
            </a:r>
            <a:r>
              <a:rPr lang="zh-CN" altLang="en-US" sz="1898" dirty="0"/>
              <a:t>的问题；</a:t>
            </a:r>
            <a:endParaRPr lang="en-US" altLang="zh-CN" sz="1898" dirty="0"/>
          </a:p>
          <a:p>
            <a:pPr lvl="1">
              <a:lnSpc>
                <a:spcPct val="150000"/>
              </a:lnSpc>
              <a:spcBef>
                <a:spcPts val="0"/>
              </a:spcBef>
            </a:pPr>
            <a:r>
              <a:rPr lang="zh-CN" altLang="en-US" sz="1898" dirty="0"/>
              <a:t>找到解，</a:t>
            </a:r>
            <a:r>
              <a:rPr lang="en-US" altLang="zh-CN" sz="1898" b="1" dirty="0"/>
              <a:t>4</a:t>
            </a:r>
            <a:r>
              <a:rPr lang="zh-CN" altLang="en-US" sz="1898" dirty="0"/>
              <a:t> 步 </a:t>
            </a:r>
            <a:r>
              <a:rPr lang="en-US" altLang="zh-CN" sz="1898" dirty="0"/>
              <a:t>-</a:t>
            </a:r>
            <a:r>
              <a:rPr lang="zh-CN" altLang="en-US" sz="1898" dirty="0"/>
              <a:t> 目标状态</a:t>
            </a:r>
            <a:endParaRPr lang="en-US" altLang="zh-CN" sz="1898" dirty="0"/>
          </a:p>
          <a:p>
            <a:pPr lvl="1">
              <a:lnSpc>
                <a:spcPct val="150000"/>
              </a:lnSpc>
              <a:spcBef>
                <a:spcPts val="0"/>
              </a:spcBef>
            </a:pPr>
            <a:r>
              <a:rPr lang="zh-CN" altLang="en-US" sz="1898" dirty="0"/>
              <a:t>僵住 </a:t>
            </a:r>
            <a:r>
              <a:rPr lang="en-US" altLang="zh-CN" sz="1898" dirty="0"/>
              <a:t>–</a:t>
            </a:r>
            <a:r>
              <a:rPr lang="zh-CN" altLang="en-US" sz="1898" dirty="0"/>
              <a:t> </a:t>
            </a:r>
            <a:r>
              <a:rPr lang="en-US" altLang="zh-CN" sz="1898" b="1" dirty="0"/>
              <a:t>3</a:t>
            </a:r>
            <a:r>
              <a:rPr lang="zh-CN" altLang="en-US" sz="1898" b="1" dirty="0"/>
              <a:t> </a:t>
            </a:r>
            <a:r>
              <a:rPr lang="zh-CN" altLang="en-US" sz="1898" dirty="0"/>
              <a:t>步。                   </a:t>
            </a:r>
            <a:r>
              <a:rPr lang="en-US" altLang="zh-CN" sz="1898" dirty="0"/>
              <a:t>—</a:t>
            </a:r>
            <a:r>
              <a:rPr lang="zh-CN" altLang="en-US" sz="1898" dirty="0"/>
              <a:t> 这对于</a:t>
            </a:r>
            <a:r>
              <a:rPr lang="en-US" altLang="zh-CN" sz="1898" dirty="0"/>
              <a:t> 8</a:t>
            </a:r>
            <a:r>
              <a:rPr lang="en-US" altLang="zh-CN" sz="1898" baseline="30000" dirty="0"/>
              <a:t>8</a:t>
            </a:r>
            <a:r>
              <a:rPr lang="en-US" altLang="zh-CN" sz="1898" dirty="0"/>
              <a:t> ≈ 17 million </a:t>
            </a:r>
            <a:r>
              <a:rPr lang="zh-CN" altLang="en-US" sz="1898" dirty="0"/>
              <a:t>个状态来说还不赖。</a:t>
            </a:r>
            <a:endParaRPr lang="en-US" altLang="zh-CN" sz="1898" dirty="0"/>
          </a:p>
          <a:p>
            <a:pPr marL="0" indent="0">
              <a:buNone/>
            </a:pPr>
            <a:endParaRPr kumimoji="1" lang="en-US" altLang="zh-CN" sz="1898" dirty="0"/>
          </a:p>
          <a:p>
            <a:endParaRPr kumimoji="1" lang="zh-CN" altLang="en-US" dirty="0"/>
          </a:p>
        </p:txBody>
      </p:sp>
      <p:sp>
        <p:nvSpPr>
          <p:cNvPr id="4" name="文本占位符 2">
            <a:extLst>
              <a:ext uri="{FF2B5EF4-FFF2-40B4-BE49-F238E27FC236}">
                <a16:creationId xmlns:a16="http://schemas.microsoft.com/office/drawing/2014/main" id="{49C1CFFC-1FB7-944D-B4B4-EE79D910698A}"/>
              </a:ext>
            </a:extLst>
          </p:cNvPr>
          <p:cNvSpPr txBox="1">
            <a:spLocks/>
          </p:cNvSpPr>
          <p:nvPr/>
        </p:nvSpPr>
        <p:spPr>
          <a:xfrm>
            <a:off x="655607" y="2829465"/>
            <a:ext cx="6849373" cy="2024714"/>
          </a:xfrm>
          <a:prstGeom prst="rect">
            <a:avLst/>
          </a:prstGeom>
        </p:spPr>
        <p:txBody>
          <a:bodyPr anchor="t">
            <a:normAutofit/>
          </a:bodyPr>
          <a:lstStyle>
            <a:lvl1pPr marL="444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1pPr>
            <a:lvl2pPr marL="8890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2pPr>
            <a:lvl3pPr marL="1333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3pPr>
            <a:lvl4pPr marL="17780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4pPr>
            <a:lvl5pPr marL="2222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a:buNone/>
            </a:pPr>
            <a:endParaRPr kumimoji="1" lang="zh-CN" altLang="en-US" sz="1582" dirty="0"/>
          </a:p>
        </p:txBody>
      </p:sp>
      <p:grpSp>
        <p:nvGrpSpPr>
          <p:cNvPr id="7" name="Group 6">
            <a:extLst>
              <a:ext uri="{FF2B5EF4-FFF2-40B4-BE49-F238E27FC236}">
                <a16:creationId xmlns:a16="http://schemas.microsoft.com/office/drawing/2014/main" id="{71982A3B-A0A2-E8CF-1C03-6CC3B2AAA9DB}"/>
              </a:ext>
            </a:extLst>
          </p:cNvPr>
          <p:cNvGrpSpPr/>
          <p:nvPr/>
        </p:nvGrpSpPr>
        <p:grpSpPr>
          <a:xfrm>
            <a:off x="3954798" y="3153104"/>
            <a:ext cx="1234404" cy="1128321"/>
            <a:chOff x="2706568" y="1904940"/>
            <a:chExt cx="2784526" cy="2775878"/>
          </a:xfrm>
        </p:grpSpPr>
        <p:pic>
          <p:nvPicPr>
            <p:cNvPr id="5" name="图片 4">
              <a:extLst>
                <a:ext uri="{FF2B5EF4-FFF2-40B4-BE49-F238E27FC236}">
                  <a16:creationId xmlns:a16="http://schemas.microsoft.com/office/drawing/2014/main" id="{22C54DD8-2D5B-8190-AB91-C8B13B5BB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568" y="1904940"/>
              <a:ext cx="2784526" cy="277587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墨迹 3">
                  <a:extLst>
                    <a:ext uri="{FF2B5EF4-FFF2-40B4-BE49-F238E27FC236}">
                      <a16:creationId xmlns:a16="http://schemas.microsoft.com/office/drawing/2014/main" id="{E81E8990-B610-CE1B-6E19-E5C5B40FFB20}"/>
                    </a:ext>
                  </a:extLst>
                </p14:cNvPr>
                <p14:cNvContentPartPr/>
                <p14:nvPr/>
              </p14:nvContentPartPr>
              <p14:xfrm>
                <a:off x="4031914" y="2222794"/>
                <a:ext cx="810720" cy="907560"/>
              </p14:xfrm>
            </p:contentPart>
          </mc:Choice>
          <mc:Fallback xmlns="">
            <p:pic>
              <p:nvPicPr>
                <p:cNvPr id="6" name="墨迹 3">
                  <a:extLst>
                    <a:ext uri="{FF2B5EF4-FFF2-40B4-BE49-F238E27FC236}">
                      <a16:creationId xmlns:a16="http://schemas.microsoft.com/office/drawing/2014/main" id="{E81E8990-B610-CE1B-6E19-E5C5B40FFB20}"/>
                    </a:ext>
                  </a:extLst>
                </p:cNvPr>
                <p:cNvPicPr/>
                <p:nvPr/>
              </p:nvPicPr>
              <p:blipFill>
                <a:blip r:embed="rId5"/>
                <a:stretch>
                  <a:fillRect/>
                </a:stretch>
              </p:blipFill>
              <p:spPr>
                <a:xfrm>
                  <a:off x="4011605" y="2200658"/>
                  <a:ext cx="850525" cy="950946"/>
                </a:xfrm>
                <a:prstGeom prst="rect">
                  <a:avLst/>
                </a:prstGeom>
              </p:spPr>
            </p:pic>
          </mc:Fallback>
        </mc:AlternateContent>
      </p:grpSp>
      <p:sp>
        <p:nvSpPr>
          <p:cNvPr id="8" name="TextBox 7">
            <a:extLst>
              <a:ext uri="{FF2B5EF4-FFF2-40B4-BE49-F238E27FC236}">
                <a16:creationId xmlns:a16="http://schemas.microsoft.com/office/drawing/2014/main" id="{19FF1E25-7A84-0C98-BF60-3BC7CE3567B5}"/>
              </a:ext>
            </a:extLst>
          </p:cNvPr>
          <p:cNvSpPr txBox="1"/>
          <p:nvPr/>
        </p:nvSpPr>
        <p:spPr>
          <a:xfrm>
            <a:off x="3516252" y="4212135"/>
            <a:ext cx="2052165" cy="384401"/>
          </a:xfrm>
          <a:prstGeom prst="rect">
            <a:avLst/>
          </a:prstGeom>
          <a:noFill/>
        </p:spPr>
        <p:txBody>
          <a:bodyPr wrap="none" rtlCol="0">
            <a:spAutoFit/>
          </a:bodyPr>
          <a:lstStyle/>
          <a:p>
            <a:r>
              <a:rPr lang="en-US" altLang="zh-CN" sz="1898" b="1" dirty="0">
                <a:latin typeface="STKaiti" panose="02010600040101010101" pitchFamily="2" charset="-122"/>
                <a:ea typeface="STKaiti" panose="02010600040101010101" pitchFamily="2" charset="-122"/>
              </a:rPr>
              <a:t>h=1</a:t>
            </a:r>
            <a:r>
              <a:rPr lang="zh-CN" altLang="en-US" sz="1898" b="1" dirty="0">
                <a:latin typeface="STKaiti" panose="02010600040101010101" pitchFamily="2" charset="-122"/>
                <a:ea typeface="STKaiti" panose="02010600040101010101" pitchFamily="2" charset="-122"/>
              </a:rPr>
              <a:t>的局部极值点</a:t>
            </a:r>
            <a:endParaRPr lang="en-US" sz="1898" b="1" dirty="0">
              <a:latin typeface="STKaiti" panose="02010600040101010101" pitchFamily="2" charset="-122"/>
              <a:ea typeface="STKaiti" panose="02010600040101010101" pitchFamily="2" charset="-122"/>
            </a:endParaRPr>
          </a:p>
        </p:txBody>
      </p:sp>
      <p:sp>
        <p:nvSpPr>
          <p:cNvPr id="9" name="Slide Number Placeholder 8">
            <a:extLst>
              <a:ext uri="{FF2B5EF4-FFF2-40B4-BE49-F238E27FC236}">
                <a16:creationId xmlns:a16="http://schemas.microsoft.com/office/drawing/2014/main" id="{2E99C817-C5A3-A53F-8F8F-B02C4B87FF75}"/>
              </a:ext>
            </a:extLst>
          </p:cNvPr>
          <p:cNvSpPr>
            <a:spLocks noGrp="1"/>
          </p:cNvSpPr>
          <p:nvPr>
            <p:ph type="sldNum" sz="quarter" idx="2"/>
          </p:nvPr>
        </p:nvSpPr>
        <p:spPr/>
        <p:txBody>
          <a:bodyPr/>
          <a:lstStyle/>
          <a:p>
            <a:fld id="{86CB4B4D-7CA3-9044-876B-883B54F8677D}" type="slidenum">
              <a:rPr lang="en-US" altLang="zh-CN" smtClean="0"/>
              <a:pPr/>
              <a:t>83</a:t>
            </a:fld>
            <a:endParaRPr lang="zh-CN" altLang="en-US" dirty="0"/>
          </a:p>
        </p:txBody>
      </p:sp>
    </p:spTree>
    <p:extLst>
      <p:ext uri="{BB962C8B-B14F-4D97-AF65-F5344CB8AC3E}">
        <p14:creationId xmlns:p14="http://schemas.microsoft.com/office/powerpoint/2010/main" val="1603847213"/>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D9B659-0ABD-6D41-A5B1-16BBF49E8642}"/>
              </a:ext>
            </a:extLst>
          </p:cNvPr>
          <p:cNvSpPr>
            <a:spLocks noGrp="1"/>
          </p:cNvSpPr>
          <p:nvPr>
            <p:ph type="title"/>
          </p:nvPr>
        </p:nvSpPr>
        <p:spPr/>
        <p:txBody>
          <a:bodyPr/>
          <a:lstStyle/>
          <a:p>
            <a:r>
              <a:rPr kumimoji="1" lang="zh-CN" altLang="en-US" dirty="0"/>
              <a:t>平移</a:t>
            </a:r>
          </a:p>
        </p:txBody>
      </p:sp>
      <p:sp>
        <p:nvSpPr>
          <p:cNvPr id="3" name="文本占位符 2">
            <a:extLst>
              <a:ext uri="{FF2B5EF4-FFF2-40B4-BE49-F238E27FC236}">
                <a16:creationId xmlns:a16="http://schemas.microsoft.com/office/drawing/2014/main" id="{3C4CCC75-5E4C-F94F-8640-3B54B388E2DF}"/>
              </a:ext>
            </a:extLst>
          </p:cNvPr>
          <p:cNvSpPr>
            <a:spLocks noGrp="1"/>
          </p:cNvSpPr>
          <p:nvPr>
            <p:ph type="body" idx="1"/>
          </p:nvPr>
        </p:nvSpPr>
        <p:spPr>
          <a:xfrm>
            <a:off x="0" y="670739"/>
            <a:ext cx="9144000" cy="4679026"/>
          </a:xfrm>
        </p:spPr>
        <p:txBody>
          <a:bodyPr>
            <a:normAutofit/>
          </a:bodyPr>
          <a:lstStyle/>
          <a:p>
            <a:pPr>
              <a:lnSpc>
                <a:spcPct val="150000"/>
              </a:lnSpc>
              <a:spcBef>
                <a:spcPts val="0"/>
              </a:spcBef>
            </a:pPr>
            <a:r>
              <a:rPr lang="zh-CN" altLang="en-US" sz="1800" dirty="0"/>
              <a:t>随机平移：随机选一个</a:t>
            </a:r>
            <a:r>
              <a:rPr lang="en-US" altLang="zh-CN" sz="1800" dirty="0"/>
              <a:t>h=1</a:t>
            </a:r>
            <a:r>
              <a:rPr lang="zh-CN" altLang="en-US" sz="1800" dirty="0"/>
              <a:t>的状态、允许皇后跳到随机的</a:t>
            </a:r>
            <a:r>
              <a:rPr lang="en-US" altLang="zh-CN" sz="1800" dirty="0"/>
              <a:t>h=1</a:t>
            </a:r>
            <a:r>
              <a:rPr lang="zh-CN" altLang="en-US" sz="1800" dirty="0"/>
              <a:t>的新状态</a:t>
            </a:r>
            <a:endParaRPr lang="en-GB" altLang="zh-CN" sz="1800" dirty="0"/>
          </a:p>
          <a:p>
            <a:pPr lvl="1">
              <a:lnSpc>
                <a:spcPct val="150000"/>
              </a:lnSpc>
              <a:spcBef>
                <a:spcPts val="0"/>
              </a:spcBef>
            </a:pPr>
            <a:r>
              <a:rPr lang="zh-CN" altLang="en-US" dirty="0"/>
              <a:t>可能死循环（来回移动），设置一个上限，比如</a:t>
            </a:r>
            <a:r>
              <a:rPr lang="en-US" altLang="zh-CN" dirty="0"/>
              <a:t>100</a:t>
            </a:r>
            <a:r>
              <a:rPr lang="zh-CN" altLang="en-US" dirty="0"/>
              <a:t>次、若都跳不出去就放弃了</a:t>
            </a:r>
            <a:endParaRPr lang="en-GB" altLang="zh-CN" dirty="0"/>
          </a:p>
          <a:p>
            <a:pPr lvl="1">
              <a:lnSpc>
                <a:spcPct val="150000"/>
              </a:lnSpc>
              <a:spcBef>
                <a:spcPts val="0"/>
              </a:spcBef>
            </a:pPr>
            <a:r>
              <a:rPr lang="zh-CN" altLang="en-US" dirty="0"/>
              <a:t>也就是说、让状态连续在状态估值函数平台上随机左右平移</a:t>
            </a:r>
            <a:r>
              <a:rPr lang="en-US" altLang="zh-CN" dirty="0"/>
              <a:t>100</a:t>
            </a:r>
            <a:r>
              <a:rPr lang="zh-CN" altLang="en-US" dirty="0"/>
              <a:t>次</a:t>
            </a:r>
            <a:endParaRPr lang="en-GB" altLang="zh-CN" dirty="0"/>
          </a:p>
          <a:p>
            <a:pPr lvl="1">
              <a:lnSpc>
                <a:spcPct val="150000"/>
              </a:lnSpc>
              <a:spcBef>
                <a:spcPts val="0"/>
              </a:spcBef>
            </a:pPr>
            <a:r>
              <a:rPr lang="zh-CN" altLang="en-US" dirty="0"/>
              <a:t>出解率</a:t>
            </a:r>
            <a:r>
              <a:rPr lang="en-US" altLang="zh-CN" b="1" dirty="0"/>
              <a:t>14%</a:t>
            </a:r>
            <a:r>
              <a:rPr lang="zh-CN" altLang="en-US" b="1" dirty="0"/>
              <a:t> </a:t>
            </a:r>
            <a:r>
              <a:rPr lang="zh-CN" altLang="en-US" dirty="0"/>
              <a:t> </a:t>
            </a:r>
            <a:r>
              <a:rPr lang="en-US" altLang="zh-CN" dirty="0"/>
              <a:t>--&gt; </a:t>
            </a:r>
            <a:r>
              <a:rPr lang="zh-CN" altLang="en-US" dirty="0"/>
              <a:t> </a:t>
            </a:r>
            <a:r>
              <a:rPr lang="en-US" altLang="zh-CN" b="1" dirty="0"/>
              <a:t>94%</a:t>
            </a:r>
            <a:r>
              <a:rPr lang="zh-CN" altLang="en-US" b="1" dirty="0"/>
              <a:t>。</a:t>
            </a:r>
            <a:endParaRPr lang="en-US" altLang="zh-CN" b="1" dirty="0"/>
          </a:p>
          <a:p>
            <a:pPr lvl="1">
              <a:lnSpc>
                <a:spcPct val="150000"/>
              </a:lnSpc>
              <a:spcBef>
                <a:spcPts val="0"/>
              </a:spcBef>
            </a:pPr>
            <a:r>
              <a:rPr lang="zh-CN" altLang="en-US" dirty="0"/>
              <a:t>找到解平均 </a:t>
            </a:r>
            <a:r>
              <a:rPr lang="en-US" altLang="zh-CN" b="1" dirty="0"/>
              <a:t>21</a:t>
            </a:r>
            <a:r>
              <a:rPr lang="zh-CN" altLang="en-US" b="1" dirty="0"/>
              <a:t> </a:t>
            </a:r>
            <a:r>
              <a:rPr lang="zh-CN" altLang="en-US" dirty="0"/>
              <a:t>步</a:t>
            </a:r>
            <a:r>
              <a:rPr lang="zh-CN" altLang="en-US" b="1" dirty="0"/>
              <a:t>，</a:t>
            </a:r>
            <a:r>
              <a:rPr lang="zh-CN" altLang="en-US" dirty="0"/>
              <a:t>找不到解平均 </a:t>
            </a:r>
            <a:r>
              <a:rPr lang="en-US" altLang="zh-CN" b="1" dirty="0"/>
              <a:t>64 </a:t>
            </a:r>
            <a:r>
              <a:rPr lang="zh-CN" altLang="en-US" dirty="0"/>
              <a:t>步</a:t>
            </a:r>
            <a:endParaRPr lang="en-GB" altLang="zh-CN" dirty="0"/>
          </a:p>
          <a:p>
            <a:pPr lvl="1">
              <a:lnSpc>
                <a:spcPct val="150000"/>
              </a:lnSpc>
              <a:spcBef>
                <a:spcPts val="0"/>
              </a:spcBef>
            </a:pPr>
            <a:endParaRPr lang="en-GB" altLang="zh-CN" dirty="0"/>
          </a:p>
          <a:p>
            <a:pPr lvl="1">
              <a:lnSpc>
                <a:spcPct val="150000"/>
              </a:lnSpc>
              <a:spcBef>
                <a:spcPts val="0"/>
              </a:spcBef>
            </a:pPr>
            <a:endParaRPr lang="en-GB" altLang="zh-CN" dirty="0"/>
          </a:p>
          <a:p>
            <a:pPr lvl="1">
              <a:lnSpc>
                <a:spcPct val="150000"/>
              </a:lnSpc>
              <a:spcBef>
                <a:spcPts val="0"/>
              </a:spcBef>
            </a:pPr>
            <a:endParaRPr lang="en-GB" altLang="zh-CN" dirty="0"/>
          </a:p>
          <a:p>
            <a:pPr marL="342900" lvl="1" indent="0">
              <a:lnSpc>
                <a:spcPct val="150000"/>
              </a:lnSpc>
              <a:spcBef>
                <a:spcPts val="0"/>
              </a:spcBef>
              <a:buNone/>
            </a:pPr>
            <a:endParaRPr lang="en-GB" altLang="zh-CN" dirty="0"/>
          </a:p>
          <a:p>
            <a:pPr lvl="1">
              <a:lnSpc>
                <a:spcPct val="150000"/>
              </a:lnSpc>
              <a:spcBef>
                <a:spcPts val="0"/>
              </a:spcBef>
            </a:pPr>
            <a:r>
              <a:rPr lang="zh-CN" altLang="en-US" dirty="0"/>
              <a:t>随机平移</a:t>
            </a:r>
            <a:r>
              <a:rPr lang="zh-CN" altLang="en-US" dirty="0">
                <a:highlight>
                  <a:srgbClr val="FFFF00"/>
                </a:highlight>
              </a:rPr>
              <a:t>只能跳出肩状平台</a:t>
            </a:r>
            <a:r>
              <a:rPr lang="zh-CN" altLang="en-US" dirty="0"/>
              <a:t>，不能跳出平台（见第</a:t>
            </a:r>
            <a:r>
              <a:rPr lang="en-US" altLang="zh-CN" dirty="0"/>
              <a:t>7</a:t>
            </a:r>
            <a:r>
              <a:rPr lang="zh-CN" altLang="en-US" dirty="0"/>
              <a:t>页）</a:t>
            </a:r>
            <a:endParaRPr lang="en-GB" altLang="zh-CN" dirty="0"/>
          </a:p>
          <a:p>
            <a:pPr marL="342900" lvl="1" indent="0">
              <a:lnSpc>
                <a:spcPct val="150000"/>
              </a:lnSpc>
              <a:spcBef>
                <a:spcPts val="0"/>
              </a:spcBef>
              <a:buNone/>
            </a:pPr>
            <a:endParaRPr lang="en-US" altLang="zh-CN" dirty="0"/>
          </a:p>
          <a:p>
            <a:pPr marL="0" indent="0">
              <a:buNone/>
            </a:pPr>
            <a:endParaRPr kumimoji="1" lang="en-US" altLang="zh-CN" sz="1800" dirty="0"/>
          </a:p>
          <a:p>
            <a:pPr marL="0" indent="0">
              <a:buNone/>
            </a:pPr>
            <a:endParaRPr kumimoji="1" lang="en-GB" altLang="zh-CN" sz="2000" dirty="0"/>
          </a:p>
        </p:txBody>
      </p:sp>
      <p:sp>
        <p:nvSpPr>
          <p:cNvPr id="4" name="文本占位符 2">
            <a:extLst>
              <a:ext uri="{FF2B5EF4-FFF2-40B4-BE49-F238E27FC236}">
                <a16:creationId xmlns:a16="http://schemas.microsoft.com/office/drawing/2014/main" id="{49C1CFFC-1FB7-944D-B4B4-EE79D910698A}"/>
              </a:ext>
            </a:extLst>
          </p:cNvPr>
          <p:cNvSpPr txBox="1">
            <a:spLocks/>
          </p:cNvSpPr>
          <p:nvPr/>
        </p:nvSpPr>
        <p:spPr>
          <a:xfrm>
            <a:off x="-279814" y="2487878"/>
            <a:ext cx="6849373" cy="2024714"/>
          </a:xfrm>
          <a:prstGeom prst="rect">
            <a:avLst/>
          </a:prstGeom>
        </p:spPr>
        <p:txBody>
          <a:bodyPr anchor="t">
            <a:normAutofit/>
          </a:bodyPr>
          <a:lstStyle>
            <a:lvl1pPr marL="444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1pPr>
            <a:lvl2pPr marL="8890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2pPr>
            <a:lvl3pPr marL="1333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3pPr>
            <a:lvl4pPr marL="17780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4pPr>
            <a:lvl5pPr marL="2222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a:buNone/>
            </a:pPr>
            <a:endParaRPr kumimoji="1" lang="zh-CN" altLang="en-US" sz="1582" dirty="0"/>
          </a:p>
        </p:txBody>
      </p:sp>
      <p:grpSp>
        <p:nvGrpSpPr>
          <p:cNvPr id="9" name="Group 8">
            <a:extLst>
              <a:ext uri="{FF2B5EF4-FFF2-40B4-BE49-F238E27FC236}">
                <a16:creationId xmlns:a16="http://schemas.microsoft.com/office/drawing/2014/main" id="{F71C5561-CD68-9118-E327-26925FF77B5E}"/>
              </a:ext>
            </a:extLst>
          </p:cNvPr>
          <p:cNvGrpSpPr/>
          <p:nvPr/>
        </p:nvGrpSpPr>
        <p:grpSpPr>
          <a:xfrm>
            <a:off x="1760531" y="3344949"/>
            <a:ext cx="1234404" cy="1128321"/>
            <a:chOff x="2706568" y="1904940"/>
            <a:chExt cx="2784526" cy="2775878"/>
          </a:xfrm>
        </p:grpSpPr>
        <p:pic>
          <p:nvPicPr>
            <p:cNvPr id="10" name="图片 4">
              <a:extLst>
                <a:ext uri="{FF2B5EF4-FFF2-40B4-BE49-F238E27FC236}">
                  <a16:creationId xmlns:a16="http://schemas.microsoft.com/office/drawing/2014/main" id="{72E98B4F-F5E1-F7CE-43A4-574E02C91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568" y="1904940"/>
              <a:ext cx="2784526" cy="2775878"/>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墨迹 3">
                  <a:extLst>
                    <a:ext uri="{FF2B5EF4-FFF2-40B4-BE49-F238E27FC236}">
                      <a16:creationId xmlns:a16="http://schemas.microsoft.com/office/drawing/2014/main" id="{699F1F12-4023-0151-57FB-628D38BEBFFA}"/>
                    </a:ext>
                  </a:extLst>
                </p14:cNvPr>
                <p14:cNvContentPartPr/>
                <p14:nvPr/>
              </p14:nvContentPartPr>
              <p14:xfrm>
                <a:off x="4031914" y="2222794"/>
                <a:ext cx="810720" cy="907560"/>
              </p14:xfrm>
            </p:contentPart>
          </mc:Choice>
          <mc:Fallback xmlns="">
            <p:pic>
              <p:nvPicPr>
                <p:cNvPr id="11" name="墨迹 3">
                  <a:extLst>
                    <a:ext uri="{FF2B5EF4-FFF2-40B4-BE49-F238E27FC236}">
                      <a16:creationId xmlns:a16="http://schemas.microsoft.com/office/drawing/2014/main" id="{699F1F12-4023-0151-57FB-628D38BEBFFA}"/>
                    </a:ext>
                  </a:extLst>
                </p:cNvPr>
                <p:cNvPicPr/>
                <p:nvPr/>
              </p:nvPicPr>
              <p:blipFill>
                <a:blip r:embed="rId5"/>
                <a:stretch>
                  <a:fillRect/>
                </a:stretch>
              </p:blipFill>
              <p:spPr>
                <a:xfrm>
                  <a:off x="4011605" y="2200658"/>
                  <a:ext cx="850525" cy="950946"/>
                </a:xfrm>
                <a:prstGeom prst="rect">
                  <a:avLst/>
                </a:prstGeom>
              </p:spPr>
            </p:pic>
          </mc:Fallback>
        </mc:AlternateContent>
      </p:grpSp>
      <p:sp>
        <p:nvSpPr>
          <p:cNvPr id="12" name="TextBox 11">
            <a:extLst>
              <a:ext uri="{FF2B5EF4-FFF2-40B4-BE49-F238E27FC236}">
                <a16:creationId xmlns:a16="http://schemas.microsoft.com/office/drawing/2014/main" id="{904614D6-A3AD-E79C-93CB-9E93BA9BC99C}"/>
              </a:ext>
            </a:extLst>
          </p:cNvPr>
          <p:cNvSpPr txBox="1"/>
          <p:nvPr/>
        </p:nvSpPr>
        <p:spPr>
          <a:xfrm>
            <a:off x="2956049" y="3716910"/>
            <a:ext cx="2052165" cy="384401"/>
          </a:xfrm>
          <a:prstGeom prst="rect">
            <a:avLst/>
          </a:prstGeom>
          <a:noFill/>
        </p:spPr>
        <p:txBody>
          <a:bodyPr wrap="none" rtlCol="0">
            <a:spAutoFit/>
          </a:bodyPr>
          <a:lstStyle/>
          <a:p>
            <a:r>
              <a:rPr lang="en-US" altLang="zh-CN" sz="1898" b="1" dirty="0">
                <a:latin typeface="STKaiti" panose="02010600040101010101" pitchFamily="2" charset="-122"/>
                <a:ea typeface="STKaiti" panose="02010600040101010101" pitchFamily="2" charset="-122"/>
              </a:rPr>
              <a:t>h=1</a:t>
            </a:r>
            <a:r>
              <a:rPr lang="zh-CN" altLang="en-US" sz="1898" b="1" dirty="0">
                <a:latin typeface="STKaiti" panose="02010600040101010101" pitchFamily="2" charset="-122"/>
                <a:ea typeface="STKaiti" panose="02010600040101010101" pitchFamily="2" charset="-122"/>
              </a:rPr>
              <a:t>的局部极值点</a:t>
            </a:r>
            <a:endParaRPr lang="en-US" sz="1898" b="1" dirty="0">
              <a:latin typeface="STKaiti" panose="02010600040101010101" pitchFamily="2" charset="-122"/>
              <a:ea typeface="STKaiti" panose="02010600040101010101" pitchFamily="2" charset="-122"/>
            </a:endParaRPr>
          </a:p>
        </p:txBody>
      </p:sp>
      <p:sp>
        <p:nvSpPr>
          <p:cNvPr id="15" name="TextBox 14">
            <a:extLst>
              <a:ext uri="{FF2B5EF4-FFF2-40B4-BE49-F238E27FC236}">
                <a16:creationId xmlns:a16="http://schemas.microsoft.com/office/drawing/2014/main" id="{69DC0D7B-74C5-B2C0-BE9B-007024F87F02}"/>
              </a:ext>
            </a:extLst>
          </p:cNvPr>
          <p:cNvSpPr txBox="1"/>
          <p:nvPr/>
        </p:nvSpPr>
        <p:spPr>
          <a:xfrm>
            <a:off x="5083138" y="2277993"/>
            <a:ext cx="2492990" cy="892552"/>
          </a:xfrm>
          <a:prstGeom prst="rect">
            <a:avLst/>
          </a:prstGeom>
          <a:noFill/>
        </p:spPr>
        <p:txBody>
          <a:bodyPr wrap="none" rtlCol="0">
            <a:spAutoFit/>
          </a:bodyPr>
          <a:lstStyle/>
          <a:p>
            <a:pPr algn="ctr"/>
            <a:r>
              <a:rPr lang="en-US" sz="2000" b="1" dirty="0" err="1">
                <a:latin typeface="STKaiti" panose="02010600040101010101" pitchFamily="2" charset="-122"/>
                <a:ea typeface="STKaiti" panose="02010600040101010101" pitchFamily="2" charset="-122"/>
              </a:rPr>
              <a:t>爬山法</a:t>
            </a:r>
            <a:r>
              <a:rPr lang="zh-CN" altLang="en-US" sz="2000" b="1" dirty="0">
                <a:latin typeface="STKaiti" panose="02010600040101010101" pitchFamily="2" charset="-122"/>
                <a:ea typeface="STKaiti" panose="02010600040101010101" pitchFamily="2" charset="-122"/>
              </a:rPr>
              <a:t>（</a:t>
            </a:r>
            <a:r>
              <a:rPr lang="en-US" sz="2000" b="1" dirty="0" err="1">
                <a:latin typeface="STKaiti" panose="02010600040101010101" pitchFamily="2" charset="-122"/>
                <a:ea typeface="STKaiti" panose="02010600040101010101" pitchFamily="2" charset="-122"/>
              </a:rPr>
              <a:t>下降版本</a:t>
            </a:r>
            <a:r>
              <a:rPr lang="zh-CN" altLang="en-US" sz="2000" b="1" dirty="0">
                <a:latin typeface="STKaiti" panose="02010600040101010101" pitchFamily="2" charset="-122"/>
                <a:ea typeface="STKaiti" panose="02010600040101010101" pitchFamily="2" charset="-122"/>
              </a:rPr>
              <a:t>）</a:t>
            </a:r>
            <a:endParaRPr lang="en-US" sz="2000" b="1" dirty="0">
              <a:latin typeface="STKaiti" panose="02010600040101010101" pitchFamily="2" charset="-122"/>
              <a:ea typeface="STKaiti" panose="02010600040101010101" pitchFamily="2" charset="-122"/>
            </a:endParaRPr>
          </a:p>
          <a:p>
            <a:pPr algn="ctr"/>
            <a:r>
              <a:rPr lang="en-US" sz="1600" b="1" dirty="0" err="1">
                <a:latin typeface="STKaiti" panose="02010600040101010101" pitchFamily="2" charset="-122"/>
                <a:ea typeface="STKaiti" panose="02010600040101010101" pitchFamily="2" charset="-122"/>
              </a:rPr>
              <a:t>认为估值h越小越好</a:t>
            </a:r>
            <a:endParaRPr lang="en-GB" sz="1600" b="1" dirty="0">
              <a:latin typeface="STKaiti" panose="02010600040101010101" pitchFamily="2" charset="-122"/>
              <a:ea typeface="STKaiti" panose="02010600040101010101" pitchFamily="2" charset="-122"/>
            </a:endParaRPr>
          </a:p>
          <a:p>
            <a:pPr algn="ctr"/>
            <a:r>
              <a:rPr lang="zh-CN" altLang="en-US" sz="1600" b="1" dirty="0">
                <a:latin typeface="STKaiti" panose="02010600040101010101" pitchFamily="2" charset="-122"/>
                <a:ea typeface="STKaiti" panose="02010600040101010101" pitchFamily="2" charset="-122"/>
              </a:rPr>
              <a:t>要爬到山谷</a:t>
            </a:r>
            <a:endParaRPr lang="en-US" sz="1600" b="1" dirty="0">
              <a:latin typeface="STKaiti" panose="02010600040101010101" pitchFamily="2" charset="-122"/>
              <a:ea typeface="STKaiti" panose="02010600040101010101" pitchFamily="2" charset="-122"/>
            </a:endParaRPr>
          </a:p>
        </p:txBody>
      </p:sp>
      <p:cxnSp>
        <p:nvCxnSpPr>
          <p:cNvPr id="16" name="Straight Arrow Connector 15">
            <a:extLst>
              <a:ext uri="{FF2B5EF4-FFF2-40B4-BE49-F238E27FC236}">
                <a16:creationId xmlns:a16="http://schemas.microsoft.com/office/drawing/2014/main" id="{5F5B1BCE-4F8D-4959-51FD-CE591C4B53AE}"/>
              </a:ext>
            </a:extLst>
          </p:cNvPr>
          <p:cNvCxnSpPr>
            <a:cxnSpLocks/>
          </p:cNvCxnSpPr>
          <p:nvPr/>
        </p:nvCxnSpPr>
        <p:spPr>
          <a:xfrm>
            <a:off x="5008214" y="2847634"/>
            <a:ext cx="126124" cy="30033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5E76B48-B398-F15F-A091-27C6B955EFBB}"/>
              </a:ext>
            </a:extLst>
          </p:cNvPr>
          <p:cNvCxnSpPr>
            <a:cxnSpLocks/>
          </p:cNvCxnSpPr>
          <p:nvPr/>
        </p:nvCxnSpPr>
        <p:spPr>
          <a:xfrm>
            <a:off x="5134338" y="3174220"/>
            <a:ext cx="124164" cy="29992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2761BA9-95D7-4E77-1B47-2C89A24DA4FD}"/>
              </a:ext>
            </a:extLst>
          </p:cNvPr>
          <p:cNvCxnSpPr>
            <a:cxnSpLocks/>
          </p:cNvCxnSpPr>
          <p:nvPr/>
        </p:nvCxnSpPr>
        <p:spPr>
          <a:xfrm>
            <a:off x="5258502" y="3474863"/>
            <a:ext cx="183033" cy="26944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AD29190-BAC5-B54A-5712-B20A45E6486A}"/>
              </a:ext>
            </a:extLst>
          </p:cNvPr>
          <p:cNvCxnSpPr>
            <a:cxnSpLocks/>
            <a:stCxn id="12" idx="3"/>
            <a:endCxn id="49" idx="2"/>
          </p:cNvCxnSpPr>
          <p:nvPr/>
        </p:nvCxnSpPr>
        <p:spPr>
          <a:xfrm flipV="1">
            <a:off x="5008214" y="3879104"/>
            <a:ext cx="388816" cy="30007"/>
          </a:xfrm>
          <a:prstGeom prst="line">
            <a:avLst/>
          </a:prstGeom>
          <a:ln w="254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05AE888-911F-1E06-AE68-B1D0DD0BAE1A}"/>
              </a:ext>
            </a:extLst>
          </p:cNvPr>
          <p:cNvSpPr txBox="1"/>
          <p:nvPr/>
        </p:nvSpPr>
        <p:spPr>
          <a:xfrm>
            <a:off x="5321564" y="3239698"/>
            <a:ext cx="1159292" cy="384401"/>
          </a:xfrm>
          <a:prstGeom prst="rect">
            <a:avLst/>
          </a:prstGeom>
          <a:noFill/>
        </p:spPr>
        <p:txBody>
          <a:bodyPr wrap="none" rtlCol="0">
            <a:spAutoFit/>
          </a:bodyPr>
          <a:lstStyle/>
          <a:p>
            <a:r>
              <a:rPr lang="zh-CN" altLang="en-GB" sz="1898" b="1" dirty="0">
                <a:solidFill>
                  <a:srgbClr val="C00000"/>
                </a:solidFill>
                <a:latin typeface="STKaiti" panose="02010600040101010101" pitchFamily="2" charset="-122"/>
                <a:ea typeface="STKaiti" panose="02010600040101010101" pitchFamily="2" charset="-122"/>
              </a:rPr>
              <a:t>肩状</a:t>
            </a:r>
            <a:r>
              <a:rPr lang="zh-CN" altLang="en-US" sz="1898" b="1" dirty="0">
                <a:solidFill>
                  <a:srgbClr val="C00000"/>
                </a:solidFill>
                <a:latin typeface="STKaiti" panose="02010600040101010101" pitchFamily="2" charset="-122"/>
                <a:ea typeface="STKaiti" panose="02010600040101010101" pitchFamily="2" charset="-122"/>
              </a:rPr>
              <a:t>平台</a:t>
            </a:r>
            <a:endParaRPr lang="en-US" sz="1898" b="1" dirty="0">
              <a:solidFill>
                <a:srgbClr val="C00000"/>
              </a:solidFill>
              <a:latin typeface="STKaiti" panose="02010600040101010101" pitchFamily="2" charset="-122"/>
              <a:ea typeface="STKaiti" panose="02010600040101010101" pitchFamily="2" charset="-122"/>
            </a:endParaRPr>
          </a:p>
        </p:txBody>
      </p:sp>
      <p:sp>
        <p:nvSpPr>
          <p:cNvPr id="28" name="Freeform 27">
            <a:extLst>
              <a:ext uri="{FF2B5EF4-FFF2-40B4-BE49-F238E27FC236}">
                <a16:creationId xmlns:a16="http://schemas.microsoft.com/office/drawing/2014/main" id="{9B98C3E0-DC24-D3D5-245E-D791EEEB00DF}"/>
              </a:ext>
            </a:extLst>
          </p:cNvPr>
          <p:cNvSpPr/>
          <p:nvPr/>
        </p:nvSpPr>
        <p:spPr>
          <a:xfrm>
            <a:off x="4908331" y="2852011"/>
            <a:ext cx="1999225" cy="1612052"/>
          </a:xfrm>
          <a:custGeom>
            <a:avLst/>
            <a:gdLst>
              <a:gd name="connsiteX0" fmla="*/ 0 w 2837793"/>
              <a:gd name="connsiteY0" fmla="*/ 0 h 1801352"/>
              <a:gd name="connsiteX1" fmla="*/ 693682 w 2837793"/>
              <a:gd name="connsiteY1" fmla="*/ 1093076 h 1801352"/>
              <a:gd name="connsiteX2" fmla="*/ 1776248 w 2837793"/>
              <a:gd name="connsiteY2" fmla="*/ 1177159 h 1801352"/>
              <a:gd name="connsiteX3" fmla="*/ 2427889 w 2837793"/>
              <a:gd name="connsiteY3" fmla="*/ 1797269 h 1801352"/>
              <a:gd name="connsiteX4" fmla="*/ 2837793 w 2837793"/>
              <a:gd name="connsiteY4" fmla="*/ 1397876 h 1801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7793" h="1801352">
                <a:moveTo>
                  <a:pt x="0" y="0"/>
                </a:moveTo>
                <a:cubicBezTo>
                  <a:pt x="198820" y="448441"/>
                  <a:pt x="397641" y="896883"/>
                  <a:pt x="693682" y="1093076"/>
                </a:cubicBezTo>
                <a:cubicBezTo>
                  <a:pt x="989723" y="1289269"/>
                  <a:pt x="1487214" y="1059794"/>
                  <a:pt x="1776248" y="1177159"/>
                </a:cubicBezTo>
                <a:cubicBezTo>
                  <a:pt x="2065282" y="1294524"/>
                  <a:pt x="2250965" y="1760483"/>
                  <a:pt x="2427889" y="1797269"/>
                </a:cubicBezTo>
                <a:cubicBezTo>
                  <a:pt x="2604813" y="1834055"/>
                  <a:pt x="2721303" y="1615965"/>
                  <a:pt x="2837793" y="1397876"/>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61585E6-01C7-CDF5-B54B-EC26D6955B16}"/>
              </a:ext>
            </a:extLst>
          </p:cNvPr>
          <p:cNvSpPr/>
          <p:nvPr/>
        </p:nvSpPr>
        <p:spPr>
          <a:xfrm>
            <a:off x="5350018" y="3716910"/>
            <a:ext cx="872742" cy="27241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D5E2C6F-9A5D-366B-F097-379DE27CAC39}"/>
              </a:ext>
            </a:extLst>
          </p:cNvPr>
          <p:cNvCxnSpPr/>
          <p:nvPr/>
        </p:nvCxnSpPr>
        <p:spPr>
          <a:xfrm>
            <a:off x="5441535" y="4074601"/>
            <a:ext cx="706819"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C728977-727B-B0EB-669F-FB663FD8D14A}"/>
              </a:ext>
            </a:extLst>
          </p:cNvPr>
          <p:cNvCxnSpPr>
            <a:cxnSpLocks/>
          </p:cNvCxnSpPr>
          <p:nvPr/>
        </p:nvCxnSpPr>
        <p:spPr>
          <a:xfrm flipH="1">
            <a:off x="5441535" y="4201498"/>
            <a:ext cx="641099"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F23450D-086F-C3C1-4193-80B175F3373E}"/>
              </a:ext>
            </a:extLst>
          </p:cNvPr>
          <p:cNvSpPr txBox="1"/>
          <p:nvPr/>
        </p:nvSpPr>
        <p:spPr>
          <a:xfrm>
            <a:off x="5216173" y="4206278"/>
            <a:ext cx="1159292" cy="384401"/>
          </a:xfrm>
          <a:prstGeom prst="rect">
            <a:avLst/>
          </a:prstGeom>
          <a:noFill/>
        </p:spPr>
        <p:txBody>
          <a:bodyPr wrap="none" rtlCol="0">
            <a:spAutoFit/>
          </a:bodyPr>
          <a:lstStyle/>
          <a:p>
            <a:r>
              <a:rPr lang="zh-CN" altLang="en-US" sz="1898" b="1" dirty="0">
                <a:solidFill>
                  <a:srgbClr val="00B050"/>
                </a:solidFill>
                <a:latin typeface="STKaiti" panose="02010600040101010101" pitchFamily="2" charset="-122"/>
                <a:ea typeface="STKaiti" panose="02010600040101010101" pitchFamily="2" charset="-122"/>
              </a:rPr>
              <a:t>随机平移</a:t>
            </a:r>
            <a:endParaRPr lang="en-US" sz="1898" b="1" dirty="0">
              <a:solidFill>
                <a:srgbClr val="00B050"/>
              </a:solidFill>
              <a:latin typeface="STKaiti" panose="02010600040101010101" pitchFamily="2" charset="-122"/>
              <a:ea typeface="STKaiti" panose="02010600040101010101" pitchFamily="2" charset="-122"/>
            </a:endParaRPr>
          </a:p>
        </p:txBody>
      </p:sp>
      <p:cxnSp>
        <p:nvCxnSpPr>
          <p:cNvPr id="41" name="Straight Connector 40">
            <a:extLst>
              <a:ext uri="{FF2B5EF4-FFF2-40B4-BE49-F238E27FC236}">
                <a16:creationId xmlns:a16="http://schemas.microsoft.com/office/drawing/2014/main" id="{8A7CD323-0644-ABA1-49DF-070CA3B07532}"/>
              </a:ext>
            </a:extLst>
          </p:cNvPr>
          <p:cNvCxnSpPr>
            <a:cxnSpLocks/>
            <a:endCxn id="28" idx="2"/>
          </p:cNvCxnSpPr>
          <p:nvPr/>
        </p:nvCxnSpPr>
        <p:spPr>
          <a:xfrm flipH="1">
            <a:off x="6159698" y="3601791"/>
            <a:ext cx="819841" cy="303674"/>
          </a:xfrm>
          <a:prstGeom prst="line">
            <a:avLst/>
          </a:prstGeom>
          <a:ln w="254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3793C38-DDEB-3FF1-6B7C-EEAFEA2EDBB6}"/>
              </a:ext>
            </a:extLst>
          </p:cNvPr>
          <p:cNvSpPr txBox="1"/>
          <p:nvPr/>
        </p:nvSpPr>
        <p:spPr>
          <a:xfrm>
            <a:off x="6994745" y="3163716"/>
            <a:ext cx="2134049" cy="1260602"/>
          </a:xfrm>
          <a:prstGeom prst="rect">
            <a:avLst/>
          </a:prstGeom>
          <a:solidFill>
            <a:schemeClr val="accent4">
              <a:lumMod val="20000"/>
              <a:lumOff val="80000"/>
            </a:schemeClr>
          </a:solidFill>
        </p:spPr>
        <p:txBody>
          <a:bodyPr wrap="square" rtlCol="0">
            <a:spAutoFit/>
          </a:bodyPr>
          <a:lstStyle/>
          <a:p>
            <a:r>
              <a:rPr lang="en-US" sz="1898" b="1" dirty="0" err="1">
                <a:latin typeface="STKaiti" panose="02010600040101010101" pitchFamily="2" charset="-122"/>
                <a:ea typeface="STKaiti" panose="02010600040101010101" pitchFamily="2" charset="-122"/>
              </a:rPr>
              <a:t>一旦某次平移走到平台边界</a:t>
            </a:r>
            <a:r>
              <a:rPr lang="zh-CN" altLang="en-US" sz="1898" b="1" dirty="0">
                <a:latin typeface="STKaiti" panose="02010600040101010101" pitchFamily="2" charset="-122"/>
                <a:ea typeface="STKaiti" panose="02010600040101010101" pitchFamily="2" charset="-122"/>
              </a:rPr>
              <a:t>，就能脱离平台！继续往全局极值移动！</a:t>
            </a:r>
            <a:endParaRPr lang="en-US" sz="1898" b="1" dirty="0">
              <a:latin typeface="STKaiti" panose="02010600040101010101" pitchFamily="2" charset="-122"/>
              <a:ea typeface="STKaiti" panose="02010600040101010101" pitchFamily="2" charset="-122"/>
            </a:endParaRPr>
          </a:p>
        </p:txBody>
      </p:sp>
      <p:sp>
        <p:nvSpPr>
          <p:cNvPr id="49" name="Oval 48">
            <a:extLst>
              <a:ext uri="{FF2B5EF4-FFF2-40B4-BE49-F238E27FC236}">
                <a16:creationId xmlns:a16="http://schemas.microsoft.com/office/drawing/2014/main" id="{9454D60D-CEC1-C84C-01C0-E1087A4AC8F6}"/>
              </a:ext>
            </a:extLst>
          </p:cNvPr>
          <p:cNvSpPr/>
          <p:nvPr/>
        </p:nvSpPr>
        <p:spPr>
          <a:xfrm>
            <a:off x="5397030" y="3815282"/>
            <a:ext cx="126124" cy="127643"/>
          </a:xfrm>
          <a:prstGeom prst="ellipse">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6DB89AAE-4454-2101-8010-2AFB1B09C668}"/>
              </a:ext>
            </a:extLst>
          </p:cNvPr>
          <p:cNvSpPr/>
          <p:nvPr/>
        </p:nvSpPr>
        <p:spPr>
          <a:xfrm>
            <a:off x="6096636" y="3842191"/>
            <a:ext cx="126124" cy="127643"/>
          </a:xfrm>
          <a:prstGeom prst="ellipse">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25FBCB9-B53A-B0D7-A8B7-A6B608791781}"/>
              </a:ext>
            </a:extLst>
          </p:cNvPr>
          <p:cNvSpPr txBox="1"/>
          <p:nvPr/>
        </p:nvSpPr>
        <p:spPr>
          <a:xfrm>
            <a:off x="2396937" y="2734771"/>
            <a:ext cx="2273280" cy="523220"/>
          </a:xfrm>
          <a:prstGeom prst="rect">
            <a:avLst/>
          </a:prstGeom>
          <a:solidFill>
            <a:schemeClr val="accent4">
              <a:lumMod val="20000"/>
              <a:lumOff val="80000"/>
            </a:schemeClr>
          </a:solidFill>
        </p:spPr>
        <p:txBody>
          <a:bodyPr wrap="square" rtlCol="0">
            <a:spAutoFit/>
          </a:bodyPr>
          <a:lstStyle/>
          <a:p>
            <a:r>
              <a:rPr lang="zh-CN" altLang="en-US" sz="1400" b="1" dirty="0">
                <a:latin typeface="STKaiti" panose="02010600040101010101" pitchFamily="2" charset="-122"/>
                <a:ea typeface="STKaiti" panose="02010600040101010101" pitchFamily="2" charset="-122"/>
              </a:rPr>
              <a:t>其他状态估值都比当前大，没有平台可走就停下了</a:t>
            </a:r>
            <a:endParaRPr lang="en-US" sz="1400" b="1" dirty="0">
              <a:latin typeface="STKaiti" panose="02010600040101010101" pitchFamily="2" charset="-122"/>
              <a:ea typeface="STKaiti" panose="02010600040101010101" pitchFamily="2" charset="-122"/>
            </a:endParaRPr>
          </a:p>
        </p:txBody>
      </p:sp>
      <p:cxnSp>
        <p:nvCxnSpPr>
          <p:cNvPr id="53" name="Straight Connector 52">
            <a:extLst>
              <a:ext uri="{FF2B5EF4-FFF2-40B4-BE49-F238E27FC236}">
                <a16:creationId xmlns:a16="http://schemas.microsoft.com/office/drawing/2014/main" id="{F20E8025-14D8-FE18-1F2F-8E1889DF9B44}"/>
              </a:ext>
            </a:extLst>
          </p:cNvPr>
          <p:cNvCxnSpPr>
            <a:cxnSpLocks/>
          </p:cNvCxnSpPr>
          <p:nvPr/>
        </p:nvCxnSpPr>
        <p:spPr>
          <a:xfrm flipV="1">
            <a:off x="3868061" y="2659117"/>
            <a:ext cx="192802" cy="188517"/>
          </a:xfrm>
          <a:prstGeom prst="line">
            <a:avLst/>
          </a:prstGeom>
          <a:ln w="254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56" name="Slide Number Placeholder 55">
            <a:extLst>
              <a:ext uri="{FF2B5EF4-FFF2-40B4-BE49-F238E27FC236}">
                <a16:creationId xmlns:a16="http://schemas.microsoft.com/office/drawing/2014/main" id="{AB71B0AF-66F0-2ED5-6574-B664B1D0E5BC}"/>
              </a:ext>
            </a:extLst>
          </p:cNvPr>
          <p:cNvSpPr>
            <a:spLocks noGrp="1"/>
          </p:cNvSpPr>
          <p:nvPr>
            <p:ph type="sldNum" sz="quarter" idx="2"/>
          </p:nvPr>
        </p:nvSpPr>
        <p:spPr/>
        <p:txBody>
          <a:bodyPr/>
          <a:lstStyle/>
          <a:p>
            <a:fld id="{86CB4B4D-7CA3-9044-876B-883B54F8677D}" type="slidenum">
              <a:rPr lang="en-US" altLang="zh-CN" smtClean="0"/>
              <a:pPr/>
              <a:t>84</a:t>
            </a:fld>
            <a:endParaRPr lang="zh-CN" altLang="en-US" dirty="0"/>
          </a:p>
        </p:txBody>
      </p:sp>
    </p:spTree>
    <p:extLst>
      <p:ext uri="{BB962C8B-B14F-4D97-AF65-F5344CB8AC3E}">
        <p14:creationId xmlns:p14="http://schemas.microsoft.com/office/powerpoint/2010/main" val="1005408601"/>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8074-ABBB-5048-9DFC-3409DE6E4240}"/>
              </a:ext>
            </a:extLst>
          </p:cNvPr>
          <p:cNvSpPr>
            <a:spLocks noGrp="1"/>
          </p:cNvSpPr>
          <p:nvPr>
            <p:ph type="title"/>
          </p:nvPr>
        </p:nvSpPr>
        <p:spPr/>
        <p:txBody>
          <a:bodyPr/>
          <a:lstStyle/>
          <a:p>
            <a:r>
              <a:rPr lang="zh-CN" altLang="en-US" dirty="0"/>
              <a:t>爬山法各种变种</a:t>
            </a:r>
            <a:endParaRPr kumimoji="1" lang="zh-CN" altLang="en-US" dirty="0"/>
          </a:p>
        </p:txBody>
      </p:sp>
      <p:sp>
        <p:nvSpPr>
          <p:cNvPr id="3" name="文本占位符 2">
            <a:extLst>
              <a:ext uri="{FF2B5EF4-FFF2-40B4-BE49-F238E27FC236}">
                <a16:creationId xmlns:a16="http://schemas.microsoft.com/office/drawing/2014/main" id="{82ADCD79-CC88-7C4F-9F81-8834831FFC13}"/>
              </a:ext>
            </a:extLst>
          </p:cNvPr>
          <p:cNvSpPr>
            <a:spLocks noGrp="1"/>
          </p:cNvSpPr>
          <p:nvPr>
            <p:ph type="body" idx="1"/>
          </p:nvPr>
        </p:nvSpPr>
        <p:spPr>
          <a:xfrm>
            <a:off x="264921" y="769986"/>
            <a:ext cx="8682526" cy="4130329"/>
          </a:xfrm>
        </p:spPr>
        <p:txBody>
          <a:bodyPr>
            <a:normAutofit/>
          </a:bodyPr>
          <a:lstStyle/>
          <a:p>
            <a:pPr>
              <a:lnSpc>
                <a:spcPct val="150000"/>
              </a:lnSpc>
              <a:spcBef>
                <a:spcPts val="0"/>
              </a:spcBef>
            </a:pPr>
            <a:r>
              <a:rPr lang="zh-CN" altLang="en-US" dirty="0"/>
              <a:t>随机爬山法</a:t>
            </a:r>
            <a:r>
              <a:rPr lang="en-US" altLang="zh-CN" b="0" dirty="0"/>
              <a:t> Stochastic hill climbing </a:t>
            </a:r>
            <a:r>
              <a:rPr lang="zh-CN" altLang="en-US" b="0" dirty="0"/>
              <a:t> </a:t>
            </a:r>
            <a:r>
              <a:rPr lang="en-US" altLang="zh-CN" b="0" dirty="0"/>
              <a:t>-</a:t>
            </a:r>
            <a:r>
              <a:rPr lang="zh-CN" altLang="en-US" b="0" dirty="0"/>
              <a:t> 更优的邻居点里随机选一个</a:t>
            </a:r>
            <a:endParaRPr lang="en-US" altLang="zh-CN" b="0" dirty="0"/>
          </a:p>
          <a:p>
            <a:pPr lvl="1">
              <a:lnSpc>
                <a:spcPct val="150000"/>
              </a:lnSpc>
              <a:spcBef>
                <a:spcPts val="0"/>
              </a:spcBef>
            </a:pPr>
            <a:r>
              <a:rPr lang="zh-CN" altLang="en-US" sz="2100" b="0" dirty="0"/>
              <a:t>每次从更优的点中随机选一个（之前的</a:t>
            </a:r>
            <a:r>
              <a:rPr lang="zh-CN" altLang="en-US" sz="2100" b="0" u="sng" dirty="0"/>
              <a:t>最陡爬山法</a:t>
            </a:r>
            <a:r>
              <a:rPr lang="zh-CN" altLang="en-US" sz="2100" b="0" dirty="0"/>
              <a:t>是选择最优点）</a:t>
            </a:r>
            <a:endParaRPr lang="en-US" altLang="zh-CN" sz="2100" b="0" dirty="0"/>
          </a:p>
          <a:p>
            <a:pPr lvl="1">
              <a:lnSpc>
                <a:spcPct val="150000"/>
              </a:lnSpc>
              <a:spcBef>
                <a:spcPts val="0"/>
              </a:spcBef>
            </a:pPr>
            <a:r>
              <a:rPr lang="zh-CN" altLang="en-US" sz="2100" b="0" dirty="0"/>
              <a:t>这种方法一般比之前的最陡爬山法</a:t>
            </a:r>
            <a:r>
              <a:rPr lang="zh-CN" altLang="en-US" sz="2100" b="0" u="sng" dirty="0">
                <a:highlight>
                  <a:srgbClr val="FFFF00"/>
                </a:highlight>
              </a:rPr>
              <a:t>收敛</a:t>
            </a:r>
            <a:r>
              <a:rPr lang="zh-CN" altLang="en-US" sz="2100" b="0" dirty="0"/>
              <a:t>的慢。但是在某些空间里，它</a:t>
            </a:r>
            <a:r>
              <a:rPr lang="zh-CN" altLang="en-US" sz="2100" b="0" u="sng" dirty="0"/>
              <a:t>往往可以找到更优的解</a:t>
            </a:r>
            <a:r>
              <a:rPr lang="zh-CN" altLang="en-US" sz="2100" b="0" dirty="0"/>
              <a:t>。</a:t>
            </a:r>
            <a:r>
              <a:rPr lang="en-US" altLang="zh-CN" sz="2100" b="0" dirty="0"/>
              <a:t> </a:t>
            </a:r>
          </a:p>
          <a:p>
            <a:pPr lvl="1">
              <a:lnSpc>
                <a:spcPct val="150000"/>
              </a:lnSpc>
              <a:spcBef>
                <a:spcPts val="0"/>
              </a:spcBef>
            </a:pPr>
            <a:r>
              <a:rPr lang="zh-CN" altLang="en-US" sz="2100" b="0" dirty="0"/>
              <a:t>不一定完全随机，选择的概率可以根据陡峭程度设定，</a:t>
            </a:r>
            <a:r>
              <a:rPr lang="zh-CN" altLang="en-US" sz="2100" b="0" u="sng" dirty="0"/>
              <a:t>可加速收敛</a:t>
            </a:r>
            <a:endParaRPr lang="en-US" altLang="zh-CN" b="1" u="sng" dirty="0"/>
          </a:p>
        </p:txBody>
      </p:sp>
      <p:sp>
        <p:nvSpPr>
          <p:cNvPr id="4" name="文本占位符 2">
            <a:extLst>
              <a:ext uri="{FF2B5EF4-FFF2-40B4-BE49-F238E27FC236}">
                <a16:creationId xmlns:a16="http://schemas.microsoft.com/office/drawing/2014/main" id="{D504A67C-2BC4-BE4F-AE4C-449094FAFFE0}"/>
              </a:ext>
            </a:extLst>
          </p:cNvPr>
          <p:cNvSpPr txBox="1">
            <a:spLocks/>
          </p:cNvSpPr>
          <p:nvPr/>
        </p:nvSpPr>
        <p:spPr>
          <a:xfrm>
            <a:off x="379560" y="2490831"/>
            <a:ext cx="8190731" cy="2609651"/>
          </a:xfrm>
          <a:prstGeom prst="rect">
            <a:avLst/>
          </a:prstGeom>
        </p:spPr>
        <p:txBody>
          <a:bodyPr anchor="t">
            <a:normAutofit/>
          </a:bodyPr>
          <a:lstStyle>
            <a:lvl1pPr marL="444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1pPr>
            <a:lvl2pPr marL="8890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2pPr>
            <a:lvl3pPr marL="1333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3pPr>
            <a:lvl4pPr marL="17780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4pPr>
            <a:lvl5pPr marL="2222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endParaRPr lang="en-US" altLang="zh-CN" sz="1582" b="1" dirty="0"/>
          </a:p>
        </p:txBody>
      </p:sp>
      <p:sp>
        <p:nvSpPr>
          <p:cNvPr id="5" name="Slide Number Placeholder 4">
            <a:extLst>
              <a:ext uri="{FF2B5EF4-FFF2-40B4-BE49-F238E27FC236}">
                <a16:creationId xmlns:a16="http://schemas.microsoft.com/office/drawing/2014/main" id="{7EF14054-465A-2AAE-417A-5BE865A13C88}"/>
              </a:ext>
            </a:extLst>
          </p:cNvPr>
          <p:cNvSpPr>
            <a:spLocks noGrp="1"/>
          </p:cNvSpPr>
          <p:nvPr>
            <p:ph type="sldNum" sz="quarter" idx="2"/>
          </p:nvPr>
        </p:nvSpPr>
        <p:spPr/>
        <p:txBody>
          <a:bodyPr/>
          <a:lstStyle/>
          <a:p>
            <a:fld id="{86CB4B4D-7CA3-9044-876B-883B54F8677D}" type="slidenum">
              <a:rPr lang="en-US" altLang="zh-CN" smtClean="0"/>
              <a:pPr/>
              <a:t>85</a:t>
            </a:fld>
            <a:endParaRPr lang="zh-CN" altLang="en-US" dirty="0"/>
          </a:p>
        </p:txBody>
      </p:sp>
      <p:sp>
        <p:nvSpPr>
          <p:cNvPr id="6" name="TextBox 5">
            <a:extLst>
              <a:ext uri="{FF2B5EF4-FFF2-40B4-BE49-F238E27FC236}">
                <a16:creationId xmlns:a16="http://schemas.microsoft.com/office/drawing/2014/main" id="{A0A3DB3E-9A01-26D4-AFAB-47A285C511EA}"/>
              </a:ext>
            </a:extLst>
          </p:cNvPr>
          <p:cNvSpPr txBox="1"/>
          <p:nvPr/>
        </p:nvSpPr>
        <p:spPr>
          <a:xfrm>
            <a:off x="5215539" y="2383149"/>
            <a:ext cx="3868061" cy="384401"/>
          </a:xfrm>
          <a:prstGeom prst="rect">
            <a:avLst/>
          </a:prstGeom>
          <a:solidFill>
            <a:schemeClr val="accent4">
              <a:lumMod val="20000"/>
              <a:lumOff val="80000"/>
            </a:schemeClr>
          </a:solidFill>
        </p:spPr>
        <p:txBody>
          <a:bodyPr wrap="square" rtlCol="0">
            <a:spAutoFit/>
          </a:bodyPr>
          <a:lstStyle/>
          <a:p>
            <a:r>
              <a:rPr lang="en-GB" sz="1898" dirty="0" err="1">
                <a:latin typeface="STKaiti" panose="02010600040101010101" pitchFamily="2" charset="-122"/>
                <a:ea typeface="STKaiti" panose="02010600040101010101" pitchFamily="2" charset="-122"/>
              </a:rPr>
              <a:t>不动了</a:t>
            </a:r>
            <a:r>
              <a:rPr lang="zh-CN" altLang="en-US" sz="1898" dirty="0">
                <a:latin typeface="STKaiti" panose="02010600040101010101" pitchFamily="2" charset="-122"/>
                <a:ea typeface="STKaiti" panose="02010600040101010101" pitchFamily="2" charset="-122"/>
              </a:rPr>
              <a:t>：</a:t>
            </a:r>
            <a:r>
              <a:rPr lang="en-GB" sz="1898" dirty="0" err="1">
                <a:latin typeface="STKaiti" panose="02010600040101010101" pitchFamily="2" charset="-122"/>
                <a:ea typeface="STKaiti" panose="02010600040101010101" pitchFamily="2" charset="-122"/>
              </a:rPr>
              <a:t>找到解或者僵在局部极值</a:t>
            </a:r>
            <a:endParaRPr lang="en-US" sz="1898" dirty="0">
              <a:latin typeface="STKaiti" panose="02010600040101010101" pitchFamily="2" charset="-122"/>
              <a:ea typeface="STKaiti" panose="02010600040101010101" pitchFamily="2" charset="-122"/>
            </a:endParaRPr>
          </a:p>
        </p:txBody>
      </p:sp>
      <p:cxnSp>
        <p:nvCxnSpPr>
          <p:cNvPr id="7" name="Straight Connector 6">
            <a:extLst>
              <a:ext uri="{FF2B5EF4-FFF2-40B4-BE49-F238E27FC236}">
                <a16:creationId xmlns:a16="http://schemas.microsoft.com/office/drawing/2014/main" id="{C59285DF-BF8C-BD8E-5F36-CF6275231E74}"/>
              </a:ext>
            </a:extLst>
          </p:cNvPr>
          <p:cNvCxnSpPr>
            <a:cxnSpLocks/>
          </p:cNvCxnSpPr>
          <p:nvPr/>
        </p:nvCxnSpPr>
        <p:spPr>
          <a:xfrm flipH="1" flipV="1">
            <a:off x="5110690" y="2228137"/>
            <a:ext cx="199696" cy="231228"/>
          </a:xfrm>
          <a:prstGeom prst="line">
            <a:avLst/>
          </a:prstGeom>
          <a:ln w="254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AF8629A-602B-C78D-00B4-64B207644BAF}"/>
              </a:ext>
            </a:extLst>
          </p:cNvPr>
          <p:cNvSpPr txBox="1"/>
          <p:nvPr/>
        </p:nvSpPr>
        <p:spPr>
          <a:xfrm>
            <a:off x="0" y="3224566"/>
            <a:ext cx="8947447" cy="1061829"/>
          </a:xfrm>
          <a:prstGeom prst="rect">
            <a:avLst/>
          </a:prstGeom>
          <a:solidFill>
            <a:schemeClr val="accent4">
              <a:lumMod val="20000"/>
              <a:lumOff val="80000"/>
            </a:schemeClr>
          </a:solidFill>
        </p:spPr>
        <p:txBody>
          <a:bodyPr wrap="square" rtlCol="0">
            <a:spAutoFit/>
          </a:bodyPr>
          <a:lstStyle/>
          <a:p>
            <a:pPr algn="ctr"/>
            <a:r>
              <a:rPr lang="en-US" sz="2100" b="1" dirty="0" err="1">
                <a:latin typeface="STKaiti" panose="02010600040101010101" pitchFamily="2" charset="-122"/>
                <a:ea typeface="STKaiti" panose="02010600040101010101" pitchFamily="2" charset="-122"/>
              </a:rPr>
              <a:t>最陡爬山法</a:t>
            </a:r>
            <a:r>
              <a:rPr lang="zh-CN" altLang="en-US" sz="2100" b="1" dirty="0">
                <a:latin typeface="STKaiti" panose="02010600040101010101" pitchFamily="2" charset="-122"/>
                <a:ea typeface="STKaiti" panose="02010600040101010101" pitchFamily="2" charset="-122"/>
              </a:rPr>
              <a:t>：</a:t>
            </a:r>
            <a:r>
              <a:rPr lang="zh-CN" altLang="en-US" sz="2100" dirty="0">
                <a:latin typeface="STKaiti" panose="02010600040101010101" pitchFamily="2" charset="-122"/>
                <a:ea typeface="STKaiti" panose="02010600040101010101" pitchFamily="2" charset="-122"/>
              </a:rPr>
              <a:t>生成估值表，获得所有邻居的估值，选择最优的那个邻居</a:t>
            </a:r>
            <a:endParaRPr lang="en-GB" altLang="zh-CN" sz="2100" dirty="0">
              <a:latin typeface="STKaiti" panose="02010600040101010101" pitchFamily="2" charset="-122"/>
              <a:ea typeface="STKaiti" panose="02010600040101010101" pitchFamily="2" charset="-122"/>
            </a:endParaRPr>
          </a:p>
          <a:p>
            <a:pPr algn="ctr"/>
            <a:r>
              <a:rPr lang="zh-CN" altLang="en-US" sz="2100" b="1" dirty="0">
                <a:latin typeface="STKaiti" panose="02010600040101010101" pitchFamily="2" charset="-122"/>
                <a:ea typeface="STKaiti" panose="02010600040101010101" pitchFamily="2" charset="-122"/>
              </a:rPr>
              <a:t>随机爬山法：</a:t>
            </a:r>
            <a:r>
              <a:rPr lang="zh-CN" altLang="en-US" sz="2100" dirty="0">
                <a:latin typeface="STKaiti" panose="02010600040101010101" pitchFamily="2" charset="-122"/>
                <a:ea typeface="STKaiti" panose="02010600040101010101" pitchFamily="2" charset="-122"/>
              </a:rPr>
              <a:t>生成估值表，获得所有邻居的估值，随机或根据概率选择最优的那个邻居</a:t>
            </a:r>
            <a:endParaRPr lang="en-US" sz="2100" dirty="0">
              <a:latin typeface="STKaiti" panose="02010600040101010101" pitchFamily="2" charset="-122"/>
              <a:ea typeface="STKaiti" panose="02010600040101010101" pitchFamily="2" charset="-122"/>
            </a:endParaRPr>
          </a:p>
        </p:txBody>
      </p:sp>
      <p:sp>
        <p:nvSpPr>
          <p:cNvPr id="11" name="TextBox 10">
            <a:extLst>
              <a:ext uri="{FF2B5EF4-FFF2-40B4-BE49-F238E27FC236}">
                <a16:creationId xmlns:a16="http://schemas.microsoft.com/office/drawing/2014/main" id="{C38ABD0C-7864-0279-3C20-147712591063}"/>
              </a:ext>
            </a:extLst>
          </p:cNvPr>
          <p:cNvSpPr txBox="1"/>
          <p:nvPr/>
        </p:nvSpPr>
        <p:spPr>
          <a:xfrm>
            <a:off x="2055926" y="4255485"/>
            <a:ext cx="5032147" cy="415498"/>
          </a:xfrm>
          <a:prstGeom prst="rect">
            <a:avLst/>
          </a:prstGeom>
          <a:solidFill>
            <a:schemeClr val="accent4">
              <a:lumMod val="20000"/>
              <a:lumOff val="80000"/>
            </a:schemeClr>
          </a:solidFill>
        </p:spPr>
        <p:txBody>
          <a:bodyPr wrap="none" rtlCol="0">
            <a:spAutoFit/>
          </a:bodyPr>
          <a:lstStyle/>
          <a:p>
            <a:r>
              <a:rPr lang="en-US" sz="2100" dirty="0" err="1">
                <a:latin typeface="STKaiti" panose="02010600040101010101" pitchFamily="2" charset="-122"/>
                <a:ea typeface="STKaiti" panose="02010600040101010101" pitchFamily="2" charset="-122"/>
              </a:rPr>
              <a:t>问</a:t>
            </a:r>
            <a:r>
              <a:rPr lang="zh-CN" altLang="en-US" sz="2100" dirty="0">
                <a:latin typeface="STKaiti" panose="02010600040101010101" pitchFamily="2" charset="-122"/>
                <a:ea typeface="STKaiti" panose="02010600040101010101" pitchFamily="2" charset="-122"/>
              </a:rPr>
              <a:t>：如果邻居很多，生成估值表会很慢！</a:t>
            </a:r>
            <a:endParaRPr lang="en-US" sz="2100" dirty="0">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3666478350"/>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8074-ABBB-5048-9DFC-3409DE6E4240}"/>
              </a:ext>
            </a:extLst>
          </p:cNvPr>
          <p:cNvSpPr>
            <a:spLocks noGrp="1"/>
          </p:cNvSpPr>
          <p:nvPr>
            <p:ph type="title"/>
          </p:nvPr>
        </p:nvSpPr>
        <p:spPr/>
        <p:txBody>
          <a:bodyPr/>
          <a:lstStyle/>
          <a:p>
            <a:r>
              <a:rPr lang="zh-CN" altLang="en-US" dirty="0"/>
              <a:t>爬山法各种变种</a:t>
            </a:r>
            <a:endParaRPr kumimoji="1" lang="zh-CN" altLang="en-US" dirty="0"/>
          </a:p>
        </p:txBody>
      </p:sp>
      <p:sp>
        <p:nvSpPr>
          <p:cNvPr id="3" name="文本占位符 2">
            <a:extLst>
              <a:ext uri="{FF2B5EF4-FFF2-40B4-BE49-F238E27FC236}">
                <a16:creationId xmlns:a16="http://schemas.microsoft.com/office/drawing/2014/main" id="{82ADCD79-CC88-7C4F-9F81-8834831FFC13}"/>
              </a:ext>
            </a:extLst>
          </p:cNvPr>
          <p:cNvSpPr>
            <a:spLocks noGrp="1"/>
          </p:cNvSpPr>
          <p:nvPr>
            <p:ph type="body" idx="1"/>
          </p:nvPr>
        </p:nvSpPr>
        <p:spPr>
          <a:xfrm>
            <a:off x="264921" y="769986"/>
            <a:ext cx="8682526" cy="4130329"/>
          </a:xfrm>
        </p:spPr>
        <p:txBody>
          <a:bodyPr>
            <a:normAutofit/>
          </a:bodyPr>
          <a:lstStyle/>
          <a:p>
            <a:pPr>
              <a:lnSpc>
                <a:spcPct val="150000"/>
              </a:lnSpc>
              <a:spcBef>
                <a:spcPts val="0"/>
              </a:spcBef>
            </a:pPr>
            <a:r>
              <a:rPr lang="zh-CN" altLang="en-US" dirty="0"/>
              <a:t>第一选择爬山法 </a:t>
            </a:r>
            <a:r>
              <a:rPr lang="en-US" altLang="zh-CN" b="0" dirty="0"/>
              <a:t>First-choice hill climbing </a:t>
            </a:r>
            <a:r>
              <a:rPr lang="zh-CN" altLang="en-US" b="0" dirty="0"/>
              <a:t> </a:t>
            </a:r>
            <a:r>
              <a:rPr lang="en-US" altLang="zh-CN" b="0" dirty="0"/>
              <a:t>-</a:t>
            </a:r>
            <a:r>
              <a:rPr lang="zh-CN" altLang="en-US" b="0" dirty="0"/>
              <a:t> 不生成估值表</a:t>
            </a:r>
            <a:endParaRPr lang="en-US" altLang="zh-CN" b="0" dirty="0"/>
          </a:p>
          <a:p>
            <a:pPr lvl="1">
              <a:lnSpc>
                <a:spcPct val="150000"/>
              </a:lnSpc>
              <a:spcBef>
                <a:spcPts val="0"/>
              </a:spcBef>
            </a:pPr>
            <a:r>
              <a:rPr lang="zh-CN" altLang="en-GB" sz="2100" b="0" dirty="0"/>
              <a:t>随机</a:t>
            </a:r>
            <a:r>
              <a:rPr lang="zh-CN" altLang="en-US" sz="2100" b="0" dirty="0"/>
              <a:t>找一个邻居，计算它的估值，若它的估值比当前状态要好，则立马跳到那个邻居上；若这个邻居估值没当前的好，则随机再选择一个邻居做相同的操作。</a:t>
            </a:r>
            <a:endParaRPr lang="en-US" altLang="zh-CN" sz="2100" b="0" dirty="0"/>
          </a:p>
          <a:p>
            <a:pPr lvl="1">
              <a:lnSpc>
                <a:spcPct val="150000"/>
              </a:lnSpc>
              <a:spcBef>
                <a:spcPts val="0"/>
              </a:spcBef>
            </a:pPr>
            <a:r>
              <a:rPr lang="zh-CN" altLang="en-US" sz="2100" b="0" dirty="0"/>
              <a:t>好处是不需要生成估值表来获得所有邻居的估值了，当一个状态有很多后继时</a:t>
            </a:r>
            <a:r>
              <a:rPr lang="en-US" altLang="zh-CN" sz="2100" b="0" dirty="0"/>
              <a:t> (</a:t>
            </a:r>
            <a:r>
              <a:rPr lang="zh-CN" altLang="en-US" sz="2100" b="0" dirty="0"/>
              <a:t>比如几千个</a:t>
            </a:r>
            <a:r>
              <a:rPr lang="en-US" altLang="zh-CN" sz="2100" b="0" dirty="0"/>
              <a:t>) </a:t>
            </a:r>
            <a:r>
              <a:rPr lang="zh-CN" altLang="en-US" sz="2100" b="0" dirty="0"/>
              <a:t>这不失为一个好办法。</a:t>
            </a:r>
            <a:endParaRPr lang="en-US" altLang="zh-CN" sz="2100" b="0" dirty="0"/>
          </a:p>
          <a:p>
            <a:endParaRPr lang="en-US" altLang="zh-CN" b="1" dirty="0"/>
          </a:p>
        </p:txBody>
      </p:sp>
      <p:sp>
        <p:nvSpPr>
          <p:cNvPr id="4" name="文本占位符 2">
            <a:extLst>
              <a:ext uri="{FF2B5EF4-FFF2-40B4-BE49-F238E27FC236}">
                <a16:creationId xmlns:a16="http://schemas.microsoft.com/office/drawing/2014/main" id="{D504A67C-2BC4-BE4F-AE4C-449094FAFFE0}"/>
              </a:ext>
            </a:extLst>
          </p:cNvPr>
          <p:cNvSpPr txBox="1">
            <a:spLocks/>
          </p:cNvSpPr>
          <p:nvPr/>
        </p:nvSpPr>
        <p:spPr>
          <a:xfrm>
            <a:off x="379560" y="2490831"/>
            <a:ext cx="8190731" cy="2609651"/>
          </a:xfrm>
          <a:prstGeom prst="rect">
            <a:avLst/>
          </a:prstGeom>
        </p:spPr>
        <p:txBody>
          <a:bodyPr anchor="t">
            <a:normAutofit/>
          </a:bodyPr>
          <a:lstStyle>
            <a:lvl1pPr marL="444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1pPr>
            <a:lvl2pPr marL="8890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2pPr>
            <a:lvl3pPr marL="1333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3pPr>
            <a:lvl4pPr marL="17780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4pPr>
            <a:lvl5pPr marL="2222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endParaRPr lang="en-US" altLang="zh-CN" sz="1582" b="1" dirty="0"/>
          </a:p>
        </p:txBody>
      </p:sp>
      <p:sp>
        <p:nvSpPr>
          <p:cNvPr id="5" name="Slide Number Placeholder 4">
            <a:extLst>
              <a:ext uri="{FF2B5EF4-FFF2-40B4-BE49-F238E27FC236}">
                <a16:creationId xmlns:a16="http://schemas.microsoft.com/office/drawing/2014/main" id="{7EF14054-465A-2AAE-417A-5BE865A13C88}"/>
              </a:ext>
            </a:extLst>
          </p:cNvPr>
          <p:cNvSpPr>
            <a:spLocks noGrp="1"/>
          </p:cNvSpPr>
          <p:nvPr>
            <p:ph type="sldNum" sz="quarter" idx="2"/>
          </p:nvPr>
        </p:nvSpPr>
        <p:spPr/>
        <p:txBody>
          <a:bodyPr/>
          <a:lstStyle/>
          <a:p>
            <a:fld id="{86CB4B4D-7CA3-9044-876B-883B54F8677D}" type="slidenum">
              <a:rPr lang="en-US" altLang="zh-CN" smtClean="0"/>
              <a:pPr/>
              <a:t>86</a:t>
            </a:fld>
            <a:endParaRPr lang="zh-CN" altLang="en-US" dirty="0"/>
          </a:p>
        </p:txBody>
      </p:sp>
    </p:spTree>
    <p:extLst>
      <p:ext uri="{BB962C8B-B14F-4D97-AF65-F5344CB8AC3E}">
        <p14:creationId xmlns:p14="http://schemas.microsoft.com/office/powerpoint/2010/main" val="3284313834"/>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8074-ABBB-5048-9DFC-3409DE6E4240}"/>
              </a:ext>
            </a:extLst>
          </p:cNvPr>
          <p:cNvSpPr>
            <a:spLocks noGrp="1"/>
          </p:cNvSpPr>
          <p:nvPr>
            <p:ph type="title"/>
          </p:nvPr>
        </p:nvSpPr>
        <p:spPr/>
        <p:txBody>
          <a:bodyPr/>
          <a:lstStyle/>
          <a:p>
            <a:r>
              <a:rPr lang="zh-CN" altLang="en-US" dirty="0"/>
              <a:t>爬山法各种变种</a:t>
            </a:r>
            <a:endParaRPr kumimoji="1" lang="zh-CN" altLang="en-US" dirty="0"/>
          </a:p>
        </p:txBody>
      </p:sp>
      <p:sp>
        <p:nvSpPr>
          <p:cNvPr id="3" name="文本占位符 2">
            <a:extLst>
              <a:ext uri="{FF2B5EF4-FFF2-40B4-BE49-F238E27FC236}">
                <a16:creationId xmlns:a16="http://schemas.microsoft.com/office/drawing/2014/main" id="{82ADCD79-CC88-7C4F-9F81-8834831FFC13}"/>
              </a:ext>
            </a:extLst>
          </p:cNvPr>
          <p:cNvSpPr>
            <a:spLocks noGrp="1"/>
          </p:cNvSpPr>
          <p:nvPr>
            <p:ph type="body" idx="1"/>
          </p:nvPr>
        </p:nvSpPr>
        <p:spPr>
          <a:xfrm>
            <a:off x="379560" y="874918"/>
            <a:ext cx="8384880" cy="3981895"/>
          </a:xfrm>
        </p:spPr>
        <p:txBody>
          <a:bodyPr>
            <a:normAutofit fontScale="92500" lnSpcReduction="10000"/>
          </a:bodyPr>
          <a:lstStyle/>
          <a:p>
            <a:pPr>
              <a:lnSpc>
                <a:spcPct val="150000"/>
              </a:lnSpc>
              <a:spcBef>
                <a:spcPts val="0"/>
              </a:spcBef>
            </a:pPr>
            <a:r>
              <a:rPr lang="zh-CN" altLang="en-US" b="1" u="sng" dirty="0">
                <a:solidFill>
                  <a:srgbClr val="C00000"/>
                </a:solidFill>
              </a:rPr>
              <a:t>到目前为止我们描述的爬山法是不完备的 </a:t>
            </a:r>
            <a:r>
              <a:rPr lang="en-US" altLang="zh-CN" b="1" u="sng" dirty="0">
                <a:solidFill>
                  <a:srgbClr val="C00000"/>
                </a:solidFill>
              </a:rPr>
              <a:t>—</a:t>
            </a:r>
            <a:r>
              <a:rPr lang="zh-CN" altLang="en-US" b="1" u="sng" dirty="0">
                <a:solidFill>
                  <a:srgbClr val="C00000"/>
                </a:solidFill>
              </a:rPr>
              <a:t> 当解存在时它有时会找不到解因为可能陷在局部极值。</a:t>
            </a:r>
            <a:endParaRPr lang="en-US" altLang="zh-CN" b="1" u="sng" dirty="0">
              <a:solidFill>
                <a:srgbClr val="C00000"/>
              </a:solidFill>
            </a:endParaRPr>
          </a:p>
          <a:p>
            <a:pPr>
              <a:lnSpc>
                <a:spcPct val="150000"/>
              </a:lnSpc>
              <a:spcBef>
                <a:spcPts val="0"/>
              </a:spcBef>
            </a:pPr>
            <a:r>
              <a:rPr lang="zh-CN" altLang="en-US" b="1" dirty="0"/>
              <a:t>随机重启爬山法 </a:t>
            </a:r>
            <a:r>
              <a:rPr lang="en-US" altLang="zh-CN" b="1" dirty="0"/>
              <a:t>Random-restart hill climbing </a:t>
            </a:r>
          </a:p>
          <a:p>
            <a:pPr marL="0" indent="0">
              <a:lnSpc>
                <a:spcPct val="150000"/>
              </a:lnSpc>
              <a:spcBef>
                <a:spcPts val="0"/>
              </a:spcBef>
              <a:buNone/>
            </a:pPr>
            <a:r>
              <a:rPr lang="en-US" altLang="zh-CN" dirty="0"/>
              <a:t>	</a:t>
            </a:r>
            <a:r>
              <a:rPr lang="zh-CN" altLang="en-US" dirty="0">
                <a:solidFill>
                  <a:srgbClr val="931000"/>
                </a:solidFill>
              </a:rPr>
              <a:t> </a:t>
            </a:r>
            <a:r>
              <a:rPr lang="en-US" altLang="zh-CN" dirty="0">
                <a:solidFill>
                  <a:srgbClr val="931000"/>
                </a:solidFill>
              </a:rPr>
              <a:t>-</a:t>
            </a:r>
            <a:r>
              <a:rPr lang="zh-CN" altLang="en-US" dirty="0">
                <a:solidFill>
                  <a:srgbClr val="931000"/>
                </a:solidFill>
              </a:rPr>
              <a:t> 找不到解再从随机位置（初始状态）开始</a:t>
            </a:r>
            <a:endParaRPr lang="en-US" altLang="zh-CN" dirty="0">
              <a:solidFill>
                <a:srgbClr val="931000"/>
              </a:solidFill>
            </a:endParaRPr>
          </a:p>
          <a:p>
            <a:pPr lvl="1">
              <a:lnSpc>
                <a:spcPct val="150000"/>
              </a:lnSpc>
              <a:spcBef>
                <a:spcPts val="0"/>
              </a:spcBef>
            </a:pPr>
            <a:r>
              <a:rPr lang="en-US" altLang="zh-CN" sz="2100" dirty="0"/>
              <a:t>“If at first you don’t succeed, try, try again.”</a:t>
            </a:r>
            <a:r>
              <a:rPr lang="zh-CN" altLang="en-US" sz="2100" dirty="0"/>
              <a:t>如果失败了就再试一次。</a:t>
            </a:r>
            <a:endParaRPr lang="en-US" altLang="zh-CN" sz="2100" dirty="0"/>
          </a:p>
          <a:p>
            <a:pPr lvl="1">
              <a:lnSpc>
                <a:spcPct val="150000"/>
              </a:lnSpc>
              <a:spcBef>
                <a:spcPts val="0"/>
              </a:spcBef>
            </a:pPr>
            <a:r>
              <a:rPr lang="zh-CN" altLang="en-US" sz="2100" dirty="0"/>
              <a:t>一系列的爬山算法，每次随机产生一个初始状态</a:t>
            </a:r>
            <a:r>
              <a:rPr lang="en-US" altLang="zh-CN" sz="2100" dirty="0"/>
              <a:t>,</a:t>
            </a:r>
            <a:r>
              <a:rPr lang="zh-CN" altLang="en-US" sz="2100" dirty="0"/>
              <a:t> </a:t>
            </a:r>
            <a:endParaRPr lang="en-US" altLang="zh-CN" sz="2100" dirty="0"/>
          </a:p>
          <a:p>
            <a:pPr lvl="1">
              <a:lnSpc>
                <a:spcPct val="150000"/>
              </a:lnSpc>
              <a:spcBef>
                <a:spcPts val="0"/>
              </a:spcBef>
            </a:pPr>
            <a:r>
              <a:rPr lang="zh-CN" altLang="en-US" sz="2100" dirty="0"/>
              <a:t>它是近乎完备的，因为总会有一个初始状态会找到解。</a:t>
            </a:r>
            <a:endParaRPr lang="en-US" altLang="zh-CN" sz="2100" dirty="0"/>
          </a:p>
          <a:p>
            <a:pPr>
              <a:lnSpc>
                <a:spcPct val="150000"/>
              </a:lnSpc>
              <a:spcBef>
                <a:spcPts val="0"/>
              </a:spcBef>
            </a:pPr>
            <a:r>
              <a:rPr lang="zh-CN" altLang="en-US" dirty="0"/>
              <a:t>爬山法是否成功取决于状态空间的形状。如果没有很多局部极值和平台，随机重启爬山法可以很快找到一个好的解。</a:t>
            </a:r>
            <a:endParaRPr lang="en-US" altLang="zh-CN" dirty="0"/>
          </a:p>
          <a:p>
            <a:pPr lvl="1">
              <a:lnSpc>
                <a:spcPct val="150000"/>
              </a:lnSpc>
              <a:spcBef>
                <a:spcPts val="0"/>
              </a:spcBef>
            </a:pPr>
            <a:endParaRPr lang="en-US" altLang="zh-CN" sz="2100" dirty="0"/>
          </a:p>
        </p:txBody>
      </p:sp>
      <p:sp>
        <p:nvSpPr>
          <p:cNvPr id="4" name="文本占位符 2">
            <a:extLst>
              <a:ext uri="{FF2B5EF4-FFF2-40B4-BE49-F238E27FC236}">
                <a16:creationId xmlns:a16="http://schemas.microsoft.com/office/drawing/2014/main" id="{D504A67C-2BC4-BE4F-AE4C-449094FAFFE0}"/>
              </a:ext>
            </a:extLst>
          </p:cNvPr>
          <p:cNvSpPr txBox="1">
            <a:spLocks/>
          </p:cNvSpPr>
          <p:nvPr/>
        </p:nvSpPr>
        <p:spPr>
          <a:xfrm>
            <a:off x="379560" y="2490831"/>
            <a:ext cx="8190731" cy="2609651"/>
          </a:xfrm>
          <a:prstGeom prst="rect">
            <a:avLst/>
          </a:prstGeom>
        </p:spPr>
        <p:txBody>
          <a:bodyPr anchor="t">
            <a:normAutofit/>
          </a:bodyPr>
          <a:lstStyle>
            <a:lvl1pPr marL="444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1pPr>
            <a:lvl2pPr marL="8890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2pPr>
            <a:lvl3pPr marL="1333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3pPr>
            <a:lvl4pPr marL="17780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4pPr>
            <a:lvl5pPr marL="2222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endParaRPr lang="en-US" altLang="zh-CN" sz="1582" b="1" dirty="0"/>
          </a:p>
        </p:txBody>
      </p:sp>
      <p:sp>
        <p:nvSpPr>
          <p:cNvPr id="5" name="Slide Number Placeholder 4">
            <a:extLst>
              <a:ext uri="{FF2B5EF4-FFF2-40B4-BE49-F238E27FC236}">
                <a16:creationId xmlns:a16="http://schemas.microsoft.com/office/drawing/2014/main" id="{AC9FF8CF-C237-48A2-6E90-4FC4AE1787C3}"/>
              </a:ext>
            </a:extLst>
          </p:cNvPr>
          <p:cNvSpPr>
            <a:spLocks noGrp="1"/>
          </p:cNvSpPr>
          <p:nvPr>
            <p:ph type="sldNum" sz="quarter" idx="2"/>
          </p:nvPr>
        </p:nvSpPr>
        <p:spPr/>
        <p:txBody>
          <a:bodyPr/>
          <a:lstStyle/>
          <a:p>
            <a:fld id="{86CB4B4D-7CA3-9044-876B-883B54F8677D}" type="slidenum">
              <a:rPr lang="en-US" altLang="zh-CN" smtClean="0"/>
              <a:pPr/>
              <a:t>87</a:t>
            </a:fld>
            <a:endParaRPr lang="zh-CN" altLang="en-US" dirty="0"/>
          </a:p>
        </p:txBody>
      </p:sp>
    </p:spTree>
    <p:extLst>
      <p:ext uri="{BB962C8B-B14F-4D97-AF65-F5344CB8AC3E}">
        <p14:creationId xmlns:p14="http://schemas.microsoft.com/office/powerpoint/2010/main" val="4146893834"/>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27AEE6-9F18-124D-B499-9C97A54FC817}"/>
              </a:ext>
            </a:extLst>
          </p:cNvPr>
          <p:cNvSpPr>
            <a:spLocks noGrp="1"/>
          </p:cNvSpPr>
          <p:nvPr>
            <p:ph type="title"/>
          </p:nvPr>
        </p:nvSpPr>
        <p:spPr>
          <a:xfrm>
            <a:off x="1982624" y="119823"/>
            <a:ext cx="6018376" cy="387469"/>
          </a:xfrm>
        </p:spPr>
        <p:txBody>
          <a:bodyPr/>
          <a:lstStyle/>
          <a:p>
            <a:r>
              <a:rPr lang="zh-CN" altLang="en-US" sz="2400" dirty="0"/>
              <a:t>随机重启爬山法是非常高效的</a:t>
            </a:r>
            <a:endParaRPr kumimoji="1" lang="zh-CN" altLang="en-US" sz="2400" dirty="0"/>
          </a:p>
        </p:txBody>
      </p:sp>
      <p:sp>
        <p:nvSpPr>
          <p:cNvPr id="3" name="文本占位符 2">
            <a:extLst>
              <a:ext uri="{FF2B5EF4-FFF2-40B4-BE49-F238E27FC236}">
                <a16:creationId xmlns:a16="http://schemas.microsoft.com/office/drawing/2014/main" id="{ADED01CB-86E9-FF4A-ACDF-E429CFF58698}"/>
              </a:ext>
            </a:extLst>
          </p:cNvPr>
          <p:cNvSpPr>
            <a:spLocks noGrp="1"/>
          </p:cNvSpPr>
          <p:nvPr>
            <p:ph type="body" idx="1"/>
          </p:nvPr>
        </p:nvSpPr>
        <p:spPr>
          <a:xfrm>
            <a:off x="396815" y="769986"/>
            <a:ext cx="8252510" cy="4253691"/>
          </a:xfrm>
        </p:spPr>
        <p:txBody>
          <a:bodyPr>
            <a:normAutofit fontScale="92500" lnSpcReduction="20000"/>
          </a:bodyPr>
          <a:lstStyle/>
          <a:p>
            <a:pPr>
              <a:lnSpc>
                <a:spcPct val="150000"/>
              </a:lnSpc>
              <a:spcBef>
                <a:spcPts val="0"/>
              </a:spcBef>
            </a:pPr>
            <a:r>
              <a:rPr lang="zh-CN" altLang="en-US" sz="1898" dirty="0"/>
              <a:t>一次就找到最优解成功率  </a:t>
            </a:r>
            <a:r>
              <a:rPr lang="en-US" altLang="zh-CN" sz="1898" b="1" dirty="0"/>
              <a:t>p</a:t>
            </a:r>
            <a:r>
              <a:rPr lang="en-US" altLang="zh-CN" sz="1898" dirty="0"/>
              <a:t> </a:t>
            </a:r>
            <a:r>
              <a:rPr lang="zh-CN" altLang="en-US" sz="1898" dirty="0"/>
              <a:t> </a:t>
            </a:r>
            <a:r>
              <a:rPr lang="en-US" altLang="zh-CN" sz="1898" dirty="0"/>
              <a:t>-&gt; </a:t>
            </a:r>
            <a:r>
              <a:rPr lang="zh-CN" altLang="en-US" sz="1898" dirty="0"/>
              <a:t>期望的重启次数是</a:t>
            </a:r>
            <a:r>
              <a:rPr lang="en-US" altLang="zh-CN" sz="1898" b="1" dirty="0"/>
              <a:t> 1/p</a:t>
            </a:r>
            <a:r>
              <a:rPr lang="en-US" altLang="zh-CN" sz="1898" dirty="0"/>
              <a:t>. </a:t>
            </a:r>
          </a:p>
          <a:p>
            <a:pPr>
              <a:lnSpc>
                <a:spcPct val="150000"/>
              </a:lnSpc>
              <a:spcBef>
                <a:spcPts val="0"/>
              </a:spcBef>
            </a:pPr>
            <a:r>
              <a:rPr lang="zh-CN" altLang="en-US" sz="1898" dirty="0"/>
              <a:t>对于八皇后问题</a:t>
            </a:r>
            <a:endParaRPr lang="en-US" altLang="zh-CN" sz="1898" dirty="0"/>
          </a:p>
          <a:p>
            <a:pPr lvl="1">
              <a:lnSpc>
                <a:spcPct val="150000"/>
              </a:lnSpc>
              <a:spcBef>
                <a:spcPts val="0"/>
              </a:spcBef>
            </a:pPr>
            <a:r>
              <a:rPr lang="zh-CN" altLang="en-US" sz="1898" dirty="0"/>
              <a:t>不允许平移</a:t>
            </a:r>
            <a:r>
              <a:rPr lang="en-US" altLang="zh-CN" sz="1898" b="0" dirty="0"/>
              <a:t>, p ≈ 0.14, 7 </a:t>
            </a:r>
            <a:r>
              <a:rPr lang="zh-CN" altLang="en-US" sz="1898" b="0" dirty="0"/>
              <a:t>次以找到一个解</a:t>
            </a:r>
            <a:r>
              <a:rPr lang="en-US" altLang="zh-CN" sz="1898" b="0" dirty="0"/>
              <a:t> (6 </a:t>
            </a:r>
            <a:r>
              <a:rPr lang="zh-CN" altLang="en-US" sz="1898" b="0" dirty="0"/>
              <a:t>次失败，</a:t>
            </a:r>
            <a:r>
              <a:rPr lang="en-US" altLang="zh-CN" sz="1898" b="0" dirty="0"/>
              <a:t>1 </a:t>
            </a:r>
            <a:r>
              <a:rPr lang="zh-CN" altLang="en-US" sz="1898" b="0" dirty="0"/>
              <a:t>成功</a:t>
            </a:r>
            <a:r>
              <a:rPr lang="en-US" altLang="zh-CN" sz="1898" b="0" dirty="0"/>
              <a:t>). 1/p = 1(</a:t>
            </a:r>
            <a:r>
              <a:rPr lang="zh-CN" altLang="en-US" sz="1898" b="0" dirty="0"/>
              <a:t>成功）</a:t>
            </a:r>
            <a:r>
              <a:rPr lang="en-US" altLang="zh-CN" sz="1898" b="0" dirty="0"/>
              <a:t>+ (1−p)/p</a:t>
            </a:r>
            <a:r>
              <a:rPr lang="zh-CN" altLang="en-US" sz="1898" b="0" dirty="0"/>
              <a:t>（失败）；步数 </a:t>
            </a:r>
            <a:r>
              <a:rPr lang="en-US" altLang="zh-CN" sz="1898" b="0" dirty="0"/>
              <a:t>=</a:t>
            </a:r>
            <a:r>
              <a:rPr lang="zh-CN" altLang="en-US" sz="1898" b="0" dirty="0"/>
              <a:t> 成功的步数 </a:t>
            </a:r>
            <a:r>
              <a:rPr lang="en-US" altLang="zh-CN" sz="1898" b="0" dirty="0"/>
              <a:t>+</a:t>
            </a:r>
            <a:r>
              <a:rPr lang="zh-CN" altLang="en-US" sz="1898" b="0" dirty="0"/>
              <a:t> 失败的步数，大概总步数是</a:t>
            </a:r>
            <a:r>
              <a:rPr lang="en-US" altLang="zh-CN" sz="1898" b="0" dirty="0"/>
              <a:t> 22 </a:t>
            </a:r>
            <a:r>
              <a:rPr lang="zh-CN" altLang="en-US" sz="1898" b="0" dirty="0"/>
              <a:t>步。 </a:t>
            </a:r>
            <a:r>
              <a:rPr lang="en-US" altLang="zh-CN" sz="1898" b="0" dirty="0"/>
              <a:t>4+3</a:t>
            </a:r>
            <a:r>
              <a:rPr lang="zh-CN" altLang="en-US" sz="1898" b="0" dirty="0"/>
              <a:t>*</a:t>
            </a:r>
            <a:r>
              <a:rPr lang="en-US" altLang="zh-CN" sz="1898" b="0" dirty="0"/>
              <a:t>6</a:t>
            </a:r>
            <a:r>
              <a:rPr lang="zh-CN" altLang="en-US" sz="1898" b="0" dirty="0"/>
              <a:t> </a:t>
            </a:r>
            <a:r>
              <a:rPr lang="en-US" altLang="zh-CN" sz="1898" b="0" dirty="0"/>
              <a:t>=</a:t>
            </a:r>
            <a:r>
              <a:rPr lang="zh-CN" altLang="en-US" sz="1898" b="0" dirty="0"/>
              <a:t> </a:t>
            </a:r>
            <a:r>
              <a:rPr lang="en-US" altLang="zh-CN" sz="1898" b="0" dirty="0"/>
              <a:t>22</a:t>
            </a:r>
            <a:r>
              <a:rPr lang="zh-CN" altLang="en-US" sz="1898" b="0" dirty="0"/>
              <a:t>（见第</a:t>
            </a:r>
            <a:r>
              <a:rPr lang="en-US" altLang="zh-CN" sz="1898" b="0" dirty="0"/>
              <a:t>14</a:t>
            </a:r>
            <a:r>
              <a:rPr lang="zh-CN" altLang="en-US" sz="1898" b="0" dirty="0"/>
              <a:t>页）</a:t>
            </a:r>
            <a:endParaRPr lang="en-US" altLang="zh-CN" sz="1898" b="0" dirty="0"/>
          </a:p>
          <a:p>
            <a:pPr lvl="1">
              <a:lnSpc>
                <a:spcPct val="150000"/>
              </a:lnSpc>
              <a:spcBef>
                <a:spcPts val="0"/>
              </a:spcBef>
            </a:pPr>
            <a:r>
              <a:rPr lang="zh-CN" altLang="en-US" sz="1898" dirty="0"/>
              <a:t>允许平移</a:t>
            </a:r>
            <a:r>
              <a:rPr lang="en-US" altLang="zh-CN" sz="1898" b="0" dirty="0"/>
              <a:t>, </a:t>
            </a:r>
            <a:r>
              <a:rPr lang="zh-CN" altLang="en-US" sz="1898" b="0" dirty="0"/>
              <a:t>成功时平均需要</a:t>
            </a:r>
            <a:r>
              <a:rPr lang="en-US" altLang="zh-CN" sz="1898" b="0" dirty="0"/>
              <a:t>1/0.94 ≈ 1.06 </a:t>
            </a:r>
            <a:r>
              <a:rPr lang="zh-CN" altLang="en-US" sz="1898" b="0" dirty="0"/>
              <a:t>次，总步数</a:t>
            </a:r>
            <a:r>
              <a:rPr lang="en-US" altLang="zh-CN" sz="1898" b="0" dirty="0"/>
              <a:t> (1 × 21) + (0.06/0.94) × 64 ≈ 25 </a:t>
            </a:r>
            <a:r>
              <a:rPr lang="zh-CN" altLang="en-US" sz="1898" b="0" dirty="0"/>
              <a:t>（见第</a:t>
            </a:r>
            <a:r>
              <a:rPr lang="en-US" altLang="zh-CN" sz="1898" b="0" dirty="0"/>
              <a:t>15</a:t>
            </a:r>
            <a:r>
              <a:rPr lang="zh-CN" altLang="en-US" sz="1898" b="0" dirty="0"/>
              <a:t>页）</a:t>
            </a:r>
            <a:endParaRPr lang="en-US" altLang="zh-CN" sz="1898" b="0" dirty="0"/>
          </a:p>
          <a:p>
            <a:pPr>
              <a:lnSpc>
                <a:spcPct val="150000"/>
              </a:lnSpc>
              <a:spcBef>
                <a:spcPts val="0"/>
              </a:spcBef>
            </a:pPr>
            <a:r>
              <a:rPr lang="zh-CN" altLang="en-US" sz="1898" dirty="0"/>
              <a:t>对于八皇后问题</a:t>
            </a:r>
            <a:r>
              <a:rPr lang="en-US" altLang="zh-CN" sz="1898" dirty="0"/>
              <a:t>, </a:t>
            </a:r>
            <a:r>
              <a:rPr lang="zh-CN" altLang="en-US" sz="1898" dirty="0"/>
              <a:t>随机重启爬山法 </a:t>
            </a:r>
            <a:r>
              <a:rPr lang="en-US" altLang="zh-CN" sz="1898" b="1" dirty="0"/>
              <a:t>random-restart hill climbing </a:t>
            </a:r>
            <a:r>
              <a:rPr lang="zh-CN" altLang="en-US" sz="1898" dirty="0"/>
              <a:t>是非常高效的。</a:t>
            </a:r>
            <a:r>
              <a:rPr lang="en-US" altLang="zh-CN" sz="1898" dirty="0"/>
              <a:t> </a:t>
            </a:r>
            <a:r>
              <a:rPr lang="zh-CN" altLang="en-US" sz="1898" dirty="0"/>
              <a:t>即使是</a:t>
            </a:r>
            <a:r>
              <a:rPr lang="en-US" altLang="zh-CN" sz="1898" dirty="0"/>
              <a:t>300</a:t>
            </a:r>
            <a:r>
              <a:rPr lang="zh-CN" altLang="en-US" sz="1898" dirty="0"/>
              <a:t>万皇后问题，该解法也能在一分钟内出解。</a:t>
            </a:r>
            <a:endParaRPr lang="en-US" altLang="zh-CN" sz="1898" dirty="0"/>
          </a:p>
          <a:p>
            <a:pPr>
              <a:lnSpc>
                <a:spcPct val="110000"/>
              </a:lnSpc>
              <a:spcBef>
                <a:spcPts val="0"/>
              </a:spcBef>
            </a:pPr>
            <a:r>
              <a:rPr lang="en-US" altLang="zh-CN" sz="1898" dirty="0"/>
              <a:t>﻿</a:t>
            </a:r>
            <a:r>
              <a:rPr lang="en-US" altLang="zh-CN" sz="1898" dirty="0" err="1"/>
              <a:t>Luby</a:t>
            </a:r>
            <a:r>
              <a:rPr lang="en-US" altLang="zh-CN" sz="1898" dirty="0"/>
              <a:t> et al. (1993) prove that it is best, in some cases, to restart a randomized search algorithm after a particular,</a:t>
            </a:r>
            <a:r>
              <a:rPr lang="zh-CN" altLang="en-US" sz="1898" dirty="0"/>
              <a:t> </a:t>
            </a:r>
            <a:r>
              <a:rPr lang="en-US" altLang="zh-CN" sz="1898" dirty="0"/>
              <a:t>fixed amount of time and that this can be much more efficient than letting each search continue indefinitely.</a:t>
            </a:r>
          </a:p>
        </p:txBody>
      </p:sp>
      <p:sp>
        <p:nvSpPr>
          <p:cNvPr id="4" name="Slide Number Placeholder 3">
            <a:extLst>
              <a:ext uri="{FF2B5EF4-FFF2-40B4-BE49-F238E27FC236}">
                <a16:creationId xmlns:a16="http://schemas.microsoft.com/office/drawing/2014/main" id="{9981A53F-DD36-1435-FA02-B4FBDA24E9EB}"/>
              </a:ext>
            </a:extLst>
          </p:cNvPr>
          <p:cNvSpPr>
            <a:spLocks noGrp="1"/>
          </p:cNvSpPr>
          <p:nvPr>
            <p:ph type="sldNum" sz="quarter" idx="2"/>
          </p:nvPr>
        </p:nvSpPr>
        <p:spPr/>
        <p:txBody>
          <a:bodyPr/>
          <a:lstStyle/>
          <a:p>
            <a:fld id="{86CB4B4D-7CA3-9044-876B-883B54F8677D}" type="slidenum">
              <a:rPr lang="en-US" altLang="zh-CN" smtClean="0"/>
              <a:pPr/>
              <a:t>88</a:t>
            </a:fld>
            <a:endParaRPr lang="zh-CN" altLang="en-US" dirty="0"/>
          </a:p>
        </p:txBody>
      </p:sp>
    </p:spTree>
    <p:extLst>
      <p:ext uri="{BB962C8B-B14F-4D97-AF65-F5344CB8AC3E}">
        <p14:creationId xmlns:p14="http://schemas.microsoft.com/office/powerpoint/2010/main" val="2901900553"/>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C1647-1D43-5A4E-9FA4-4AE2BB30057D}"/>
              </a:ext>
            </a:extLst>
          </p:cNvPr>
          <p:cNvSpPr>
            <a:spLocks noGrp="1"/>
          </p:cNvSpPr>
          <p:nvPr>
            <p:ph type="title"/>
          </p:nvPr>
        </p:nvSpPr>
        <p:spPr/>
        <p:txBody>
          <a:bodyPr/>
          <a:lstStyle/>
          <a:p>
            <a:r>
              <a:rPr kumimoji="1" lang="zh-CN" altLang="en-US" dirty="0"/>
              <a:t>小</a:t>
            </a:r>
            <a:r>
              <a:rPr kumimoji="1" lang="zh-CN" altLang="en-GB" dirty="0"/>
              <a:t>结</a:t>
            </a:r>
            <a:endParaRPr kumimoji="1" lang="zh-CN" altLang="en-US" dirty="0"/>
          </a:p>
        </p:txBody>
      </p:sp>
      <p:sp>
        <p:nvSpPr>
          <p:cNvPr id="3" name="文本占位符 2">
            <a:extLst>
              <a:ext uri="{FF2B5EF4-FFF2-40B4-BE49-F238E27FC236}">
                <a16:creationId xmlns:a16="http://schemas.microsoft.com/office/drawing/2014/main" id="{81621B0C-74E5-EF41-8518-E7187046C2BD}"/>
              </a:ext>
            </a:extLst>
          </p:cNvPr>
          <p:cNvSpPr>
            <a:spLocks noGrp="1"/>
          </p:cNvSpPr>
          <p:nvPr>
            <p:ph type="body" idx="1"/>
          </p:nvPr>
        </p:nvSpPr>
        <p:spPr>
          <a:xfrm>
            <a:off x="26651" y="869137"/>
            <a:ext cx="9090697" cy="3911403"/>
          </a:xfrm>
        </p:spPr>
        <p:txBody>
          <a:bodyPr>
            <a:normAutofit/>
          </a:bodyPr>
          <a:lstStyle/>
          <a:p>
            <a:pPr marL="342900" indent="-342900">
              <a:lnSpc>
                <a:spcPct val="100000"/>
              </a:lnSpc>
              <a:buFont typeface="+mj-lt"/>
              <a:buAutoNum type="arabicPeriod"/>
            </a:pPr>
            <a:r>
              <a:rPr lang="zh-CN" altLang="en-GB" dirty="0"/>
              <a:t>最</a:t>
            </a:r>
            <a:r>
              <a:rPr lang="zh-CN" altLang="en-US" dirty="0"/>
              <a:t>陡爬山法</a:t>
            </a:r>
            <a:r>
              <a:rPr lang="zh-CN" altLang="en-US" b="0" dirty="0"/>
              <a:t>：获得所有邻居的估值，跳到</a:t>
            </a:r>
            <a:r>
              <a:rPr lang="zh-CN" altLang="en-US" b="0" u="sng" dirty="0"/>
              <a:t>最优的邻居</a:t>
            </a:r>
            <a:r>
              <a:rPr lang="zh-CN" altLang="en-US" b="0" dirty="0"/>
              <a:t>。最贪心的方法，很容易进入局部极值点</a:t>
            </a:r>
            <a:endParaRPr lang="en-GB" altLang="zh-CN" b="0" dirty="0"/>
          </a:p>
          <a:p>
            <a:pPr marL="342900" indent="-342900">
              <a:lnSpc>
                <a:spcPct val="100000"/>
              </a:lnSpc>
              <a:buFont typeface="+mj-lt"/>
              <a:buAutoNum type="arabicPeriod"/>
            </a:pPr>
            <a:r>
              <a:rPr kumimoji="1" lang="zh-CN" altLang="en-US" dirty="0"/>
              <a:t>随机平移</a:t>
            </a:r>
            <a:r>
              <a:rPr kumimoji="1" lang="zh-CN" altLang="en-US" b="0" dirty="0"/>
              <a:t>：可以帮助算法跳出</a:t>
            </a:r>
            <a:r>
              <a:rPr kumimoji="1" lang="zh-CN" altLang="en-US" b="0" u="sng" dirty="0"/>
              <a:t>肩状平台</a:t>
            </a:r>
            <a:r>
              <a:rPr kumimoji="1" lang="zh-CN" altLang="en-US" b="0" dirty="0"/>
              <a:t>，但对一般平台无效（第</a:t>
            </a:r>
            <a:r>
              <a:rPr kumimoji="1" lang="en-US" altLang="zh-CN" b="0" dirty="0"/>
              <a:t>7</a:t>
            </a:r>
            <a:r>
              <a:rPr kumimoji="1" lang="zh-CN" altLang="en-US" b="0" dirty="0"/>
              <a:t>、</a:t>
            </a:r>
            <a:r>
              <a:rPr kumimoji="1" lang="en-US" altLang="zh-CN" b="0" dirty="0"/>
              <a:t>15</a:t>
            </a:r>
            <a:r>
              <a:rPr kumimoji="1" lang="zh-CN" altLang="en-US" b="0" dirty="0"/>
              <a:t>页）</a:t>
            </a:r>
            <a:endParaRPr kumimoji="1" lang="en-GB" altLang="zh-CN" b="0" dirty="0"/>
          </a:p>
          <a:p>
            <a:pPr marL="342900" indent="-342900">
              <a:lnSpc>
                <a:spcPct val="100000"/>
              </a:lnSpc>
              <a:buFont typeface="+mj-lt"/>
              <a:buAutoNum type="arabicPeriod"/>
            </a:pPr>
            <a:r>
              <a:rPr kumimoji="1" lang="zh-CN" altLang="en-US" dirty="0"/>
              <a:t>随机爬山法</a:t>
            </a:r>
            <a:r>
              <a:rPr kumimoji="1" lang="zh-CN" altLang="en-US" b="0" dirty="0"/>
              <a:t>：</a:t>
            </a:r>
            <a:r>
              <a:rPr lang="zh-CN" altLang="en-US" b="0" dirty="0"/>
              <a:t>获得所有邻居的估值，跳到</a:t>
            </a:r>
            <a:r>
              <a:rPr lang="zh-CN" altLang="en-US" b="0" u="sng" dirty="0"/>
              <a:t>更好的邻居</a:t>
            </a:r>
            <a:r>
              <a:rPr lang="zh-CN" altLang="en-US" b="0" dirty="0"/>
              <a:t>（不是最优）。往往比最陡爬山法有更优解，但收敛速度变慢（第</a:t>
            </a:r>
            <a:r>
              <a:rPr lang="en-US" altLang="zh-CN" b="0" dirty="0"/>
              <a:t>16</a:t>
            </a:r>
            <a:r>
              <a:rPr lang="zh-CN" altLang="en-US" b="0" dirty="0"/>
              <a:t>页）</a:t>
            </a:r>
            <a:endParaRPr kumimoji="1" lang="en-GB" altLang="zh-CN" b="0" dirty="0"/>
          </a:p>
          <a:p>
            <a:pPr marL="342900" indent="-342900">
              <a:lnSpc>
                <a:spcPct val="100000"/>
              </a:lnSpc>
              <a:buFont typeface="+mj-lt"/>
              <a:buAutoNum type="arabicPeriod"/>
            </a:pPr>
            <a:r>
              <a:rPr kumimoji="1" lang="zh-CN" altLang="en-US" dirty="0"/>
              <a:t>第一选择爬山法</a:t>
            </a:r>
            <a:r>
              <a:rPr kumimoji="1" lang="zh-CN" altLang="en-US" b="0" dirty="0"/>
              <a:t>：</a:t>
            </a:r>
            <a:r>
              <a:rPr kumimoji="1" lang="zh-CN" altLang="en-US" b="0" u="sng" dirty="0"/>
              <a:t>不需要</a:t>
            </a:r>
            <a:r>
              <a:rPr kumimoji="1" lang="zh-CN" altLang="en-US" b="0" dirty="0"/>
              <a:t>获得所有邻居的估值，减少计算量</a:t>
            </a:r>
            <a:r>
              <a:rPr lang="zh-CN" altLang="en-US" b="0" dirty="0"/>
              <a:t>（第</a:t>
            </a:r>
            <a:r>
              <a:rPr lang="en-US" altLang="zh-CN" b="0" dirty="0"/>
              <a:t>17</a:t>
            </a:r>
            <a:r>
              <a:rPr lang="zh-CN" altLang="en-US" b="0" dirty="0"/>
              <a:t>页）</a:t>
            </a:r>
            <a:endParaRPr kumimoji="1" lang="en-GB" altLang="zh-CN" b="0" dirty="0"/>
          </a:p>
          <a:p>
            <a:pPr marL="342900" indent="-342900">
              <a:lnSpc>
                <a:spcPct val="100000"/>
              </a:lnSpc>
              <a:buFont typeface="+mj-lt"/>
              <a:buAutoNum type="arabicPeriod"/>
            </a:pPr>
            <a:r>
              <a:rPr kumimoji="1" lang="zh-CN" altLang="en-US" dirty="0"/>
              <a:t>随机重启爬山法</a:t>
            </a:r>
            <a:r>
              <a:rPr kumimoji="1" lang="zh-CN" altLang="en-US" b="0" dirty="0"/>
              <a:t>：一个</a:t>
            </a:r>
            <a:r>
              <a:rPr kumimoji="1" lang="zh-CN" altLang="en-US" b="0" u="sng" dirty="0"/>
              <a:t>暴力</a:t>
            </a:r>
            <a:r>
              <a:rPr kumimoji="1" lang="zh-CN" altLang="en-US" b="0" dirty="0"/>
              <a:t>找</a:t>
            </a:r>
            <a:r>
              <a:rPr kumimoji="1" lang="zh-CN" altLang="en-US" b="0" u="sng" dirty="0"/>
              <a:t>最优解</a:t>
            </a:r>
            <a:r>
              <a:rPr kumimoji="1" lang="zh-CN" altLang="en-US" b="0" dirty="0"/>
              <a:t>的方法。</a:t>
            </a:r>
            <a:endParaRPr kumimoji="1" lang="en-GB" altLang="zh-CN" b="0" dirty="0"/>
          </a:p>
          <a:p>
            <a:pPr marL="0" indent="0">
              <a:lnSpc>
                <a:spcPct val="100000"/>
              </a:lnSpc>
              <a:buNone/>
            </a:pPr>
            <a:r>
              <a:rPr kumimoji="1" lang="zh-CN" altLang="en-US" b="0" dirty="0"/>
              <a:t>    若找不到最优解、就随机一个新的初始化</a:t>
            </a:r>
            <a:endParaRPr kumimoji="1" lang="en-GB" altLang="zh-CN" b="0" dirty="0"/>
          </a:p>
          <a:p>
            <a:pPr marL="0" indent="0">
              <a:lnSpc>
                <a:spcPct val="100000"/>
              </a:lnSpc>
              <a:buNone/>
            </a:pPr>
            <a:r>
              <a:rPr kumimoji="1" lang="zh-CN" altLang="en-US" b="0" dirty="0"/>
              <a:t>    状态再试试</a:t>
            </a:r>
            <a:r>
              <a:rPr lang="zh-CN" altLang="en-US" b="0" dirty="0"/>
              <a:t>（第</a:t>
            </a:r>
            <a:r>
              <a:rPr lang="en-US" altLang="zh-CN" b="0" dirty="0"/>
              <a:t>18</a:t>
            </a:r>
            <a:r>
              <a:rPr lang="zh-CN" altLang="en-US" b="0" dirty="0"/>
              <a:t>页）</a:t>
            </a:r>
            <a:endParaRPr kumimoji="1" lang="zh-CN" altLang="en-US" b="0" dirty="0"/>
          </a:p>
        </p:txBody>
      </p:sp>
      <p:sp>
        <p:nvSpPr>
          <p:cNvPr id="6" name="Slide Number Placeholder 5">
            <a:extLst>
              <a:ext uri="{FF2B5EF4-FFF2-40B4-BE49-F238E27FC236}">
                <a16:creationId xmlns:a16="http://schemas.microsoft.com/office/drawing/2014/main" id="{5DFB26C8-B6FE-3E84-2E57-D39C1C4B7049}"/>
              </a:ext>
            </a:extLst>
          </p:cNvPr>
          <p:cNvSpPr>
            <a:spLocks noGrp="1"/>
          </p:cNvSpPr>
          <p:nvPr>
            <p:ph type="sldNum" sz="quarter" idx="2"/>
          </p:nvPr>
        </p:nvSpPr>
        <p:spPr/>
        <p:txBody>
          <a:bodyPr/>
          <a:lstStyle/>
          <a:p>
            <a:fld id="{86CB4B4D-7CA3-9044-876B-883B54F8677D}" type="slidenum">
              <a:rPr lang="en-US" altLang="zh-CN" smtClean="0"/>
              <a:pPr/>
              <a:t>89</a:t>
            </a:fld>
            <a:endParaRPr lang="zh-CN" altLang="en-US" dirty="0"/>
          </a:p>
        </p:txBody>
      </p:sp>
      <p:sp>
        <p:nvSpPr>
          <p:cNvPr id="4" name="TextBox 3">
            <a:extLst>
              <a:ext uri="{FF2B5EF4-FFF2-40B4-BE49-F238E27FC236}">
                <a16:creationId xmlns:a16="http://schemas.microsoft.com/office/drawing/2014/main" id="{BEFD3745-B486-2520-EA5C-8862BCB4ABBA}"/>
              </a:ext>
            </a:extLst>
          </p:cNvPr>
          <p:cNvSpPr txBox="1"/>
          <p:nvPr/>
        </p:nvSpPr>
        <p:spPr>
          <a:xfrm>
            <a:off x="7701576" y="21169"/>
            <a:ext cx="1415772" cy="584775"/>
          </a:xfrm>
          <a:prstGeom prst="rect">
            <a:avLst/>
          </a:prstGeom>
          <a:noFill/>
        </p:spPr>
        <p:txBody>
          <a:bodyPr wrap="none" rtlCol="0">
            <a:spAutoFit/>
          </a:bodyPr>
          <a:lstStyle/>
          <a:p>
            <a:r>
              <a:rPr kumimoji="1" lang="en-US" sz="3200" dirty="0" err="1">
                <a:highlight>
                  <a:srgbClr val="FFFF00"/>
                </a:highlight>
                <a:latin typeface="STKaiti" panose="02010600040101010101" pitchFamily="2" charset="-122"/>
                <a:ea typeface="STKaiti" panose="02010600040101010101" pitchFamily="2" charset="-122"/>
              </a:rPr>
              <a:t>重点页</a:t>
            </a:r>
            <a:endParaRPr kumimoji="1" lang="en-US" sz="3200" dirty="0">
              <a:highlight>
                <a:srgbClr val="FFFF00"/>
              </a:highlight>
              <a:latin typeface="STKaiti" panose="02010600040101010101" pitchFamily="2" charset="-122"/>
              <a:ea typeface="STKaiti" panose="02010600040101010101" pitchFamily="2" charset="-122"/>
            </a:endParaRPr>
          </a:p>
        </p:txBody>
      </p:sp>
      <p:grpSp>
        <p:nvGrpSpPr>
          <p:cNvPr id="5" name="Group 4">
            <a:extLst>
              <a:ext uri="{FF2B5EF4-FFF2-40B4-BE49-F238E27FC236}">
                <a16:creationId xmlns:a16="http://schemas.microsoft.com/office/drawing/2014/main" id="{06BFF05A-CC0B-D8FA-B2A1-730998DCD957}"/>
              </a:ext>
            </a:extLst>
          </p:cNvPr>
          <p:cNvGrpSpPr/>
          <p:nvPr/>
        </p:nvGrpSpPr>
        <p:grpSpPr>
          <a:xfrm>
            <a:off x="5736440" y="3315132"/>
            <a:ext cx="3380907" cy="1828368"/>
            <a:chOff x="5588293" y="1490317"/>
            <a:chExt cx="3555707" cy="2162865"/>
          </a:xfrm>
        </p:grpSpPr>
        <p:pic>
          <p:nvPicPr>
            <p:cNvPr id="8" name="图片 5">
              <a:extLst>
                <a:ext uri="{FF2B5EF4-FFF2-40B4-BE49-F238E27FC236}">
                  <a16:creationId xmlns:a16="http://schemas.microsoft.com/office/drawing/2014/main" id="{1F6DE0A1-AC7E-54DC-5889-AC237FA95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293" y="1490317"/>
              <a:ext cx="3555707" cy="2162865"/>
            </a:xfrm>
            <a:prstGeom prst="rect">
              <a:avLst/>
            </a:prstGeom>
          </p:spPr>
        </p:pic>
        <p:sp>
          <p:nvSpPr>
            <p:cNvPr id="9" name="矩形 3">
              <a:extLst>
                <a:ext uri="{FF2B5EF4-FFF2-40B4-BE49-F238E27FC236}">
                  <a16:creationId xmlns:a16="http://schemas.microsoft.com/office/drawing/2014/main" id="{C0748A3A-162C-DC1F-6892-BD1C6047AEC1}"/>
                </a:ext>
              </a:extLst>
            </p:cNvPr>
            <p:cNvSpPr/>
            <p:nvPr/>
          </p:nvSpPr>
          <p:spPr>
            <a:xfrm>
              <a:off x="7667847" y="2042579"/>
              <a:ext cx="902811" cy="307777"/>
            </a:xfrm>
            <a:prstGeom prst="rect">
              <a:avLst/>
            </a:prstGeom>
          </p:spPr>
          <p:txBody>
            <a:bodyPr wrap="none">
              <a:spAutoFit/>
            </a:bodyPr>
            <a:lstStyle/>
            <a:p>
              <a:r>
                <a:rPr lang="zh-CN" altLang="en-US" sz="1400" dirty="0">
                  <a:solidFill>
                    <a:srgbClr val="C00000"/>
                  </a:solidFill>
                  <a:latin typeface="KaiTi" panose="02010609060101010101" pitchFamily="49" charset="-122"/>
                  <a:ea typeface="KaiTi" panose="02010609060101010101" pitchFamily="49" charset="-122"/>
                </a:rPr>
                <a:t>局部极值</a:t>
              </a:r>
            </a:p>
          </p:txBody>
        </p:sp>
        <p:sp>
          <p:nvSpPr>
            <p:cNvPr id="10" name="矩形 6">
              <a:extLst>
                <a:ext uri="{FF2B5EF4-FFF2-40B4-BE49-F238E27FC236}">
                  <a16:creationId xmlns:a16="http://schemas.microsoft.com/office/drawing/2014/main" id="{24E157C9-1A9F-3C35-E039-4F3092D4FF41}"/>
                </a:ext>
              </a:extLst>
            </p:cNvPr>
            <p:cNvSpPr/>
            <p:nvPr/>
          </p:nvSpPr>
          <p:spPr>
            <a:xfrm>
              <a:off x="6882378" y="1580912"/>
              <a:ext cx="902811" cy="307777"/>
            </a:xfrm>
            <a:prstGeom prst="rect">
              <a:avLst/>
            </a:prstGeom>
          </p:spPr>
          <p:txBody>
            <a:bodyPr wrap="none">
              <a:spAutoFit/>
            </a:bodyPr>
            <a:lstStyle/>
            <a:p>
              <a:r>
                <a:rPr lang="zh-CN" altLang="en-US" sz="1400" dirty="0">
                  <a:solidFill>
                    <a:srgbClr val="C00000"/>
                  </a:solidFill>
                  <a:latin typeface="KaiTi" panose="02010609060101010101" pitchFamily="49" charset="-122"/>
                  <a:ea typeface="KaiTi" panose="02010609060101010101" pitchFamily="49" charset="-122"/>
                </a:rPr>
                <a:t>全局极值</a:t>
              </a:r>
            </a:p>
          </p:txBody>
        </p:sp>
        <p:sp>
          <p:nvSpPr>
            <p:cNvPr id="11" name="矩形 7">
              <a:extLst>
                <a:ext uri="{FF2B5EF4-FFF2-40B4-BE49-F238E27FC236}">
                  <a16:creationId xmlns:a16="http://schemas.microsoft.com/office/drawing/2014/main" id="{775C9E08-F659-75B0-F53E-9FFB981C71D8}"/>
                </a:ext>
              </a:extLst>
            </p:cNvPr>
            <p:cNvSpPr/>
            <p:nvPr/>
          </p:nvSpPr>
          <p:spPr>
            <a:xfrm>
              <a:off x="7990729" y="2601342"/>
              <a:ext cx="902811" cy="307777"/>
            </a:xfrm>
            <a:prstGeom prst="rect">
              <a:avLst/>
            </a:prstGeom>
          </p:spPr>
          <p:txBody>
            <a:bodyPr wrap="none">
              <a:spAutoFit/>
            </a:bodyPr>
            <a:lstStyle/>
            <a:p>
              <a:r>
                <a:rPr lang="zh-CN" altLang="en-US" sz="1400" dirty="0">
                  <a:solidFill>
                    <a:srgbClr val="C00000"/>
                  </a:solidFill>
                  <a:latin typeface="KaiTi" panose="02010609060101010101" pitchFamily="49" charset="-122"/>
                  <a:ea typeface="KaiTi" panose="02010609060101010101" pitchFamily="49" charset="-122"/>
                </a:rPr>
                <a:t>一般平台</a:t>
              </a:r>
            </a:p>
          </p:txBody>
        </p:sp>
        <p:sp>
          <p:nvSpPr>
            <p:cNvPr id="12" name="矩形 8">
              <a:extLst>
                <a:ext uri="{FF2B5EF4-FFF2-40B4-BE49-F238E27FC236}">
                  <a16:creationId xmlns:a16="http://schemas.microsoft.com/office/drawing/2014/main" id="{9F43FC93-04DA-35EA-7698-0E0534D1E6ED}"/>
                </a:ext>
              </a:extLst>
            </p:cNvPr>
            <p:cNvSpPr/>
            <p:nvPr/>
          </p:nvSpPr>
          <p:spPr>
            <a:xfrm>
              <a:off x="5824703" y="1734802"/>
              <a:ext cx="902811" cy="307777"/>
            </a:xfrm>
            <a:prstGeom prst="rect">
              <a:avLst/>
            </a:prstGeom>
          </p:spPr>
          <p:txBody>
            <a:bodyPr wrap="none">
              <a:spAutoFit/>
            </a:bodyPr>
            <a:lstStyle/>
            <a:p>
              <a:r>
                <a:rPr lang="zh-CN" altLang="en-US" sz="1400" dirty="0">
                  <a:solidFill>
                    <a:srgbClr val="C00000"/>
                  </a:solidFill>
                  <a:latin typeface="KaiTi" panose="02010609060101010101" pitchFamily="49" charset="-122"/>
                  <a:ea typeface="KaiTi" panose="02010609060101010101" pitchFamily="49" charset="-122"/>
                </a:rPr>
                <a:t>肩状平台</a:t>
              </a:r>
            </a:p>
          </p:txBody>
        </p:sp>
        <p:sp>
          <p:nvSpPr>
            <p:cNvPr id="15" name="Oval 14">
              <a:extLst>
                <a:ext uri="{FF2B5EF4-FFF2-40B4-BE49-F238E27FC236}">
                  <a16:creationId xmlns:a16="http://schemas.microsoft.com/office/drawing/2014/main" id="{10438832-E039-173F-352C-04F9460BED33}"/>
                </a:ext>
              </a:extLst>
            </p:cNvPr>
            <p:cNvSpPr/>
            <p:nvPr/>
          </p:nvSpPr>
          <p:spPr>
            <a:xfrm>
              <a:off x="6907541" y="2925971"/>
              <a:ext cx="72000" cy="72000"/>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10FBB0A9-FCFB-8AE3-465E-E3C922F57907}"/>
                </a:ext>
              </a:extLst>
            </p:cNvPr>
            <p:cNvCxnSpPr>
              <a:cxnSpLocks/>
            </p:cNvCxnSpPr>
            <p:nvPr/>
          </p:nvCxnSpPr>
          <p:spPr>
            <a:xfrm flipH="1" flipV="1">
              <a:off x="6907541" y="2575844"/>
              <a:ext cx="36000" cy="273183"/>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40870C6-E057-A991-CDF5-E6AED77F711C}"/>
                </a:ext>
              </a:extLst>
            </p:cNvPr>
            <p:cNvCxnSpPr>
              <a:cxnSpLocks/>
            </p:cNvCxnSpPr>
            <p:nvPr/>
          </p:nvCxnSpPr>
          <p:spPr>
            <a:xfrm flipV="1">
              <a:off x="7333785" y="2767692"/>
              <a:ext cx="64721" cy="246197"/>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D5B35173-EA5D-3A8E-AF07-6F5A1979BAA5}"/>
              </a:ext>
            </a:extLst>
          </p:cNvPr>
          <p:cNvCxnSpPr>
            <a:cxnSpLocks/>
            <a:endCxn id="15" idx="4"/>
          </p:cNvCxnSpPr>
          <p:nvPr/>
        </p:nvCxnSpPr>
        <p:spPr>
          <a:xfrm flipV="1">
            <a:off x="6973100" y="4589621"/>
            <a:ext cx="51963" cy="19908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82828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145F6-1D2A-A545-92D2-2E5EAC02985B}"/>
              </a:ext>
            </a:extLst>
          </p:cNvPr>
          <p:cNvSpPr>
            <a:spLocks noGrp="1"/>
          </p:cNvSpPr>
          <p:nvPr>
            <p:ph type="title"/>
          </p:nvPr>
        </p:nvSpPr>
        <p:spPr/>
        <p:txBody>
          <a:bodyPr/>
          <a:lstStyle/>
          <a:p>
            <a:r>
              <a:rPr kumimoji="1" lang="zh-CN" altLang="en-US" dirty="0"/>
              <a:t>例</a:t>
            </a:r>
            <a:r>
              <a:rPr kumimoji="1" lang="en-US" altLang="zh-CN" dirty="0"/>
              <a:t>3</a:t>
            </a:r>
            <a:r>
              <a:rPr kumimoji="1" lang="zh-CN" altLang="en-US" dirty="0"/>
              <a:t>  八皇后问题            </a:t>
            </a:r>
            <a:r>
              <a:rPr lang="zh-CN" altLang="en-US" dirty="0"/>
              <a:t>模型一</a:t>
            </a:r>
            <a:r>
              <a:rPr kumimoji="1" lang="zh-CN" altLang="en-US" dirty="0"/>
              <a:t>  </a:t>
            </a:r>
          </a:p>
        </p:txBody>
      </p:sp>
      <p:sp>
        <p:nvSpPr>
          <p:cNvPr id="3" name="文本占位符 2">
            <a:extLst>
              <a:ext uri="{FF2B5EF4-FFF2-40B4-BE49-F238E27FC236}">
                <a16:creationId xmlns:a16="http://schemas.microsoft.com/office/drawing/2014/main" id="{0D1A0297-8E6B-424E-A4DC-83A19562C47C}"/>
              </a:ext>
            </a:extLst>
          </p:cNvPr>
          <p:cNvSpPr>
            <a:spLocks noGrp="1"/>
          </p:cNvSpPr>
          <p:nvPr>
            <p:ph type="body" idx="1"/>
          </p:nvPr>
        </p:nvSpPr>
        <p:spPr>
          <a:xfrm>
            <a:off x="241540" y="1225515"/>
            <a:ext cx="6126362" cy="2652856"/>
          </a:xfrm>
        </p:spPr>
        <p:txBody>
          <a:bodyPr>
            <a:normAutofit lnSpcReduction="10000"/>
          </a:bodyPr>
          <a:lstStyle/>
          <a:p>
            <a:pPr marL="0" indent="0">
              <a:lnSpc>
                <a:spcPct val="150000"/>
              </a:lnSpc>
              <a:spcBef>
                <a:spcPts val="0"/>
              </a:spcBef>
              <a:buNone/>
            </a:pPr>
            <a:r>
              <a:rPr lang="en-US" altLang="zh-CN" sz="2000" dirty="0"/>
              <a:t>• </a:t>
            </a:r>
            <a:r>
              <a:rPr lang="zh-CN" altLang="en-US" sz="2000" dirty="0"/>
              <a:t>问题描述模型一</a:t>
            </a:r>
            <a:endParaRPr lang="en-US" altLang="zh-CN" sz="2000" dirty="0"/>
          </a:p>
          <a:p>
            <a:pPr marL="457200" indent="-457200">
              <a:lnSpc>
                <a:spcPct val="150000"/>
              </a:lnSpc>
              <a:spcBef>
                <a:spcPts val="0"/>
              </a:spcBef>
              <a:buFont typeface="+mj-lt"/>
              <a:buAutoNum type="arabicPeriod"/>
            </a:pPr>
            <a:r>
              <a:rPr lang="zh-CN" altLang="en-US" sz="2000" b="1" dirty="0"/>
              <a:t>初始状态</a:t>
            </a:r>
            <a:r>
              <a:rPr lang="en-US" altLang="zh-CN" sz="2000" dirty="0"/>
              <a:t>: </a:t>
            </a:r>
            <a:r>
              <a:rPr lang="zh-CN" altLang="en-US" sz="2000" dirty="0"/>
              <a:t>棋盘上没有皇后。</a:t>
            </a:r>
            <a:endParaRPr lang="en-US" altLang="zh-CN" sz="2000" dirty="0"/>
          </a:p>
          <a:p>
            <a:pPr marL="457200" indent="-457200">
              <a:lnSpc>
                <a:spcPct val="150000"/>
              </a:lnSpc>
              <a:spcBef>
                <a:spcPts val="0"/>
              </a:spcBef>
              <a:buFont typeface="+mj-lt"/>
              <a:buAutoNum type="arabicPeriod"/>
            </a:pPr>
            <a:r>
              <a:rPr lang="zh-CN" altLang="en-US" sz="2000" b="1" dirty="0"/>
              <a:t>动作</a:t>
            </a:r>
            <a:r>
              <a:rPr lang="en-US" altLang="zh-CN" sz="2000" dirty="0"/>
              <a:t>: </a:t>
            </a:r>
            <a:r>
              <a:rPr lang="zh-CN" altLang="en-US" sz="2000" dirty="0"/>
              <a:t>把一个皇后放置在棋盘上的一个空位置。</a:t>
            </a:r>
            <a:endParaRPr lang="en-US" altLang="zh-CN" sz="2000" dirty="0"/>
          </a:p>
          <a:p>
            <a:pPr marL="457200" indent="-457200">
              <a:lnSpc>
                <a:spcPct val="150000"/>
              </a:lnSpc>
              <a:spcBef>
                <a:spcPts val="0"/>
              </a:spcBef>
              <a:buFont typeface="+mj-lt"/>
              <a:buAutoNum type="arabicPeriod"/>
            </a:pPr>
            <a:r>
              <a:rPr lang="zh-CN" altLang="en-US" sz="2000" b="1" dirty="0"/>
              <a:t>状态转移模型</a:t>
            </a:r>
            <a:r>
              <a:rPr lang="en-US" altLang="zh-CN" sz="2000" dirty="0"/>
              <a:t>: </a:t>
            </a:r>
            <a:r>
              <a:rPr lang="zh-CN" altLang="en-US" sz="2000" dirty="0"/>
              <a:t>放置一个皇后之后棋盘的状态。</a:t>
            </a:r>
            <a:endParaRPr lang="en-US" altLang="zh-CN" sz="2000" dirty="0"/>
          </a:p>
          <a:p>
            <a:pPr marL="457200" indent="-457200">
              <a:lnSpc>
                <a:spcPct val="150000"/>
              </a:lnSpc>
              <a:spcBef>
                <a:spcPts val="0"/>
              </a:spcBef>
              <a:buFont typeface="+mj-lt"/>
              <a:buAutoNum type="arabicPeriod"/>
            </a:pPr>
            <a:r>
              <a:rPr lang="zh-CN" altLang="en-US" sz="2000" b="1" dirty="0"/>
              <a:t>目标</a:t>
            </a:r>
            <a:r>
              <a:rPr lang="en-US" altLang="zh-CN" sz="2000" dirty="0"/>
              <a:t>: 8 </a:t>
            </a:r>
            <a:r>
              <a:rPr lang="zh-CN" altLang="en-US" sz="2000" dirty="0"/>
              <a:t>个皇后都在棋盘上，互相之间不能攻击。</a:t>
            </a:r>
            <a:endParaRPr lang="en-US" altLang="zh-CN" sz="2000" dirty="0"/>
          </a:p>
          <a:p>
            <a:pPr marL="457200" indent="-457200">
              <a:lnSpc>
                <a:spcPct val="150000"/>
              </a:lnSpc>
              <a:spcBef>
                <a:spcPts val="0"/>
              </a:spcBef>
              <a:buFont typeface="+mj-lt"/>
              <a:buAutoNum type="arabicPeriod"/>
            </a:pPr>
            <a:r>
              <a:rPr lang="zh-CN" altLang="en-US" sz="2000" dirty="0"/>
              <a:t>路径花费：找到解所需的尝试次数</a:t>
            </a:r>
            <a:endParaRPr lang="en-US" altLang="zh-CN" sz="2000" dirty="0"/>
          </a:p>
          <a:p>
            <a:pPr marL="0" indent="0">
              <a:spcBef>
                <a:spcPts val="1266"/>
              </a:spcBef>
              <a:buNone/>
            </a:pPr>
            <a:endParaRPr lang="en-US" altLang="zh-CN" sz="1687" dirty="0"/>
          </a:p>
        </p:txBody>
      </p:sp>
      <p:pic>
        <p:nvPicPr>
          <p:cNvPr id="5" name="图片 4">
            <a:extLst>
              <a:ext uri="{FF2B5EF4-FFF2-40B4-BE49-F238E27FC236}">
                <a16:creationId xmlns:a16="http://schemas.microsoft.com/office/drawing/2014/main" id="{E65DA3B2-0F25-BD40-913E-455704AB4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143" y="1225515"/>
            <a:ext cx="2397464" cy="2363214"/>
          </a:xfrm>
          <a:prstGeom prst="rect">
            <a:avLst/>
          </a:prstGeom>
        </p:spPr>
      </p:pic>
      <p:sp>
        <p:nvSpPr>
          <p:cNvPr id="6" name="文本框 5">
            <a:extLst>
              <a:ext uri="{FF2B5EF4-FFF2-40B4-BE49-F238E27FC236}">
                <a16:creationId xmlns:a16="http://schemas.microsoft.com/office/drawing/2014/main" id="{AD9E8DEE-B681-E94E-AF7C-AAEF44F148DE}"/>
              </a:ext>
            </a:extLst>
          </p:cNvPr>
          <p:cNvSpPr txBox="1"/>
          <p:nvPr/>
        </p:nvSpPr>
        <p:spPr>
          <a:xfrm>
            <a:off x="6367902" y="3624990"/>
            <a:ext cx="2105945" cy="361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r>
              <a:rPr lang="zh-CN" altLang="en-US" sz="2000" b="1" dirty="0">
                <a:latin typeface="STKaiti" panose="02010600040101010101" pitchFamily="2" charset="-122"/>
                <a:ea typeface="STKaiti" panose="02010600040101010101" pitchFamily="2" charset="-122"/>
              </a:rPr>
              <a:t>一个接近解的状态</a:t>
            </a:r>
          </a:p>
        </p:txBody>
      </p:sp>
      <p:sp>
        <p:nvSpPr>
          <p:cNvPr id="4" name="文本框 3">
            <a:extLst>
              <a:ext uri="{FF2B5EF4-FFF2-40B4-BE49-F238E27FC236}">
                <a16:creationId xmlns:a16="http://schemas.microsoft.com/office/drawing/2014/main" id="{4492E391-542E-1D4C-8460-99F1E73F8C68}"/>
              </a:ext>
            </a:extLst>
          </p:cNvPr>
          <p:cNvSpPr txBox="1"/>
          <p:nvPr/>
        </p:nvSpPr>
        <p:spPr>
          <a:xfrm>
            <a:off x="241540" y="4306952"/>
            <a:ext cx="8520075" cy="361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r>
              <a:rPr lang="zh-CN" altLang="en-US" sz="2000" b="1" dirty="0">
                <a:latin typeface="STKaiti" panose="02010600040101010101" pitchFamily="2" charset="-122"/>
                <a:ea typeface="STKaiti" panose="02010600040101010101" pitchFamily="2" charset="-122"/>
              </a:rPr>
              <a:t>在这个问题描述下，我们有</a:t>
            </a:r>
            <a:r>
              <a:rPr lang="en-US" altLang="zh-CN" sz="2000" b="1" dirty="0">
                <a:latin typeface="STKaiti" panose="02010600040101010101" pitchFamily="2" charset="-122"/>
                <a:ea typeface="STKaiti" panose="02010600040101010101" pitchFamily="2" charset="-122"/>
              </a:rPr>
              <a:t> </a:t>
            </a:r>
            <a:r>
              <a:rPr lang="en-US" altLang="zh-CN" sz="2000" dirty="0"/>
              <a:t>64 · 63 · · · 57 ≈ 1.8 × 10</a:t>
            </a:r>
            <a:r>
              <a:rPr lang="en-US" altLang="zh-CN" sz="2000" baseline="30000" dirty="0"/>
              <a:t>14</a:t>
            </a:r>
            <a:r>
              <a:rPr lang="en-US" altLang="zh-CN" sz="2000" dirty="0"/>
              <a:t> </a:t>
            </a:r>
            <a:r>
              <a:rPr lang="zh-CN" altLang="en-US" sz="2000" b="1" dirty="0">
                <a:latin typeface="STKaiti" panose="02010600040101010101" pitchFamily="2" charset="-122"/>
                <a:ea typeface="STKaiti" panose="02010600040101010101" pitchFamily="2" charset="-122"/>
              </a:rPr>
              <a:t>可能的动作序列待探索。</a:t>
            </a:r>
            <a:endParaRPr lang="en-US" altLang="zh-CN" sz="2000" b="1" dirty="0">
              <a:latin typeface="STKaiti" panose="02010600040101010101" pitchFamily="2" charset="-122"/>
              <a:ea typeface="STKaiti" panose="02010600040101010101" pitchFamily="2" charset="-122"/>
            </a:endParaRPr>
          </a:p>
        </p:txBody>
      </p:sp>
      <p:sp>
        <p:nvSpPr>
          <p:cNvPr id="7" name="文本框 6">
            <a:extLst>
              <a:ext uri="{FF2B5EF4-FFF2-40B4-BE49-F238E27FC236}">
                <a16:creationId xmlns:a16="http://schemas.microsoft.com/office/drawing/2014/main" id="{C46169E9-4289-1466-4A3D-4E7E508E9299}"/>
              </a:ext>
            </a:extLst>
          </p:cNvPr>
          <p:cNvSpPr txBox="1"/>
          <p:nvPr/>
        </p:nvSpPr>
        <p:spPr>
          <a:xfrm>
            <a:off x="665430" y="756522"/>
            <a:ext cx="7672293" cy="400110"/>
          </a:xfrm>
          <a:prstGeom prst="rect">
            <a:avLst/>
          </a:prstGeom>
          <a:noFill/>
        </p:spPr>
        <p:txBody>
          <a:bodyPr wrap="none" rtlCol="0">
            <a:spAutoFit/>
          </a:bodyPr>
          <a:lstStyle/>
          <a:p>
            <a:r>
              <a:rPr kumimoji="1" lang="zh-CN" altLang="en-US" sz="2000" b="1" dirty="0">
                <a:latin typeface="KaiTi" panose="02010609060101010101" pitchFamily="49" charset="-122"/>
                <a:ea typeface="KaiTi" panose="02010609060101010101" pitchFamily="49" charset="-122"/>
              </a:rPr>
              <a:t>问题：</a:t>
            </a:r>
            <a:r>
              <a:rPr kumimoji="1" lang="en-US" altLang="zh-CN" sz="2000" b="1" dirty="0">
                <a:latin typeface="KaiTi" panose="02010609060101010101" pitchFamily="49" charset="-122"/>
                <a:ea typeface="KaiTi" panose="02010609060101010101" pitchFamily="49" charset="-122"/>
              </a:rPr>
              <a:t>8</a:t>
            </a:r>
            <a:r>
              <a:rPr kumimoji="1" lang="zh-CN" altLang="en-US" sz="2000" b="1" dirty="0">
                <a:latin typeface="KaiTi" panose="02010609060101010101" pitchFamily="49" charset="-122"/>
                <a:ea typeface="KaiTi" panose="02010609060101010101" pitchFamily="49" charset="-122"/>
              </a:rPr>
              <a:t>*</a:t>
            </a:r>
            <a:r>
              <a:rPr kumimoji="1" lang="en-US" altLang="zh-CN" sz="2000" b="1" dirty="0">
                <a:latin typeface="KaiTi" panose="02010609060101010101" pitchFamily="49" charset="-122"/>
                <a:ea typeface="KaiTi" panose="02010609060101010101" pitchFamily="49" charset="-122"/>
              </a:rPr>
              <a:t>8</a:t>
            </a:r>
            <a:r>
              <a:rPr kumimoji="1" lang="zh-CN" altLang="en-US" sz="2000" b="1" dirty="0">
                <a:latin typeface="KaiTi" panose="02010609060101010101" pitchFamily="49" charset="-122"/>
                <a:ea typeface="KaiTi" panose="02010609060101010101" pitchFamily="49" charset="-122"/>
              </a:rPr>
              <a:t>的网格上，摆放</a:t>
            </a:r>
            <a:r>
              <a:rPr kumimoji="1" lang="en-US" altLang="zh-CN" sz="2000" b="1" dirty="0">
                <a:latin typeface="KaiTi" panose="02010609060101010101" pitchFamily="49" charset="-122"/>
                <a:ea typeface="KaiTi" panose="02010609060101010101" pitchFamily="49" charset="-122"/>
              </a:rPr>
              <a:t>8</a:t>
            </a:r>
            <a:r>
              <a:rPr kumimoji="1" lang="zh-CN" altLang="en-US" sz="2000" b="1" dirty="0">
                <a:latin typeface="KaiTi" panose="02010609060101010101" pitchFamily="49" charset="-122"/>
                <a:ea typeface="KaiTi" panose="02010609060101010101" pitchFamily="49" charset="-122"/>
              </a:rPr>
              <a:t>个皇后，不能彼此攻击，给出摆放方案</a:t>
            </a:r>
          </a:p>
        </p:txBody>
      </p:sp>
    </p:spTree>
    <p:extLst>
      <p:ext uri="{BB962C8B-B14F-4D97-AF65-F5344CB8AC3E}">
        <p14:creationId xmlns:p14="http://schemas.microsoft.com/office/powerpoint/2010/main" val="117483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zh-CN" altLang="en-US" dirty="0"/>
              <a:t>局部优化算法</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724619" y="917851"/>
            <a:ext cx="7276381" cy="3577950"/>
          </a:xfrm>
        </p:spPr>
        <p:txBody>
          <a:bodyPr>
            <a:normAutofit lnSpcReduction="10000"/>
          </a:bodyPr>
          <a:lstStyle/>
          <a:p>
            <a:pPr lvl="1">
              <a:lnSpc>
                <a:spcPct val="150000"/>
              </a:lnSpc>
            </a:pPr>
            <a:r>
              <a:rPr lang="zh-CN" altLang="en-US" sz="2400" dirty="0"/>
              <a:t>爬山法</a:t>
            </a:r>
            <a:endParaRPr lang="en-US" altLang="zh-CN" sz="2400" dirty="0"/>
          </a:p>
          <a:p>
            <a:pPr lvl="1">
              <a:lnSpc>
                <a:spcPct val="150000"/>
              </a:lnSpc>
            </a:pPr>
            <a:r>
              <a:rPr lang="zh-CN" altLang="en-US" sz="2400" dirty="0">
                <a:solidFill>
                  <a:srgbClr val="931000"/>
                </a:solidFill>
              </a:rPr>
              <a:t>模拟退火算法</a:t>
            </a:r>
            <a:endParaRPr lang="en-US" altLang="zh-CN" sz="2400" dirty="0">
              <a:solidFill>
                <a:srgbClr val="931000"/>
              </a:solidFill>
            </a:endParaRPr>
          </a:p>
          <a:p>
            <a:pPr lvl="1">
              <a:lnSpc>
                <a:spcPct val="150000"/>
              </a:lnSpc>
            </a:pPr>
            <a:r>
              <a:rPr lang="zh-CN" altLang="en-US" sz="2400" dirty="0"/>
              <a:t>局部束搜索</a:t>
            </a:r>
            <a:endParaRPr lang="en-US" altLang="zh-CN" sz="2400" dirty="0"/>
          </a:p>
          <a:p>
            <a:pPr lvl="1">
              <a:lnSpc>
                <a:spcPct val="150000"/>
              </a:lnSpc>
            </a:pPr>
            <a:r>
              <a:rPr lang="zh-CN" altLang="en-US" sz="2400" dirty="0"/>
              <a:t>遗传算法</a:t>
            </a:r>
            <a:endParaRPr lang="en-US" altLang="zh-CN" sz="2400" dirty="0"/>
          </a:p>
          <a:p>
            <a:pPr lvl="1">
              <a:lnSpc>
                <a:spcPct val="150000"/>
              </a:lnSpc>
            </a:pPr>
            <a:r>
              <a:rPr lang="zh-CN" altLang="en-US" sz="2400" dirty="0"/>
              <a:t>连续空间中的局部搜索</a:t>
            </a:r>
            <a:endParaRPr lang="en-US" altLang="zh-CN" sz="2400" dirty="0"/>
          </a:p>
          <a:p>
            <a:pPr lvl="1">
              <a:lnSpc>
                <a:spcPct val="150000"/>
              </a:lnSpc>
            </a:pPr>
            <a:r>
              <a:rPr kumimoji="1" lang="zh-CN" altLang="en-US" sz="2400" b="1" dirty="0"/>
              <a:t>八皇后问题不同的建模和求解方式比较</a:t>
            </a:r>
            <a:endParaRPr lang="en-US" altLang="zh-CN" sz="2400" dirty="0"/>
          </a:p>
        </p:txBody>
      </p:sp>
      <p:sp>
        <p:nvSpPr>
          <p:cNvPr id="4" name="文本框 3">
            <a:extLst>
              <a:ext uri="{FF2B5EF4-FFF2-40B4-BE49-F238E27FC236}">
                <a16:creationId xmlns:a16="http://schemas.microsoft.com/office/drawing/2014/main" id="{1B85CF0A-B278-63A8-B3E1-B00BA6D1BB86}"/>
              </a:ext>
            </a:extLst>
          </p:cNvPr>
          <p:cNvSpPr txBox="1"/>
          <p:nvPr/>
        </p:nvSpPr>
        <p:spPr>
          <a:xfrm>
            <a:off x="3272567" y="566674"/>
            <a:ext cx="5964030" cy="2967159"/>
          </a:xfrm>
          <a:prstGeom prst="rect">
            <a:avLst/>
          </a:prstGeom>
          <a:noFill/>
        </p:spPr>
        <p:txBody>
          <a:bodyPr wrap="square">
            <a:spAutoFit/>
          </a:bodyPr>
          <a:lstStyle/>
          <a:p>
            <a:pPr>
              <a:lnSpc>
                <a:spcPct val="160000"/>
              </a:lnSpc>
            </a:pPr>
            <a:r>
              <a:rPr lang="zh-CN" altLang="en-US" sz="2000" b="1" dirty="0">
                <a:solidFill>
                  <a:srgbClr val="931000"/>
                </a:solidFill>
                <a:latin typeface="KaiTi" panose="02010609060101010101" pitchFamily="49" charset="-122"/>
                <a:ea typeface="KaiTi" panose="02010609060101010101" pitchFamily="49" charset="-122"/>
              </a:rPr>
              <a:t>爬山法的问题</a:t>
            </a:r>
            <a:endParaRPr lang="en-US" altLang="zh-CN" sz="2000" b="1" dirty="0">
              <a:solidFill>
                <a:srgbClr val="931000"/>
              </a:solidFill>
              <a:latin typeface="KaiTi" panose="02010609060101010101" pitchFamily="49" charset="-122"/>
              <a:ea typeface="KaiTi" panose="02010609060101010101" pitchFamily="49" charset="-122"/>
            </a:endParaRPr>
          </a:p>
          <a:p>
            <a:pPr lvl="1">
              <a:lnSpc>
                <a:spcPct val="160000"/>
              </a:lnSpc>
            </a:pPr>
            <a:r>
              <a:rPr lang="zh-CN" altLang="en-GB" sz="2000" dirty="0">
                <a:solidFill>
                  <a:srgbClr val="931000"/>
                </a:solidFill>
                <a:latin typeface="KaiTi" panose="02010609060101010101" pitchFamily="49" charset="-122"/>
                <a:ea typeface="KaiTi" panose="02010609060101010101" pitchFamily="49" charset="-122"/>
              </a:rPr>
              <a:t>只</a:t>
            </a:r>
            <a:r>
              <a:rPr lang="zh-CN" altLang="en-US" sz="2000" dirty="0">
                <a:solidFill>
                  <a:srgbClr val="931000"/>
                </a:solidFill>
                <a:latin typeface="KaiTi" panose="02010609060101010101" pitchFamily="49" charset="-122"/>
                <a:ea typeface="KaiTi" panose="02010609060101010101" pitchFamily="49" charset="-122"/>
              </a:rPr>
              <a:t>向更优邻居点移动，不会向状态估值更差的邻居移动 </a:t>
            </a:r>
            <a:r>
              <a:rPr lang="en-US" altLang="zh-CN" sz="2000" dirty="0">
                <a:solidFill>
                  <a:srgbClr val="931000"/>
                </a:solidFill>
                <a:latin typeface="KaiTi" panose="02010609060101010101" pitchFamily="49" charset="-122"/>
                <a:ea typeface="KaiTi" panose="02010609060101010101" pitchFamily="49" charset="-122"/>
              </a:rPr>
              <a:t>-</a:t>
            </a:r>
            <a:r>
              <a:rPr lang="zh-CN" altLang="en-US" sz="2000" dirty="0">
                <a:solidFill>
                  <a:srgbClr val="931000"/>
                </a:solidFill>
                <a:latin typeface="KaiTi" panose="02010609060101010101" pitchFamily="49" charset="-122"/>
                <a:ea typeface="KaiTi" panose="02010609060101010101" pitchFamily="49" charset="-122"/>
              </a:rPr>
              <a:t>陷入局部极值</a:t>
            </a:r>
            <a:r>
              <a:rPr lang="en-US" altLang="zh-CN" sz="2000" dirty="0">
                <a:solidFill>
                  <a:srgbClr val="931000"/>
                </a:solidFill>
                <a:latin typeface="KaiTi" panose="02010609060101010101" pitchFamily="49" charset="-122"/>
                <a:ea typeface="KaiTi" panose="02010609060101010101" pitchFamily="49" charset="-122"/>
              </a:rPr>
              <a:t>-</a:t>
            </a:r>
            <a:r>
              <a:rPr lang="zh-CN" altLang="en-US" sz="2000" dirty="0">
                <a:solidFill>
                  <a:srgbClr val="931000"/>
                </a:solidFill>
                <a:latin typeface="KaiTi" panose="02010609060101010101" pitchFamily="49" charset="-122"/>
                <a:ea typeface="KaiTi" panose="02010609060101010101" pitchFamily="49" charset="-122"/>
              </a:rPr>
              <a:t> 不完备的。</a:t>
            </a:r>
            <a:endParaRPr lang="en-US" altLang="zh-CN" sz="2000" dirty="0">
              <a:solidFill>
                <a:srgbClr val="931000"/>
              </a:solidFill>
              <a:latin typeface="KaiTi" panose="02010609060101010101" pitchFamily="49" charset="-122"/>
              <a:ea typeface="KaiTi" panose="02010609060101010101" pitchFamily="49" charset="-122"/>
            </a:endParaRPr>
          </a:p>
          <a:p>
            <a:pPr>
              <a:lnSpc>
                <a:spcPct val="160000"/>
              </a:lnSpc>
            </a:pPr>
            <a:r>
              <a:rPr lang="zh-CN" altLang="en-US" sz="2000" b="1" dirty="0">
                <a:solidFill>
                  <a:srgbClr val="931000"/>
                </a:solidFill>
                <a:latin typeface="KaiTi" panose="02010609060101010101" pitchFamily="49" charset="-122"/>
                <a:ea typeface="KaiTi" panose="02010609060101010101" pitchFamily="49" charset="-122"/>
              </a:rPr>
              <a:t>纯粹的随机游走算法</a:t>
            </a:r>
            <a:r>
              <a:rPr lang="zh-CN" altLang="en-US" sz="2000" dirty="0">
                <a:solidFill>
                  <a:srgbClr val="931000"/>
                </a:solidFill>
                <a:latin typeface="KaiTi" panose="02010609060101010101" pitchFamily="49" charset="-122"/>
                <a:ea typeface="KaiTi" panose="02010609060101010101" pitchFamily="49" charset="-122"/>
              </a:rPr>
              <a:t>（不使用</a:t>
            </a:r>
            <a:r>
              <a:rPr lang="en-US" altLang="zh-CN" sz="2000" dirty="0">
                <a:solidFill>
                  <a:srgbClr val="931000"/>
                </a:solidFill>
                <a:latin typeface="KaiTi" panose="02010609060101010101" pitchFamily="49" charset="-122"/>
                <a:ea typeface="KaiTi" panose="02010609060101010101" pitchFamily="49" charset="-122"/>
              </a:rPr>
              <a:t>h(n)</a:t>
            </a:r>
            <a:r>
              <a:rPr lang="zh-CN" altLang="en-US" sz="2000" dirty="0">
                <a:solidFill>
                  <a:srgbClr val="931000"/>
                </a:solidFill>
                <a:latin typeface="KaiTi" panose="02010609060101010101" pitchFamily="49" charset="-122"/>
                <a:ea typeface="KaiTi" panose="02010609060101010101" pitchFamily="49" charset="-122"/>
              </a:rPr>
              <a:t>的搜索算法）</a:t>
            </a:r>
            <a:endParaRPr lang="en-US" altLang="zh-CN" sz="2000" dirty="0">
              <a:solidFill>
                <a:srgbClr val="931000"/>
              </a:solidFill>
              <a:latin typeface="KaiTi" panose="02010609060101010101" pitchFamily="49" charset="-122"/>
              <a:ea typeface="KaiTi" panose="02010609060101010101" pitchFamily="49" charset="-122"/>
            </a:endParaRPr>
          </a:p>
          <a:p>
            <a:pPr lvl="1">
              <a:lnSpc>
                <a:spcPct val="160000"/>
              </a:lnSpc>
            </a:pPr>
            <a:r>
              <a:rPr lang="zh-CN" altLang="en-US" sz="2000" dirty="0">
                <a:solidFill>
                  <a:srgbClr val="931000"/>
                </a:solidFill>
                <a:latin typeface="KaiTi" panose="02010609060101010101" pitchFamily="49" charset="-122"/>
                <a:ea typeface="KaiTi" panose="02010609060101010101" pitchFamily="49" charset="-122"/>
              </a:rPr>
              <a:t>等概率地向任何一个邻居移动，是完备的，但低效很低。</a:t>
            </a:r>
            <a:endParaRPr lang="en-US" altLang="zh-CN" sz="2000" dirty="0">
              <a:solidFill>
                <a:srgbClr val="931000"/>
              </a:solidFill>
              <a:latin typeface="KaiTi" panose="02010609060101010101" pitchFamily="49" charset="-122"/>
              <a:ea typeface="KaiTi" panose="02010609060101010101" pitchFamily="49" charset="-122"/>
            </a:endParaRPr>
          </a:p>
        </p:txBody>
      </p:sp>
      <p:sp>
        <p:nvSpPr>
          <p:cNvPr id="5" name="Slide Number Placeholder 4">
            <a:extLst>
              <a:ext uri="{FF2B5EF4-FFF2-40B4-BE49-F238E27FC236}">
                <a16:creationId xmlns:a16="http://schemas.microsoft.com/office/drawing/2014/main" id="{E7442A42-7DF5-F49C-6DA4-CD34F14A3F5E}"/>
              </a:ext>
            </a:extLst>
          </p:cNvPr>
          <p:cNvSpPr>
            <a:spLocks noGrp="1"/>
          </p:cNvSpPr>
          <p:nvPr>
            <p:ph type="sldNum" sz="quarter" idx="2"/>
          </p:nvPr>
        </p:nvSpPr>
        <p:spPr/>
        <p:txBody>
          <a:bodyPr/>
          <a:lstStyle/>
          <a:p>
            <a:fld id="{86CB4B4D-7CA3-9044-876B-883B54F8677D}" type="slidenum">
              <a:rPr lang="en-US" altLang="zh-CN" smtClean="0"/>
              <a:pPr/>
              <a:t>90</a:t>
            </a:fld>
            <a:endParaRPr lang="zh-CN" altLang="en-US" dirty="0"/>
          </a:p>
        </p:txBody>
      </p:sp>
    </p:spTree>
    <p:extLst>
      <p:ext uri="{BB962C8B-B14F-4D97-AF65-F5344CB8AC3E}">
        <p14:creationId xmlns:p14="http://schemas.microsoft.com/office/powerpoint/2010/main" val="144322709"/>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zh-CN" altLang="en-US" dirty="0"/>
              <a:t>模拟退火算法 </a:t>
            </a:r>
            <a:r>
              <a:rPr lang="en-US" altLang="zh-CN" dirty="0"/>
              <a:t>Simulated annealing </a:t>
            </a:r>
            <a:endParaRPr lang="zh-CN" altLang="en-US" dirty="0"/>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194872" y="779605"/>
            <a:ext cx="8844197" cy="4107188"/>
          </a:xfrm>
        </p:spPr>
        <p:txBody>
          <a:bodyPr>
            <a:normAutofit fontScale="92500" lnSpcReduction="20000"/>
          </a:bodyPr>
          <a:lstStyle/>
          <a:p>
            <a:pPr>
              <a:lnSpc>
                <a:spcPct val="160000"/>
              </a:lnSpc>
            </a:pPr>
            <a:r>
              <a:rPr lang="zh-CN" altLang="en-US" sz="2000" b="1" dirty="0"/>
              <a:t>启发</a:t>
            </a:r>
            <a:endParaRPr lang="en-US" altLang="zh-CN" sz="2000" b="1" dirty="0"/>
          </a:p>
          <a:p>
            <a:pPr lvl="1">
              <a:lnSpc>
                <a:spcPct val="160000"/>
              </a:lnSpc>
            </a:pPr>
            <a:r>
              <a:rPr lang="zh-CN" altLang="en-US" sz="2000" b="0" dirty="0"/>
              <a:t>在材料加工领域，</a:t>
            </a:r>
            <a:r>
              <a:rPr lang="zh-CN" altLang="en-US" sz="2000" b="0" u="sng" dirty="0">
                <a:highlight>
                  <a:srgbClr val="FFFF00"/>
                </a:highlight>
              </a:rPr>
              <a:t>“淬火”</a:t>
            </a:r>
            <a:r>
              <a:rPr lang="zh-CN" altLang="en-US" sz="2000" b="0" dirty="0"/>
              <a:t>是金属或玻璃到一个很高的温度、然后瞬间放到水或油中快速降温，以提高硬度，但材料往往会很脆。</a:t>
            </a:r>
            <a:r>
              <a:rPr lang="zh-CN" altLang="en-US" sz="2000" b="0" dirty="0">
                <a:highlight>
                  <a:srgbClr val="FFFF00"/>
                </a:highlight>
              </a:rPr>
              <a:t>（找局部最优解）</a:t>
            </a:r>
            <a:endParaRPr lang="en-GB" altLang="zh-CN" sz="2000" b="0" dirty="0">
              <a:highlight>
                <a:srgbClr val="FFFF00"/>
              </a:highlight>
            </a:endParaRPr>
          </a:p>
          <a:p>
            <a:pPr lvl="1">
              <a:lnSpc>
                <a:spcPct val="160000"/>
              </a:lnSpc>
            </a:pPr>
            <a:r>
              <a:rPr lang="zh-CN" altLang="en-US" sz="2000" b="0" u="sng" dirty="0">
                <a:highlight>
                  <a:srgbClr val="FFFF00"/>
                </a:highlight>
              </a:rPr>
              <a:t>“退火”</a:t>
            </a:r>
            <a:r>
              <a:rPr lang="zh-CN" altLang="en-US" sz="2000" b="0" dirty="0"/>
              <a:t>是指“淬火”后</a:t>
            </a:r>
            <a:r>
              <a:rPr lang="zh-CN" altLang="en-US" sz="2000" b="0" u="sng" dirty="0"/>
              <a:t>重新</a:t>
            </a:r>
            <a:r>
              <a:rPr lang="zh-CN" altLang="en-US" sz="2000" b="0" dirty="0"/>
              <a:t>加热金属或玻璃到某个温度、然后慢慢冷却，使之没那么脆，且硬度还在期望的性能上。</a:t>
            </a:r>
            <a:r>
              <a:rPr lang="zh-CN" altLang="en-US" sz="2000" b="0" dirty="0">
                <a:highlight>
                  <a:srgbClr val="FFFF00"/>
                </a:highlight>
              </a:rPr>
              <a:t>（温度慢慢降低、找全局最优解）</a:t>
            </a:r>
            <a:endParaRPr lang="en-GB" altLang="zh-CN" sz="2000" b="0" dirty="0">
              <a:highlight>
                <a:srgbClr val="FFFF00"/>
              </a:highlight>
            </a:endParaRPr>
          </a:p>
          <a:p>
            <a:pPr lvl="1">
              <a:lnSpc>
                <a:spcPct val="160000"/>
              </a:lnSpc>
            </a:pPr>
            <a:r>
              <a:rPr lang="zh-CN" altLang="en-US" sz="2000" b="0" dirty="0"/>
              <a:t>乒乓球 </a:t>
            </a:r>
            <a:r>
              <a:rPr lang="en-US" altLang="zh-CN" sz="2000" b="0" dirty="0"/>
              <a:t>A ping-pong ball. </a:t>
            </a:r>
            <a:r>
              <a:rPr lang="zh-CN" altLang="en-US" sz="2000" b="0" dirty="0"/>
              <a:t>如果我们摇晃一个表面，可以将球摇出局部极值点。这里摇晃的力度需要保证球能被摇出局部极值点但不会被摇出全局最优点。</a:t>
            </a:r>
            <a:endParaRPr lang="en-US" altLang="zh-CN" sz="2000" b="0" dirty="0"/>
          </a:p>
          <a:p>
            <a:pPr>
              <a:lnSpc>
                <a:spcPct val="160000"/>
              </a:lnSpc>
            </a:pPr>
            <a:r>
              <a:rPr lang="zh-CN" altLang="en-US" sz="2000" b="1" dirty="0"/>
              <a:t>解决方案</a:t>
            </a:r>
            <a:endParaRPr lang="en-US" altLang="zh-CN" sz="2000" b="1" dirty="0"/>
          </a:p>
          <a:p>
            <a:pPr lvl="1">
              <a:lnSpc>
                <a:spcPct val="160000"/>
              </a:lnSpc>
            </a:pPr>
            <a:r>
              <a:rPr lang="zh-CN" altLang="en-US" sz="2000" dirty="0"/>
              <a:t>爬山法 </a:t>
            </a:r>
            <a:r>
              <a:rPr lang="en-US" altLang="zh-CN" sz="2000" dirty="0"/>
              <a:t>+</a:t>
            </a:r>
            <a:r>
              <a:rPr lang="zh-CN" altLang="en-US" sz="2000" dirty="0"/>
              <a:t> 随机游走算法 </a:t>
            </a:r>
            <a:r>
              <a:rPr lang="en-US" altLang="zh-CN" sz="2000" dirty="0"/>
              <a:t>=</a:t>
            </a:r>
            <a:r>
              <a:rPr lang="zh-CN" altLang="en-US" sz="2000" dirty="0"/>
              <a:t> 高效又完备的算法。模拟退火就是这样一种算法。</a:t>
            </a:r>
            <a:endParaRPr lang="en-US" altLang="zh-CN" sz="2000" dirty="0"/>
          </a:p>
          <a:p>
            <a:pPr lvl="1">
              <a:lnSpc>
                <a:spcPct val="160000"/>
              </a:lnSpc>
            </a:pPr>
            <a:endParaRPr lang="en-US" altLang="zh-CN" dirty="0"/>
          </a:p>
        </p:txBody>
      </p:sp>
      <p:sp>
        <p:nvSpPr>
          <p:cNvPr id="4" name="Slide Number Placeholder 3">
            <a:extLst>
              <a:ext uri="{FF2B5EF4-FFF2-40B4-BE49-F238E27FC236}">
                <a16:creationId xmlns:a16="http://schemas.microsoft.com/office/drawing/2014/main" id="{4582733B-B482-FC31-D683-0E0247735328}"/>
              </a:ext>
            </a:extLst>
          </p:cNvPr>
          <p:cNvSpPr>
            <a:spLocks noGrp="1"/>
          </p:cNvSpPr>
          <p:nvPr>
            <p:ph type="sldNum" sz="quarter" idx="2"/>
          </p:nvPr>
        </p:nvSpPr>
        <p:spPr/>
        <p:txBody>
          <a:bodyPr/>
          <a:lstStyle/>
          <a:p>
            <a:fld id="{86CB4B4D-7CA3-9044-876B-883B54F8677D}" type="slidenum">
              <a:rPr lang="en-US" altLang="zh-CN" smtClean="0"/>
              <a:pPr/>
              <a:t>91</a:t>
            </a:fld>
            <a:endParaRPr lang="zh-CN" altLang="en-US" dirty="0"/>
          </a:p>
        </p:txBody>
      </p:sp>
    </p:spTree>
    <p:extLst>
      <p:ext uri="{BB962C8B-B14F-4D97-AF65-F5344CB8AC3E}">
        <p14:creationId xmlns:p14="http://schemas.microsoft.com/office/powerpoint/2010/main" val="85238604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3C1A6-854C-610C-2607-A0AE6C0FC822}"/>
              </a:ext>
            </a:extLst>
          </p:cNvPr>
          <p:cNvSpPr>
            <a:spLocks noGrp="1"/>
          </p:cNvSpPr>
          <p:nvPr>
            <p:ph type="title"/>
          </p:nvPr>
        </p:nvSpPr>
        <p:spPr/>
        <p:txBody>
          <a:bodyPr/>
          <a:lstStyle/>
          <a:p>
            <a:r>
              <a:rPr lang="zh-CN" altLang="en-US" dirty="0"/>
              <a:t>模拟退火算法 </a:t>
            </a:r>
            <a:r>
              <a:rPr lang="en-US" altLang="zh-CN" dirty="0"/>
              <a:t>Simulated annealing </a:t>
            </a:r>
            <a:endParaRPr kumimoji="1" lang="zh-CN" altLang="en-US" dirty="0"/>
          </a:p>
        </p:txBody>
      </p:sp>
      <p:sp>
        <p:nvSpPr>
          <p:cNvPr id="4" name="Slide Number Placeholder 3">
            <a:extLst>
              <a:ext uri="{FF2B5EF4-FFF2-40B4-BE49-F238E27FC236}">
                <a16:creationId xmlns:a16="http://schemas.microsoft.com/office/drawing/2014/main" id="{888D4507-FF28-4550-3838-B9947F9D3D59}"/>
              </a:ext>
            </a:extLst>
          </p:cNvPr>
          <p:cNvSpPr>
            <a:spLocks noGrp="1"/>
          </p:cNvSpPr>
          <p:nvPr>
            <p:ph type="sldNum" sz="quarter" idx="2"/>
          </p:nvPr>
        </p:nvSpPr>
        <p:spPr/>
        <p:txBody>
          <a:bodyPr/>
          <a:lstStyle/>
          <a:p>
            <a:fld id="{86CB4B4D-7CA3-9044-876B-883B54F8677D}" type="slidenum">
              <a:rPr lang="en-US" altLang="zh-CN" smtClean="0"/>
              <a:pPr/>
              <a:t>92</a:t>
            </a:fld>
            <a:endParaRPr lang="zh-CN" altLang="en-US" dirty="0"/>
          </a:p>
        </p:txBody>
      </p:sp>
      <p:sp>
        <p:nvSpPr>
          <p:cNvPr id="8" name="Freeform 7">
            <a:extLst>
              <a:ext uri="{FF2B5EF4-FFF2-40B4-BE49-F238E27FC236}">
                <a16:creationId xmlns:a16="http://schemas.microsoft.com/office/drawing/2014/main" id="{3FE55343-20CD-3110-091E-1DCB85D66FCC}"/>
              </a:ext>
            </a:extLst>
          </p:cNvPr>
          <p:cNvSpPr/>
          <p:nvPr/>
        </p:nvSpPr>
        <p:spPr>
          <a:xfrm flipV="1">
            <a:off x="506627" y="1059962"/>
            <a:ext cx="8130746" cy="1668794"/>
          </a:xfrm>
          <a:custGeom>
            <a:avLst/>
            <a:gdLst>
              <a:gd name="connsiteX0" fmla="*/ 0 w 7315200"/>
              <a:gd name="connsiteY0" fmla="*/ 0 h 2837700"/>
              <a:gd name="connsiteX1" fmla="*/ 1544594 w 7315200"/>
              <a:gd name="connsiteY1" fmla="*/ 1421027 h 2837700"/>
              <a:gd name="connsiteX2" fmla="*/ 3138616 w 7315200"/>
              <a:gd name="connsiteY2" fmla="*/ 654908 h 2837700"/>
              <a:gd name="connsiteX3" fmla="*/ 5647037 w 7315200"/>
              <a:gd name="connsiteY3" fmla="*/ 2792627 h 2837700"/>
              <a:gd name="connsiteX4" fmla="*/ 7315200 w 7315200"/>
              <a:gd name="connsiteY4" fmla="*/ 1902940 h 28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0" h="2837700">
                <a:moveTo>
                  <a:pt x="0" y="0"/>
                </a:moveTo>
                <a:cubicBezTo>
                  <a:pt x="510745" y="655938"/>
                  <a:pt x="1021491" y="1311876"/>
                  <a:pt x="1544594" y="1421027"/>
                </a:cubicBezTo>
                <a:cubicBezTo>
                  <a:pt x="2067697" y="1530178"/>
                  <a:pt x="2454875" y="426308"/>
                  <a:pt x="3138616" y="654908"/>
                </a:cubicBezTo>
                <a:cubicBezTo>
                  <a:pt x="3822357" y="883508"/>
                  <a:pt x="4950940" y="2584622"/>
                  <a:pt x="5647037" y="2792627"/>
                </a:cubicBezTo>
                <a:cubicBezTo>
                  <a:pt x="6343134" y="3000632"/>
                  <a:pt x="6829167" y="2451786"/>
                  <a:pt x="7315200" y="1902940"/>
                </a:cubicBezTo>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DED439A-E46F-3541-BA69-06A740833D4A}"/>
              </a:ext>
            </a:extLst>
          </p:cNvPr>
          <p:cNvSpPr txBox="1"/>
          <p:nvPr/>
        </p:nvSpPr>
        <p:spPr>
          <a:xfrm>
            <a:off x="-87681" y="645910"/>
            <a:ext cx="2249334" cy="400110"/>
          </a:xfrm>
          <a:prstGeom prst="rect">
            <a:avLst/>
          </a:prstGeom>
          <a:noFill/>
        </p:spPr>
        <p:txBody>
          <a:bodyPr wrap="none" rtlCol="0">
            <a:spAutoFit/>
          </a:bodyPr>
          <a:lstStyle/>
          <a:p>
            <a:r>
              <a:rPr lang="en-US" sz="2000" b="1" dirty="0" err="1">
                <a:solidFill>
                  <a:srgbClr val="931000"/>
                </a:solidFill>
                <a:latin typeface="KaiTi" panose="02010609060101010101" pitchFamily="49" charset="-122"/>
                <a:ea typeface="KaiTi" panose="02010609060101010101" pitchFamily="49" charset="-122"/>
              </a:rPr>
              <a:t>假设估值越大越好</a:t>
            </a:r>
            <a:endParaRPr lang="en-US" sz="2000" b="1" dirty="0">
              <a:solidFill>
                <a:srgbClr val="931000"/>
              </a:solidFill>
              <a:latin typeface="KaiTi" panose="02010609060101010101" pitchFamily="49" charset="-122"/>
              <a:ea typeface="KaiTi" panose="02010609060101010101" pitchFamily="49" charset="-122"/>
            </a:endParaRPr>
          </a:p>
        </p:txBody>
      </p:sp>
      <p:sp>
        <p:nvSpPr>
          <p:cNvPr id="10" name="矩形 6">
            <a:extLst>
              <a:ext uri="{FF2B5EF4-FFF2-40B4-BE49-F238E27FC236}">
                <a16:creationId xmlns:a16="http://schemas.microsoft.com/office/drawing/2014/main" id="{A4371BA1-B212-2D0F-FC48-BDEF88DAB79D}"/>
              </a:ext>
            </a:extLst>
          </p:cNvPr>
          <p:cNvSpPr/>
          <p:nvPr/>
        </p:nvSpPr>
        <p:spPr>
          <a:xfrm>
            <a:off x="6584500" y="760581"/>
            <a:ext cx="1005403" cy="338554"/>
          </a:xfrm>
          <a:prstGeom prst="rect">
            <a:avLst/>
          </a:prstGeom>
        </p:spPr>
        <p:txBody>
          <a:bodyPr wrap="none">
            <a:spAutoFit/>
          </a:bodyPr>
          <a:lstStyle/>
          <a:p>
            <a:r>
              <a:rPr lang="zh-CN" altLang="en-US" sz="1600" dirty="0">
                <a:solidFill>
                  <a:srgbClr val="C00000"/>
                </a:solidFill>
                <a:latin typeface="KaiTi" panose="02010609060101010101" pitchFamily="49" charset="-122"/>
                <a:ea typeface="KaiTi" panose="02010609060101010101" pitchFamily="49" charset="-122"/>
              </a:rPr>
              <a:t>全局极值</a:t>
            </a:r>
          </a:p>
        </p:txBody>
      </p:sp>
      <p:sp>
        <p:nvSpPr>
          <p:cNvPr id="11" name="矩形 3">
            <a:extLst>
              <a:ext uri="{FF2B5EF4-FFF2-40B4-BE49-F238E27FC236}">
                <a16:creationId xmlns:a16="http://schemas.microsoft.com/office/drawing/2014/main" id="{D5CA8FD2-647C-7A3B-2D84-16F313174AE8}"/>
              </a:ext>
            </a:extLst>
          </p:cNvPr>
          <p:cNvSpPr/>
          <p:nvPr/>
        </p:nvSpPr>
        <p:spPr>
          <a:xfrm>
            <a:off x="1855807" y="1554784"/>
            <a:ext cx="1005403" cy="338554"/>
          </a:xfrm>
          <a:prstGeom prst="rect">
            <a:avLst/>
          </a:prstGeom>
        </p:spPr>
        <p:txBody>
          <a:bodyPr wrap="none">
            <a:spAutoFit/>
          </a:bodyPr>
          <a:lstStyle/>
          <a:p>
            <a:r>
              <a:rPr lang="zh-CN" altLang="en-US" sz="1600" dirty="0">
                <a:solidFill>
                  <a:srgbClr val="C00000"/>
                </a:solidFill>
                <a:latin typeface="KaiTi" panose="02010609060101010101" pitchFamily="49" charset="-122"/>
                <a:ea typeface="KaiTi" panose="02010609060101010101" pitchFamily="49" charset="-122"/>
              </a:rPr>
              <a:t>局部极值</a:t>
            </a:r>
          </a:p>
        </p:txBody>
      </p:sp>
      <p:cxnSp>
        <p:nvCxnSpPr>
          <p:cNvPr id="13" name="Straight Arrow Connector 12">
            <a:extLst>
              <a:ext uri="{FF2B5EF4-FFF2-40B4-BE49-F238E27FC236}">
                <a16:creationId xmlns:a16="http://schemas.microsoft.com/office/drawing/2014/main" id="{E69DAC80-F768-52F1-0B5A-6262E8259376}"/>
              </a:ext>
            </a:extLst>
          </p:cNvPr>
          <p:cNvCxnSpPr>
            <a:cxnSpLocks/>
          </p:cNvCxnSpPr>
          <p:nvPr/>
        </p:nvCxnSpPr>
        <p:spPr>
          <a:xfrm>
            <a:off x="506627" y="2946100"/>
            <a:ext cx="518984"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A41B89-5ADF-1F40-60FA-94E06E6A0846}"/>
              </a:ext>
            </a:extLst>
          </p:cNvPr>
          <p:cNvSpPr txBox="1"/>
          <p:nvPr/>
        </p:nvSpPr>
        <p:spPr>
          <a:xfrm>
            <a:off x="61726" y="2637910"/>
            <a:ext cx="1172116" cy="307777"/>
          </a:xfrm>
          <a:prstGeom prst="rect">
            <a:avLst/>
          </a:prstGeom>
          <a:noFill/>
        </p:spPr>
        <p:txBody>
          <a:bodyPr wrap="none" rtlCol="0">
            <a:spAutoFit/>
          </a:bodyPr>
          <a:lstStyle/>
          <a:p>
            <a:r>
              <a:rPr lang="en-US" sz="1400" b="1" dirty="0" err="1">
                <a:solidFill>
                  <a:srgbClr val="C00000"/>
                </a:solidFill>
                <a:latin typeface="STKaiti" panose="02010600040101010101" pitchFamily="2" charset="-122"/>
                <a:ea typeface="STKaiti" panose="02010600040101010101" pitchFamily="2" charset="-122"/>
              </a:rPr>
              <a:t>初始状态</a:t>
            </a:r>
            <a:r>
              <a:rPr lang="en-US" altLang="zh-CN" sz="1400" b="1" dirty="0">
                <a:solidFill>
                  <a:srgbClr val="C00000"/>
                </a:solidFill>
                <a:latin typeface="STKaiti" panose="02010600040101010101" pitchFamily="2" charset="-122"/>
                <a:ea typeface="STKaiti" panose="02010600040101010101" pitchFamily="2" charset="-122"/>
              </a:rPr>
              <a:t>/</a:t>
            </a:r>
            <a:r>
              <a:rPr lang="zh-CN" altLang="en-US" sz="1400" b="1" dirty="0">
                <a:solidFill>
                  <a:srgbClr val="C00000"/>
                </a:solidFill>
                <a:latin typeface="STKaiti" panose="02010600040101010101" pitchFamily="2" charset="-122"/>
                <a:ea typeface="STKaiti" panose="02010600040101010101" pitchFamily="2" charset="-122"/>
              </a:rPr>
              <a:t>点</a:t>
            </a:r>
            <a:endParaRPr lang="en-US" sz="1400" b="1" dirty="0">
              <a:solidFill>
                <a:srgbClr val="C00000"/>
              </a:solidFill>
              <a:latin typeface="STKaiti" panose="02010600040101010101" pitchFamily="2" charset="-122"/>
              <a:ea typeface="STKaiti" panose="02010600040101010101" pitchFamily="2" charset="-122"/>
            </a:endParaRPr>
          </a:p>
        </p:txBody>
      </p:sp>
      <p:cxnSp>
        <p:nvCxnSpPr>
          <p:cNvPr id="20" name="Straight Arrow Connector 19">
            <a:extLst>
              <a:ext uri="{FF2B5EF4-FFF2-40B4-BE49-F238E27FC236}">
                <a16:creationId xmlns:a16="http://schemas.microsoft.com/office/drawing/2014/main" id="{460C9234-1C40-B2A9-3659-F0AE4E63B816}"/>
              </a:ext>
            </a:extLst>
          </p:cNvPr>
          <p:cNvCxnSpPr>
            <a:cxnSpLocks/>
          </p:cNvCxnSpPr>
          <p:nvPr/>
        </p:nvCxnSpPr>
        <p:spPr>
          <a:xfrm>
            <a:off x="947601" y="3062501"/>
            <a:ext cx="518015"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889A6D4-9369-83DC-9B52-CE860E9EEE77}"/>
              </a:ext>
            </a:extLst>
          </p:cNvPr>
          <p:cNvCxnSpPr>
            <a:cxnSpLocks/>
          </p:cNvCxnSpPr>
          <p:nvPr/>
        </p:nvCxnSpPr>
        <p:spPr>
          <a:xfrm>
            <a:off x="1427610" y="3156750"/>
            <a:ext cx="518015"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D3D9761-0438-47D1-AD38-109BD795F892}"/>
              </a:ext>
            </a:extLst>
          </p:cNvPr>
          <p:cNvCxnSpPr>
            <a:cxnSpLocks/>
          </p:cNvCxnSpPr>
          <p:nvPr/>
        </p:nvCxnSpPr>
        <p:spPr>
          <a:xfrm>
            <a:off x="1918755" y="3408006"/>
            <a:ext cx="518015"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6C6D138-666A-08A7-9429-79A95E531B2A}"/>
              </a:ext>
            </a:extLst>
          </p:cNvPr>
          <p:cNvCxnSpPr>
            <a:cxnSpLocks/>
          </p:cNvCxnSpPr>
          <p:nvPr/>
        </p:nvCxnSpPr>
        <p:spPr>
          <a:xfrm>
            <a:off x="2358508" y="3548049"/>
            <a:ext cx="518015"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CA9CB8C-79B2-098D-34DA-63747EC45006}"/>
              </a:ext>
            </a:extLst>
          </p:cNvPr>
          <p:cNvCxnSpPr>
            <a:cxnSpLocks/>
          </p:cNvCxnSpPr>
          <p:nvPr/>
        </p:nvCxnSpPr>
        <p:spPr>
          <a:xfrm flipH="1">
            <a:off x="2342226" y="3695671"/>
            <a:ext cx="518984"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C1D51FB-9DA5-6661-090E-9960F4BCB632}"/>
              </a:ext>
            </a:extLst>
          </p:cNvPr>
          <p:cNvCxnSpPr>
            <a:cxnSpLocks/>
          </p:cNvCxnSpPr>
          <p:nvPr/>
        </p:nvCxnSpPr>
        <p:spPr>
          <a:xfrm flipH="1">
            <a:off x="1892118" y="3835715"/>
            <a:ext cx="518984"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FAE114D-CF13-5109-33C3-2BB190756814}"/>
              </a:ext>
            </a:extLst>
          </p:cNvPr>
          <p:cNvCxnSpPr>
            <a:cxnSpLocks/>
          </p:cNvCxnSpPr>
          <p:nvPr/>
        </p:nvCxnSpPr>
        <p:spPr>
          <a:xfrm>
            <a:off x="1918755" y="3980536"/>
            <a:ext cx="518015"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B4F94E6-5404-B2CF-01A5-ECCF08CB6845}"/>
              </a:ext>
            </a:extLst>
          </p:cNvPr>
          <p:cNvCxnSpPr>
            <a:cxnSpLocks/>
          </p:cNvCxnSpPr>
          <p:nvPr/>
        </p:nvCxnSpPr>
        <p:spPr>
          <a:xfrm>
            <a:off x="2377956" y="4132936"/>
            <a:ext cx="518015"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956DCC-CD2D-A9AB-CD48-86507EB3F219}"/>
              </a:ext>
            </a:extLst>
          </p:cNvPr>
          <p:cNvCxnSpPr>
            <a:cxnSpLocks/>
          </p:cNvCxnSpPr>
          <p:nvPr/>
        </p:nvCxnSpPr>
        <p:spPr>
          <a:xfrm>
            <a:off x="2377955" y="4483044"/>
            <a:ext cx="518015"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982274C-6EDB-F9DE-4E33-844053FE80D4}"/>
              </a:ext>
            </a:extLst>
          </p:cNvPr>
          <p:cNvCxnSpPr>
            <a:cxnSpLocks/>
          </p:cNvCxnSpPr>
          <p:nvPr/>
        </p:nvCxnSpPr>
        <p:spPr>
          <a:xfrm flipH="1">
            <a:off x="2326606" y="4285336"/>
            <a:ext cx="518984"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81C1C88-F9AA-4712-57AE-63FF539AB8A5}"/>
              </a:ext>
            </a:extLst>
          </p:cNvPr>
          <p:cNvCxnSpPr>
            <a:cxnSpLocks/>
          </p:cNvCxnSpPr>
          <p:nvPr/>
        </p:nvCxnSpPr>
        <p:spPr>
          <a:xfrm>
            <a:off x="2999912" y="4509418"/>
            <a:ext cx="518015"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BC05B97-ECB4-CD6E-B38F-77C4FC521ADC}"/>
              </a:ext>
            </a:extLst>
          </p:cNvPr>
          <p:cNvCxnSpPr>
            <a:cxnSpLocks/>
          </p:cNvCxnSpPr>
          <p:nvPr/>
        </p:nvCxnSpPr>
        <p:spPr>
          <a:xfrm>
            <a:off x="3609053" y="4512739"/>
            <a:ext cx="518015"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E2A1610-4FE3-8418-1B55-21CF8335BDF7}"/>
              </a:ext>
            </a:extLst>
          </p:cNvPr>
          <p:cNvCxnSpPr>
            <a:cxnSpLocks/>
          </p:cNvCxnSpPr>
          <p:nvPr/>
        </p:nvCxnSpPr>
        <p:spPr>
          <a:xfrm>
            <a:off x="4151782" y="4509418"/>
            <a:ext cx="518015"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ADC68A4-88A1-01C7-240A-27C51E3AB044}"/>
              </a:ext>
            </a:extLst>
          </p:cNvPr>
          <p:cNvCxnSpPr>
            <a:cxnSpLocks/>
          </p:cNvCxnSpPr>
          <p:nvPr/>
        </p:nvCxnSpPr>
        <p:spPr>
          <a:xfrm>
            <a:off x="4572000" y="4183223"/>
            <a:ext cx="518015"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4AE236D-20CC-8746-588D-4C50E03BD9F0}"/>
              </a:ext>
            </a:extLst>
          </p:cNvPr>
          <p:cNvCxnSpPr>
            <a:cxnSpLocks/>
          </p:cNvCxnSpPr>
          <p:nvPr/>
        </p:nvCxnSpPr>
        <p:spPr>
          <a:xfrm>
            <a:off x="5016931" y="3956197"/>
            <a:ext cx="518015" cy="0"/>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893349-0F6E-011A-76DD-C5A85B7BF622}"/>
              </a:ext>
            </a:extLst>
          </p:cNvPr>
          <p:cNvCxnSpPr>
            <a:cxnSpLocks/>
          </p:cNvCxnSpPr>
          <p:nvPr/>
        </p:nvCxnSpPr>
        <p:spPr>
          <a:xfrm>
            <a:off x="5477676" y="3664441"/>
            <a:ext cx="518015" cy="0"/>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E8FCC20-7E56-C634-05E5-C7065928D0FF}"/>
              </a:ext>
            </a:extLst>
          </p:cNvPr>
          <p:cNvCxnSpPr>
            <a:cxnSpLocks/>
          </p:cNvCxnSpPr>
          <p:nvPr/>
        </p:nvCxnSpPr>
        <p:spPr>
          <a:xfrm>
            <a:off x="5995691" y="3546652"/>
            <a:ext cx="518015" cy="0"/>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75713BA-8F4D-EEC9-07ED-3EFDD7F0C740}"/>
              </a:ext>
            </a:extLst>
          </p:cNvPr>
          <p:cNvCxnSpPr>
            <a:cxnSpLocks/>
          </p:cNvCxnSpPr>
          <p:nvPr/>
        </p:nvCxnSpPr>
        <p:spPr>
          <a:xfrm>
            <a:off x="6513706" y="3375317"/>
            <a:ext cx="518015" cy="0"/>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F0328CB-7C34-C0C7-E7C8-4E3773CF5603}"/>
              </a:ext>
            </a:extLst>
          </p:cNvPr>
          <p:cNvSpPr txBox="1"/>
          <p:nvPr/>
        </p:nvSpPr>
        <p:spPr>
          <a:xfrm>
            <a:off x="2315457" y="677270"/>
            <a:ext cx="4115239" cy="923330"/>
          </a:xfrm>
          <a:prstGeom prst="rect">
            <a:avLst/>
          </a:prstGeom>
          <a:noFill/>
        </p:spPr>
        <p:txBody>
          <a:bodyPr wrap="square" rtlCol="0">
            <a:spAutoFit/>
          </a:bodyPr>
          <a:lstStyle/>
          <a:p>
            <a:r>
              <a:rPr lang="zh-CN" altLang="en-US" b="1" dirty="0">
                <a:latin typeface="STKaiti" panose="02010600040101010101" pitchFamily="2" charset="-122"/>
                <a:ea typeface="STKaiti" panose="02010600040101010101" pitchFamily="2" charset="-122"/>
              </a:rPr>
              <a:t>（</a:t>
            </a:r>
            <a:r>
              <a:rPr lang="en-US" altLang="zh-CN" b="1" dirty="0">
                <a:latin typeface="STKaiti" panose="02010600040101010101" pitchFamily="2" charset="-122"/>
                <a:ea typeface="STKaiti" panose="02010600040101010101" pitchFamily="2" charset="-122"/>
              </a:rPr>
              <a:t>1</a:t>
            </a:r>
            <a:r>
              <a:rPr lang="zh-CN" altLang="en-US" b="1" dirty="0">
                <a:latin typeface="STKaiti" panose="02010600040101010101" pitchFamily="2" charset="-122"/>
                <a:ea typeface="STKaiti" panose="02010600040101010101" pitchFamily="2" charset="-122"/>
              </a:rPr>
              <a:t>） 用一个</a:t>
            </a:r>
            <a:r>
              <a:rPr lang="zh-CN" altLang="en-US" b="1" dirty="0">
                <a:highlight>
                  <a:srgbClr val="FFFF00"/>
                </a:highlight>
                <a:latin typeface="STKaiti" panose="02010600040101010101" pitchFamily="2" charset="-122"/>
                <a:ea typeface="STKaiti" panose="02010600040101010101" pitchFamily="2" charset="-122"/>
              </a:rPr>
              <a:t>“温度”值</a:t>
            </a:r>
            <a:r>
              <a:rPr lang="zh-CN" altLang="en-GB" b="1" dirty="0">
                <a:latin typeface="STKaiti" panose="02010600040101010101" pitchFamily="2" charset="-122"/>
                <a:ea typeface="STKaiti" panose="02010600040101010101" pitchFamily="2" charset="-122"/>
              </a:rPr>
              <a:t>来</a:t>
            </a:r>
            <a:r>
              <a:rPr lang="zh-CN" altLang="en-US" b="1" dirty="0">
                <a:latin typeface="STKaiti" panose="02010600040101010101" pitchFamily="2" charset="-122"/>
                <a:ea typeface="STKaiti" panose="02010600040101010101" pitchFamily="2" charset="-122"/>
              </a:rPr>
              <a:t>控制往差方向搜索的概率，允许跳到差的邻居。温度越高，则概率越大</a:t>
            </a:r>
            <a:endParaRPr lang="en-US" b="1" dirty="0">
              <a:latin typeface="STKaiti" panose="02010600040101010101" pitchFamily="2" charset="-122"/>
              <a:ea typeface="STKaiti" panose="02010600040101010101" pitchFamily="2" charset="-122"/>
            </a:endParaRPr>
          </a:p>
        </p:txBody>
      </p:sp>
      <p:sp>
        <p:nvSpPr>
          <p:cNvPr id="43" name="TextBox 42">
            <a:extLst>
              <a:ext uri="{FF2B5EF4-FFF2-40B4-BE49-F238E27FC236}">
                <a16:creationId xmlns:a16="http://schemas.microsoft.com/office/drawing/2014/main" id="{957D9194-43E0-99B9-D167-87D9EF5F1604}"/>
              </a:ext>
            </a:extLst>
          </p:cNvPr>
          <p:cNvSpPr txBox="1"/>
          <p:nvPr/>
        </p:nvSpPr>
        <p:spPr>
          <a:xfrm>
            <a:off x="6772713" y="2500528"/>
            <a:ext cx="723275" cy="307777"/>
          </a:xfrm>
          <a:prstGeom prst="rect">
            <a:avLst/>
          </a:prstGeom>
          <a:noFill/>
        </p:spPr>
        <p:txBody>
          <a:bodyPr wrap="none" rtlCol="0">
            <a:spAutoFit/>
          </a:bodyPr>
          <a:lstStyle/>
          <a:p>
            <a:r>
              <a:rPr lang="en-GB" sz="1400" b="1" dirty="0" err="1">
                <a:solidFill>
                  <a:srgbClr val="C00000"/>
                </a:solidFill>
                <a:latin typeface="STKaiti" panose="02010600040101010101" pitchFamily="2" charset="-122"/>
                <a:ea typeface="STKaiti" panose="02010600040101010101" pitchFamily="2" charset="-122"/>
              </a:rPr>
              <a:t>返回点</a:t>
            </a:r>
            <a:endParaRPr lang="en-US" sz="1400" b="1" dirty="0">
              <a:solidFill>
                <a:srgbClr val="C00000"/>
              </a:solidFill>
              <a:latin typeface="STKaiti" panose="02010600040101010101" pitchFamily="2" charset="-122"/>
              <a:ea typeface="STKaiti" panose="02010600040101010101" pitchFamily="2" charset="-122"/>
            </a:endParaRPr>
          </a:p>
        </p:txBody>
      </p:sp>
      <p:cxnSp>
        <p:nvCxnSpPr>
          <p:cNvPr id="44" name="Straight Arrow Connector 43">
            <a:extLst>
              <a:ext uri="{FF2B5EF4-FFF2-40B4-BE49-F238E27FC236}">
                <a16:creationId xmlns:a16="http://schemas.microsoft.com/office/drawing/2014/main" id="{301F00A6-DA97-68C4-F44A-5071ECC37D4E}"/>
              </a:ext>
            </a:extLst>
          </p:cNvPr>
          <p:cNvCxnSpPr>
            <a:cxnSpLocks/>
          </p:cNvCxnSpPr>
          <p:nvPr/>
        </p:nvCxnSpPr>
        <p:spPr>
          <a:xfrm>
            <a:off x="7048767" y="3156750"/>
            <a:ext cx="518015" cy="0"/>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ABCB8B5-8887-E2BD-2FD0-FFC1A7063055}"/>
              </a:ext>
            </a:extLst>
          </p:cNvPr>
          <p:cNvCxnSpPr>
            <a:cxnSpLocks/>
          </p:cNvCxnSpPr>
          <p:nvPr/>
        </p:nvCxnSpPr>
        <p:spPr>
          <a:xfrm flipH="1">
            <a:off x="7070919" y="2945687"/>
            <a:ext cx="518984" cy="0"/>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B37B71D-F87A-14F1-6B4B-ECEC519114F5}"/>
              </a:ext>
            </a:extLst>
          </p:cNvPr>
          <p:cNvSpPr txBox="1"/>
          <p:nvPr/>
        </p:nvSpPr>
        <p:spPr>
          <a:xfrm>
            <a:off x="1992099" y="2286551"/>
            <a:ext cx="2923988" cy="923330"/>
          </a:xfrm>
          <a:prstGeom prst="rect">
            <a:avLst/>
          </a:prstGeom>
          <a:noFill/>
        </p:spPr>
        <p:txBody>
          <a:bodyPr wrap="square" rtlCol="0">
            <a:spAutoFit/>
          </a:bodyPr>
          <a:lstStyle/>
          <a:p>
            <a:r>
              <a:rPr lang="zh-CN" altLang="en-US" b="1" dirty="0">
                <a:solidFill>
                  <a:srgbClr val="C00000"/>
                </a:solidFill>
                <a:latin typeface="STKaiti" panose="02010600040101010101" pitchFamily="2" charset="-122"/>
                <a:ea typeface="STKaiti" panose="02010600040101010101" pitchFamily="2" charset="-122"/>
              </a:rPr>
              <a:t>（</a:t>
            </a:r>
            <a:r>
              <a:rPr lang="en-US" altLang="zh-CN" b="1" dirty="0">
                <a:solidFill>
                  <a:srgbClr val="C00000"/>
                </a:solidFill>
                <a:latin typeface="STKaiti" panose="02010600040101010101" pitchFamily="2" charset="-122"/>
                <a:ea typeface="STKaiti" panose="02010600040101010101" pitchFamily="2" charset="-122"/>
              </a:rPr>
              <a:t>2</a:t>
            </a:r>
            <a:r>
              <a:rPr lang="zh-CN" altLang="en-US" b="1" dirty="0">
                <a:solidFill>
                  <a:srgbClr val="C00000"/>
                </a:solidFill>
                <a:latin typeface="STKaiti" panose="02010600040101010101" pitchFamily="2" charset="-122"/>
                <a:ea typeface="STKaiti" panose="02010600040101010101" pitchFamily="2" charset="-122"/>
              </a:rPr>
              <a:t>）</a:t>
            </a:r>
            <a:r>
              <a:rPr lang="en-US" b="1" dirty="0" err="1">
                <a:solidFill>
                  <a:srgbClr val="C00000"/>
                </a:solidFill>
                <a:latin typeface="STKaiti" panose="02010600040101010101" pitchFamily="2" charset="-122"/>
                <a:ea typeface="STKaiti" panose="02010600040101010101" pitchFamily="2" charset="-122"/>
              </a:rPr>
              <a:t>搜索刚开始的时候温度高</a:t>
            </a:r>
            <a:r>
              <a:rPr lang="zh-CN" altLang="en-US" b="1" dirty="0">
                <a:solidFill>
                  <a:srgbClr val="C00000"/>
                </a:solidFill>
                <a:latin typeface="STKaiti" panose="02010600040101010101" pitchFamily="2" charset="-122"/>
                <a:ea typeface="STKaiti" panose="02010600040101010101" pitchFamily="2" charset="-122"/>
              </a:rPr>
              <a:t>，跳到差邻居的概率大，以此来跳出局部极值</a:t>
            </a:r>
            <a:endParaRPr lang="en-US" b="1" dirty="0">
              <a:solidFill>
                <a:srgbClr val="C00000"/>
              </a:solidFill>
              <a:latin typeface="STKaiti" panose="02010600040101010101" pitchFamily="2" charset="-122"/>
              <a:ea typeface="STKaiti" panose="02010600040101010101" pitchFamily="2" charset="-122"/>
            </a:endParaRPr>
          </a:p>
        </p:txBody>
      </p:sp>
      <p:sp>
        <p:nvSpPr>
          <p:cNvPr id="48" name="TextBox 47">
            <a:extLst>
              <a:ext uri="{FF2B5EF4-FFF2-40B4-BE49-F238E27FC236}">
                <a16:creationId xmlns:a16="http://schemas.microsoft.com/office/drawing/2014/main" id="{7B00DC39-A074-47D5-8D94-2B638F1F854C}"/>
              </a:ext>
            </a:extLst>
          </p:cNvPr>
          <p:cNvSpPr txBox="1"/>
          <p:nvPr/>
        </p:nvSpPr>
        <p:spPr>
          <a:xfrm>
            <a:off x="5535943" y="1584324"/>
            <a:ext cx="3697738" cy="923330"/>
          </a:xfrm>
          <a:prstGeom prst="rect">
            <a:avLst/>
          </a:prstGeom>
          <a:noFill/>
        </p:spPr>
        <p:txBody>
          <a:bodyPr wrap="square" rtlCol="0">
            <a:spAutoFit/>
          </a:bodyPr>
          <a:lstStyle/>
          <a:p>
            <a:r>
              <a:rPr lang="zh-CN" altLang="en-US" b="1" dirty="0">
                <a:solidFill>
                  <a:srgbClr val="0070C0"/>
                </a:solidFill>
                <a:latin typeface="STKaiti" panose="02010600040101010101" pitchFamily="2" charset="-122"/>
                <a:ea typeface="STKaiti" panose="02010600040101010101" pitchFamily="2" charset="-122"/>
              </a:rPr>
              <a:t>（</a:t>
            </a:r>
            <a:r>
              <a:rPr lang="en-US" altLang="zh-CN" b="1" dirty="0">
                <a:solidFill>
                  <a:srgbClr val="0070C0"/>
                </a:solidFill>
                <a:latin typeface="STKaiti" panose="02010600040101010101" pitchFamily="2" charset="-122"/>
                <a:ea typeface="STKaiti" panose="02010600040101010101" pitchFamily="2" charset="-122"/>
              </a:rPr>
              <a:t>3</a:t>
            </a:r>
            <a:r>
              <a:rPr lang="zh-CN" altLang="en-US" b="1" dirty="0">
                <a:solidFill>
                  <a:srgbClr val="0070C0"/>
                </a:solidFill>
                <a:latin typeface="STKaiti" panose="02010600040101010101" pitchFamily="2" charset="-122"/>
                <a:ea typeface="STKaiti" panose="02010600040101010101" pitchFamily="2" charset="-122"/>
              </a:rPr>
              <a:t>） 温度随着搜索时间的推进而减少，跳到差邻居的概率越来越小、接近于</a:t>
            </a:r>
            <a:r>
              <a:rPr lang="en-US" altLang="zh-CN" b="1" dirty="0">
                <a:solidFill>
                  <a:srgbClr val="0070C0"/>
                </a:solidFill>
                <a:latin typeface="STKaiti" panose="02010600040101010101" pitchFamily="2" charset="-122"/>
                <a:ea typeface="STKaiti" panose="02010600040101010101" pitchFamily="2" charset="-122"/>
              </a:rPr>
              <a:t>0</a:t>
            </a:r>
            <a:r>
              <a:rPr lang="zh-CN" altLang="en-US" b="1" dirty="0">
                <a:solidFill>
                  <a:srgbClr val="0070C0"/>
                </a:solidFill>
                <a:latin typeface="STKaiti" panose="02010600040101010101" pitchFamily="2" charset="-122"/>
                <a:ea typeface="STKaiti" panose="02010600040101010101" pitchFamily="2" charset="-122"/>
              </a:rPr>
              <a:t>，以此找到全局极值</a:t>
            </a:r>
            <a:endParaRPr lang="en-US" b="1" dirty="0">
              <a:solidFill>
                <a:srgbClr val="0070C0"/>
              </a:solidFill>
              <a:latin typeface="STKaiti" panose="02010600040101010101" pitchFamily="2" charset="-122"/>
              <a:ea typeface="STKaiti" panose="02010600040101010101" pitchFamily="2" charset="-122"/>
            </a:endParaRPr>
          </a:p>
        </p:txBody>
      </p:sp>
      <p:sp>
        <p:nvSpPr>
          <p:cNvPr id="49" name="TextBox 48">
            <a:extLst>
              <a:ext uri="{FF2B5EF4-FFF2-40B4-BE49-F238E27FC236}">
                <a16:creationId xmlns:a16="http://schemas.microsoft.com/office/drawing/2014/main" id="{A8DC3C4F-6804-DDBB-4651-7A6663690C2F}"/>
              </a:ext>
            </a:extLst>
          </p:cNvPr>
          <p:cNvSpPr txBox="1"/>
          <p:nvPr/>
        </p:nvSpPr>
        <p:spPr>
          <a:xfrm>
            <a:off x="3038565" y="3673323"/>
            <a:ext cx="646331" cy="369332"/>
          </a:xfrm>
          <a:prstGeom prst="rect">
            <a:avLst/>
          </a:prstGeom>
          <a:noFill/>
        </p:spPr>
        <p:txBody>
          <a:bodyPr wrap="none" rtlCol="0">
            <a:spAutoFit/>
          </a:bodyPr>
          <a:lstStyle/>
          <a:p>
            <a:r>
              <a:rPr lang="en-US" b="1" dirty="0" err="1">
                <a:solidFill>
                  <a:srgbClr val="C00000"/>
                </a:solidFill>
                <a:highlight>
                  <a:srgbClr val="FFFF00"/>
                </a:highlight>
                <a:latin typeface="STKaiti" panose="02010600040101010101" pitchFamily="2" charset="-122"/>
                <a:ea typeface="STKaiti" panose="02010600040101010101" pitchFamily="2" charset="-122"/>
              </a:rPr>
              <a:t>高温</a:t>
            </a:r>
            <a:endParaRPr lang="en-US" b="1" dirty="0">
              <a:solidFill>
                <a:srgbClr val="C00000"/>
              </a:solidFill>
              <a:highlight>
                <a:srgbClr val="FFFF00"/>
              </a:highlight>
              <a:latin typeface="STKaiti" panose="02010600040101010101" pitchFamily="2" charset="-122"/>
              <a:ea typeface="STKaiti" panose="02010600040101010101" pitchFamily="2" charset="-122"/>
            </a:endParaRPr>
          </a:p>
        </p:txBody>
      </p:sp>
      <p:sp>
        <p:nvSpPr>
          <p:cNvPr id="50" name="TextBox 49">
            <a:extLst>
              <a:ext uri="{FF2B5EF4-FFF2-40B4-BE49-F238E27FC236}">
                <a16:creationId xmlns:a16="http://schemas.microsoft.com/office/drawing/2014/main" id="{5CC5AD25-8DEF-778B-6C2B-2BECF5ABD0D3}"/>
              </a:ext>
            </a:extLst>
          </p:cNvPr>
          <p:cNvSpPr txBox="1"/>
          <p:nvPr/>
        </p:nvSpPr>
        <p:spPr>
          <a:xfrm>
            <a:off x="5504972" y="3059532"/>
            <a:ext cx="646331" cy="369332"/>
          </a:xfrm>
          <a:prstGeom prst="rect">
            <a:avLst/>
          </a:prstGeom>
          <a:noFill/>
        </p:spPr>
        <p:txBody>
          <a:bodyPr wrap="none" rtlCol="0">
            <a:spAutoFit/>
          </a:bodyPr>
          <a:lstStyle/>
          <a:p>
            <a:r>
              <a:rPr lang="en-US" b="1" dirty="0" err="1">
                <a:solidFill>
                  <a:srgbClr val="0070C0"/>
                </a:solidFill>
                <a:highlight>
                  <a:srgbClr val="FFFF00"/>
                </a:highlight>
                <a:latin typeface="STKaiti" panose="02010600040101010101" pitchFamily="2" charset="-122"/>
                <a:ea typeface="STKaiti" panose="02010600040101010101" pitchFamily="2" charset="-122"/>
              </a:rPr>
              <a:t>低温</a:t>
            </a:r>
            <a:endParaRPr lang="en-US" b="1" dirty="0">
              <a:solidFill>
                <a:srgbClr val="0070C0"/>
              </a:solidFill>
              <a:highlight>
                <a:srgbClr val="FFFF00"/>
              </a:highlight>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1885933581"/>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CA7FB-B29D-7D4A-BEC4-3BB3615C7476}"/>
              </a:ext>
            </a:extLst>
          </p:cNvPr>
          <p:cNvSpPr>
            <a:spLocks noGrp="1"/>
          </p:cNvSpPr>
          <p:nvPr>
            <p:ph type="title"/>
          </p:nvPr>
        </p:nvSpPr>
        <p:spPr/>
        <p:txBody>
          <a:bodyPr/>
          <a:lstStyle/>
          <a:p>
            <a:r>
              <a:rPr lang="zh-CN" altLang="en-US" dirty="0"/>
              <a:t>模拟退火算法伪代码</a:t>
            </a:r>
            <a:endParaRPr kumimoji="1" lang="zh-CN" altLang="en-US" dirty="0"/>
          </a:p>
        </p:txBody>
      </p:sp>
      <p:pic>
        <p:nvPicPr>
          <p:cNvPr id="6" name="图片 5">
            <a:extLst>
              <a:ext uri="{FF2B5EF4-FFF2-40B4-BE49-F238E27FC236}">
                <a16:creationId xmlns:a16="http://schemas.microsoft.com/office/drawing/2014/main" id="{DE2A1215-5EB6-6648-91CC-ABE528F98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09" y="703350"/>
            <a:ext cx="7586570" cy="3348394"/>
          </a:xfrm>
          <a:prstGeom prst="rect">
            <a:avLst/>
          </a:prstGeom>
        </p:spPr>
      </p:pic>
      <p:sp>
        <p:nvSpPr>
          <p:cNvPr id="5" name="文本占位符 2">
            <a:extLst>
              <a:ext uri="{FF2B5EF4-FFF2-40B4-BE49-F238E27FC236}">
                <a16:creationId xmlns:a16="http://schemas.microsoft.com/office/drawing/2014/main" id="{7457FFEA-544C-1549-9625-84519FA6D8BB}"/>
              </a:ext>
            </a:extLst>
          </p:cNvPr>
          <p:cNvSpPr txBox="1">
            <a:spLocks/>
          </p:cNvSpPr>
          <p:nvPr/>
        </p:nvSpPr>
        <p:spPr>
          <a:xfrm>
            <a:off x="176842" y="3415780"/>
            <a:ext cx="8790316" cy="1508748"/>
          </a:xfrm>
          <a:prstGeom prst="rect">
            <a:avLst/>
          </a:prstGeom>
        </p:spPr>
        <p:txBody>
          <a:bodyPr anchor="t">
            <a:normAutofit/>
          </a:bodyPr>
          <a:lstStyle>
            <a:lvl1pPr marL="444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1pPr>
            <a:lvl2pPr marL="8890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2pPr>
            <a:lvl3pPr marL="1333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3pPr>
            <a:lvl4pPr marL="17780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4pPr>
            <a:lvl5pPr marL="2222500" marR="0" indent="-444500" algn="l" defTabSz="584200" rtl="0" latinLnBrk="0">
              <a:lnSpc>
                <a:spcPct val="100000"/>
              </a:lnSpc>
              <a:spcBef>
                <a:spcPts val="4200"/>
              </a:spcBef>
              <a:spcAft>
                <a:spcPts val="0"/>
              </a:spcAft>
              <a:buClr>
                <a:schemeClr val="accent5">
                  <a:lumMod val="50000"/>
                </a:schemeClr>
              </a:buClr>
              <a:buSzPct val="140000"/>
              <a:buFontTx/>
              <a:buChar char="•"/>
              <a:tabLst/>
              <a:defRPr sz="3000" b="0" i="0" u="none" strike="noStrike" cap="none" spc="0" baseline="0">
                <a:ln>
                  <a:noFill/>
                </a:ln>
                <a:solidFill>
                  <a:schemeClr val="tx1"/>
                </a:solidFill>
                <a:uFillTx/>
                <a:latin typeface="微软雅黑" panose="020B0503020204020204" pitchFamily="34" charset="-122"/>
                <a:ea typeface="微软雅黑" panose="020B0503020204020204" pitchFamily="34" charset="-122"/>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a:lnSpc>
                <a:spcPct val="120000"/>
              </a:lnSpc>
              <a:spcBef>
                <a:spcPts val="0"/>
              </a:spcBef>
              <a:buNone/>
            </a:pPr>
            <a:endParaRPr lang="en-US" altLang="zh-CN" sz="1800" dirty="0">
              <a:latin typeface="KaiTi" panose="02010609060101010101" pitchFamily="49" charset="-122"/>
              <a:ea typeface="KaiTi" panose="02010609060101010101" pitchFamily="49" charset="-122"/>
            </a:endParaRPr>
          </a:p>
        </p:txBody>
      </p:sp>
      <p:sp>
        <p:nvSpPr>
          <p:cNvPr id="3" name="文本框 2">
            <a:extLst>
              <a:ext uri="{FF2B5EF4-FFF2-40B4-BE49-F238E27FC236}">
                <a16:creationId xmlns:a16="http://schemas.microsoft.com/office/drawing/2014/main" id="{D18CC8A7-801A-D542-85F0-57143372B6D9}"/>
              </a:ext>
            </a:extLst>
          </p:cNvPr>
          <p:cNvSpPr txBox="1"/>
          <p:nvPr/>
        </p:nvSpPr>
        <p:spPr>
          <a:xfrm>
            <a:off x="5452269" y="928825"/>
            <a:ext cx="3780290" cy="2151038"/>
          </a:xfrm>
          <a:prstGeom prst="rect">
            <a:avLst/>
          </a:prstGeom>
          <a:noFill/>
        </p:spPr>
        <p:txBody>
          <a:bodyPr wrap="square" rtlCol="0">
            <a:spAutoFit/>
          </a:bodyPr>
          <a:lstStyle/>
          <a:p>
            <a:pPr algn="ctr">
              <a:lnSpc>
                <a:spcPct val="150000"/>
              </a:lnSpc>
            </a:pPr>
            <a:r>
              <a:rPr lang="zh-CN" altLang="en-US" sz="2000" b="1" dirty="0">
                <a:solidFill>
                  <a:srgbClr val="931000"/>
                </a:solidFill>
                <a:latin typeface="KaiTi" panose="02010609060101010101" pitchFamily="49" charset="-122"/>
                <a:ea typeface="KaiTi" panose="02010609060101010101" pitchFamily="49" charset="-122"/>
              </a:rPr>
              <a:t>超参数</a:t>
            </a:r>
            <a:r>
              <a:rPr lang="zh-CN" altLang="en-US" sz="1400" b="1" dirty="0">
                <a:solidFill>
                  <a:srgbClr val="931000"/>
                </a:solidFill>
                <a:latin typeface="KaiTi" panose="02010609060101010101" pitchFamily="49" charset="-122"/>
                <a:ea typeface="KaiTi" panose="02010609060101010101" pitchFamily="49" charset="-122"/>
              </a:rPr>
              <a:t>（</a:t>
            </a:r>
            <a:r>
              <a:rPr lang="en-US" altLang="zh-CN" sz="1400" b="1" dirty="0">
                <a:solidFill>
                  <a:srgbClr val="931000"/>
                </a:solidFill>
                <a:latin typeface="KaiTi" panose="02010609060101010101" pitchFamily="49" charset="-122"/>
                <a:ea typeface="KaiTi" panose="02010609060101010101" pitchFamily="49" charset="-122"/>
              </a:rPr>
              <a:t>hyper-parameters</a:t>
            </a:r>
            <a:r>
              <a:rPr lang="zh-CN" altLang="en-US" sz="1400" b="1" dirty="0">
                <a:solidFill>
                  <a:srgbClr val="931000"/>
                </a:solidFill>
                <a:latin typeface="KaiTi" panose="02010609060101010101" pitchFamily="49" charset="-122"/>
                <a:ea typeface="KaiTi" panose="02010609060101010101" pitchFamily="49" charset="-122"/>
              </a:rPr>
              <a:t>）</a:t>
            </a:r>
            <a:r>
              <a:rPr lang="zh-CN" altLang="en-US" sz="2000" b="1" dirty="0">
                <a:solidFill>
                  <a:srgbClr val="931000"/>
                </a:solidFill>
                <a:latin typeface="KaiTi" panose="02010609060101010101" pitchFamily="49" charset="-122"/>
                <a:ea typeface="KaiTi" panose="02010609060101010101" pitchFamily="49" charset="-122"/>
              </a:rPr>
              <a:t>怎么选</a:t>
            </a:r>
            <a:endParaRPr lang="en-US" altLang="zh-CN" sz="2000" b="1" dirty="0">
              <a:solidFill>
                <a:srgbClr val="931000"/>
              </a:solidFill>
              <a:latin typeface="KaiTi" panose="02010609060101010101" pitchFamily="49" charset="-122"/>
              <a:ea typeface="KaiTi" panose="02010609060101010101" pitchFamily="49" charset="-122"/>
            </a:endParaRPr>
          </a:p>
          <a:p>
            <a:pPr marL="342900" indent="-342900">
              <a:lnSpc>
                <a:spcPct val="150000"/>
              </a:lnSpc>
              <a:buFont typeface="Arial" panose="020B0604020202020204" pitchFamily="34" charset="0"/>
              <a:buChar char="•"/>
            </a:pPr>
            <a:r>
              <a:rPr lang="zh-CN" altLang="zh-CN" b="1" dirty="0">
                <a:solidFill>
                  <a:srgbClr val="931000"/>
                </a:solidFill>
                <a:latin typeface="KaiTi" panose="02010609060101010101" pitchFamily="49" charset="-122"/>
                <a:ea typeface="KaiTi" panose="02010609060101010101" pitchFamily="49" charset="-122"/>
              </a:rPr>
              <a:t>刚开始</a:t>
            </a:r>
            <a:r>
              <a:rPr lang="zh-CN" altLang="en-US" b="1" dirty="0">
                <a:solidFill>
                  <a:srgbClr val="931000"/>
                </a:solidFill>
                <a:latin typeface="KaiTi" panose="02010609060101010101" pitchFamily="49" charset="-122"/>
                <a:ea typeface="KaiTi" panose="02010609060101010101" pitchFamily="49" charset="-122"/>
              </a:rPr>
              <a:t>温度（</a:t>
            </a:r>
            <a:r>
              <a:rPr lang="zh-CN" altLang="zh-CN" b="1" dirty="0">
                <a:solidFill>
                  <a:srgbClr val="931000"/>
                </a:solidFill>
                <a:latin typeface="KaiTi" panose="02010609060101010101" pitchFamily="49" charset="-122"/>
                <a:ea typeface="KaiTi" panose="02010609060101010101" pitchFamily="49" charset="-122"/>
              </a:rPr>
              <a:t>步幅</a:t>
            </a:r>
            <a:r>
              <a:rPr lang="zh-CN" altLang="en-US" b="1" dirty="0">
                <a:solidFill>
                  <a:srgbClr val="931000"/>
                </a:solidFill>
                <a:latin typeface="KaiTi" panose="02010609060101010101" pitchFamily="49" charset="-122"/>
                <a:ea typeface="KaiTi" panose="02010609060101010101" pitchFamily="49" charset="-122"/>
              </a:rPr>
              <a:t>）</a:t>
            </a:r>
            <a:r>
              <a:rPr lang="zh-CN" altLang="zh-CN" b="1" dirty="0">
                <a:solidFill>
                  <a:srgbClr val="931000"/>
                </a:solidFill>
                <a:latin typeface="KaiTi" panose="02010609060101010101" pitchFamily="49" charset="-122"/>
                <a:ea typeface="KaiTi" panose="02010609060101010101" pitchFamily="49" charset="-122"/>
              </a:rPr>
              <a:t>应该多大</a:t>
            </a:r>
            <a:r>
              <a:rPr lang="zh-CN" altLang="en-US" b="1" dirty="0">
                <a:solidFill>
                  <a:srgbClr val="931000"/>
                </a:solidFill>
                <a:latin typeface="KaiTi" panose="02010609060101010101" pitchFamily="49" charset="-122"/>
                <a:ea typeface="KaiTi" panose="02010609060101010101" pitchFamily="49" charset="-122"/>
              </a:rPr>
              <a:t>？</a:t>
            </a:r>
            <a:endParaRPr lang="en-US" altLang="zh-CN" b="1" dirty="0">
              <a:solidFill>
                <a:srgbClr val="931000"/>
              </a:solidFill>
              <a:latin typeface="KaiTi" panose="02010609060101010101" pitchFamily="49" charset="-122"/>
              <a:ea typeface="KaiTi" panose="02010609060101010101" pitchFamily="49" charset="-122"/>
            </a:endParaRPr>
          </a:p>
          <a:p>
            <a:pPr marL="342900" indent="-342900">
              <a:lnSpc>
                <a:spcPct val="150000"/>
              </a:lnSpc>
              <a:buFont typeface="Arial" panose="020B0604020202020204" pitchFamily="34" charset="0"/>
              <a:buChar char="•"/>
            </a:pPr>
            <a:r>
              <a:rPr lang="zh-CN" altLang="zh-CN" b="1" dirty="0">
                <a:solidFill>
                  <a:srgbClr val="931000"/>
                </a:solidFill>
                <a:latin typeface="KaiTi" panose="02010609060101010101" pitchFamily="49" charset="-122"/>
                <a:ea typeface="KaiTi" panose="02010609060101010101" pitchFamily="49" charset="-122"/>
              </a:rPr>
              <a:t>以什么样的速率下降</a:t>
            </a:r>
            <a:r>
              <a:rPr lang="zh-CN" altLang="en-US" b="1" dirty="0">
                <a:solidFill>
                  <a:srgbClr val="931000"/>
                </a:solidFill>
                <a:latin typeface="KaiTi" panose="02010609060101010101" pitchFamily="49" charset="-122"/>
                <a:ea typeface="KaiTi" panose="02010609060101010101" pitchFamily="49" charset="-122"/>
              </a:rPr>
              <a:t>温度？</a:t>
            </a:r>
            <a:endParaRPr lang="en-US" altLang="zh-CN" b="1" dirty="0">
              <a:solidFill>
                <a:srgbClr val="931000"/>
              </a:solidFill>
              <a:latin typeface="KaiTi" panose="02010609060101010101" pitchFamily="49" charset="-122"/>
              <a:ea typeface="KaiTi" panose="02010609060101010101" pitchFamily="49" charset="-122"/>
            </a:endParaRPr>
          </a:p>
          <a:p>
            <a:pPr marL="342900" indent="-342900">
              <a:lnSpc>
                <a:spcPct val="150000"/>
              </a:lnSpc>
              <a:buFont typeface="Arial" panose="020B0604020202020204" pitchFamily="34" charset="0"/>
              <a:buChar char="•"/>
            </a:pPr>
            <a:r>
              <a:rPr lang="zh-CN" altLang="en-US" b="1" dirty="0">
                <a:solidFill>
                  <a:srgbClr val="931000"/>
                </a:solidFill>
                <a:latin typeface="KaiTi" panose="02010609060101010101" pitchFamily="49" charset="-122"/>
                <a:ea typeface="KaiTi" panose="02010609060101010101" pitchFamily="49" charset="-122"/>
              </a:rPr>
              <a:t>温度</a:t>
            </a:r>
            <a:r>
              <a:rPr lang="zh-CN" altLang="zh-CN" b="1" dirty="0">
                <a:solidFill>
                  <a:srgbClr val="931000"/>
                </a:solidFill>
                <a:latin typeface="KaiTi" panose="02010609060101010101" pitchFamily="49" charset="-122"/>
                <a:ea typeface="KaiTi" panose="02010609060101010101" pitchFamily="49" charset="-122"/>
              </a:rPr>
              <a:t>降到什么程度可以报告解</a:t>
            </a:r>
            <a:r>
              <a:rPr lang="zh-CN" altLang="en-US" b="1" dirty="0">
                <a:solidFill>
                  <a:srgbClr val="931000"/>
                </a:solidFill>
                <a:latin typeface="KaiTi" panose="02010609060101010101" pitchFamily="49" charset="-122"/>
                <a:ea typeface="KaiTi" panose="02010609060101010101" pitchFamily="49" charset="-122"/>
              </a:rPr>
              <a:t>？</a:t>
            </a:r>
            <a:endParaRPr lang="en-US" altLang="zh-CN" b="1" dirty="0">
              <a:solidFill>
                <a:srgbClr val="931000"/>
              </a:solidFill>
              <a:latin typeface="KaiTi" panose="02010609060101010101" pitchFamily="49" charset="-122"/>
              <a:ea typeface="KaiTi" panose="02010609060101010101" pitchFamily="49" charset="-122"/>
            </a:endParaRPr>
          </a:p>
          <a:p>
            <a:pPr marL="342900" indent="-342900">
              <a:lnSpc>
                <a:spcPct val="150000"/>
              </a:lnSpc>
              <a:buFont typeface="Arial" panose="020B0604020202020204" pitchFamily="34" charset="0"/>
              <a:buChar char="•"/>
            </a:pPr>
            <a:r>
              <a:rPr lang="zh-CN" altLang="zh-CN" b="1" dirty="0">
                <a:solidFill>
                  <a:srgbClr val="931000"/>
                </a:solidFill>
                <a:latin typeface="KaiTi" panose="02010609060101010101" pitchFamily="49" charset="-122"/>
                <a:ea typeface="KaiTi" panose="02010609060101010101" pitchFamily="49" charset="-122"/>
              </a:rPr>
              <a:t>需要具体问题具体分析。</a:t>
            </a:r>
            <a:endParaRPr kumimoji="1" lang="zh-CN" altLang="en-US" b="1" dirty="0">
              <a:solidFill>
                <a:srgbClr val="931000"/>
              </a:solidFill>
              <a:latin typeface="KaiTi" panose="02010609060101010101" pitchFamily="49" charset="-122"/>
              <a:ea typeface="KaiTi" panose="02010609060101010101" pitchFamily="49" charset="-122"/>
            </a:endParaRPr>
          </a:p>
        </p:txBody>
      </p:sp>
      <p:sp>
        <p:nvSpPr>
          <p:cNvPr id="4" name="Slide Number Placeholder 3">
            <a:extLst>
              <a:ext uri="{FF2B5EF4-FFF2-40B4-BE49-F238E27FC236}">
                <a16:creationId xmlns:a16="http://schemas.microsoft.com/office/drawing/2014/main" id="{E280B44E-3A86-CE29-85E7-65DC4B739491}"/>
              </a:ext>
            </a:extLst>
          </p:cNvPr>
          <p:cNvSpPr>
            <a:spLocks noGrp="1"/>
          </p:cNvSpPr>
          <p:nvPr>
            <p:ph type="sldNum" sz="quarter" idx="2"/>
          </p:nvPr>
        </p:nvSpPr>
        <p:spPr/>
        <p:txBody>
          <a:bodyPr/>
          <a:lstStyle/>
          <a:p>
            <a:fld id="{86CB4B4D-7CA3-9044-876B-883B54F8677D}" type="slidenum">
              <a:rPr lang="en-US" altLang="zh-CN" smtClean="0"/>
              <a:pPr/>
              <a:t>93</a:t>
            </a:fld>
            <a:endParaRPr lang="zh-CN" altLang="en-US" dirty="0"/>
          </a:p>
        </p:txBody>
      </p:sp>
      <p:sp>
        <p:nvSpPr>
          <p:cNvPr id="7" name="TextBox 6">
            <a:extLst>
              <a:ext uri="{FF2B5EF4-FFF2-40B4-BE49-F238E27FC236}">
                <a16:creationId xmlns:a16="http://schemas.microsoft.com/office/drawing/2014/main" id="{0FD4592F-1A9F-CF1F-EC1A-7589E232D00A}"/>
              </a:ext>
            </a:extLst>
          </p:cNvPr>
          <p:cNvSpPr txBox="1"/>
          <p:nvPr/>
        </p:nvSpPr>
        <p:spPr>
          <a:xfrm>
            <a:off x="-76176" y="3887971"/>
            <a:ext cx="2249334" cy="400110"/>
          </a:xfrm>
          <a:prstGeom prst="rect">
            <a:avLst/>
          </a:prstGeom>
          <a:noFill/>
        </p:spPr>
        <p:txBody>
          <a:bodyPr wrap="none" rtlCol="0">
            <a:spAutoFit/>
          </a:bodyPr>
          <a:lstStyle/>
          <a:p>
            <a:r>
              <a:rPr lang="en-US" sz="2000" b="1" dirty="0" err="1">
                <a:solidFill>
                  <a:srgbClr val="931000"/>
                </a:solidFill>
                <a:latin typeface="KaiTi" panose="02010609060101010101" pitchFamily="49" charset="-122"/>
                <a:ea typeface="KaiTi" panose="02010609060101010101" pitchFamily="49" charset="-122"/>
              </a:rPr>
              <a:t>假设估值越大越好</a:t>
            </a:r>
            <a:endParaRPr lang="en-US" sz="2000" b="1" dirty="0">
              <a:solidFill>
                <a:srgbClr val="931000"/>
              </a:solidFill>
              <a:latin typeface="KaiTi" panose="02010609060101010101" pitchFamily="49" charset="-122"/>
              <a:ea typeface="KaiTi" panose="02010609060101010101" pitchFamily="49" charset="-122"/>
            </a:endParaRPr>
          </a:p>
        </p:txBody>
      </p:sp>
      <p:cxnSp>
        <p:nvCxnSpPr>
          <p:cNvPr id="9" name="Straight Arrow Connector 8">
            <a:extLst>
              <a:ext uri="{FF2B5EF4-FFF2-40B4-BE49-F238E27FC236}">
                <a16:creationId xmlns:a16="http://schemas.microsoft.com/office/drawing/2014/main" id="{F0DCA5D6-CE47-1337-E24C-59F3B8976232}"/>
              </a:ext>
            </a:extLst>
          </p:cNvPr>
          <p:cNvCxnSpPr/>
          <p:nvPr/>
        </p:nvCxnSpPr>
        <p:spPr>
          <a:xfrm flipV="1">
            <a:off x="431403" y="3545850"/>
            <a:ext cx="297180" cy="383372"/>
          </a:xfrm>
          <a:prstGeom prst="straightConnector1">
            <a:avLst/>
          </a:prstGeom>
          <a:ln w="25400">
            <a:solidFill>
              <a:srgbClr val="C00000">
                <a:alpha val="99000"/>
              </a:srgb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1AF1ABA-CA9E-1923-221C-BBA1B94B9DA5}"/>
              </a:ext>
            </a:extLst>
          </p:cNvPr>
          <p:cNvCxnSpPr/>
          <p:nvPr/>
        </p:nvCxnSpPr>
        <p:spPr>
          <a:xfrm>
            <a:off x="6400800" y="4761619"/>
            <a:ext cx="2566358"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AE53705-5322-2BE3-C296-BD5BAFCC1560}"/>
              </a:ext>
            </a:extLst>
          </p:cNvPr>
          <p:cNvCxnSpPr>
            <a:cxnSpLocks/>
          </p:cNvCxnSpPr>
          <p:nvPr/>
        </p:nvCxnSpPr>
        <p:spPr>
          <a:xfrm flipV="1">
            <a:off x="7600950" y="3415780"/>
            <a:ext cx="0" cy="145537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3C8909B-47D4-F9C4-2457-2F67E9A9E533}"/>
              </a:ext>
            </a:extLst>
          </p:cNvPr>
          <p:cNvSpPr txBox="1"/>
          <p:nvPr/>
        </p:nvSpPr>
        <p:spPr>
          <a:xfrm>
            <a:off x="7271697" y="4192565"/>
            <a:ext cx="412282" cy="307777"/>
          </a:xfrm>
          <a:prstGeom prst="rect">
            <a:avLst/>
          </a:prstGeom>
          <a:noFill/>
        </p:spPr>
        <p:txBody>
          <a:bodyPr wrap="square" rtlCol="0">
            <a:spAutoFit/>
          </a:bodyPr>
          <a:lstStyle/>
          <a:p>
            <a:r>
              <a:rPr lang="en-US" sz="1400" dirty="0"/>
              <a:t>1.0</a:t>
            </a:r>
          </a:p>
        </p:txBody>
      </p:sp>
      <p:sp>
        <p:nvSpPr>
          <p:cNvPr id="16" name="Arc 15">
            <a:extLst>
              <a:ext uri="{FF2B5EF4-FFF2-40B4-BE49-F238E27FC236}">
                <a16:creationId xmlns:a16="http://schemas.microsoft.com/office/drawing/2014/main" id="{BA7D77CC-50E3-0CE5-B854-642EE3AE1E78}"/>
              </a:ext>
            </a:extLst>
          </p:cNvPr>
          <p:cNvSpPr/>
          <p:nvPr/>
        </p:nvSpPr>
        <p:spPr>
          <a:xfrm rot="5400000">
            <a:off x="5227343" y="1267668"/>
            <a:ext cx="2731770" cy="3941557"/>
          </a:xfrm>
          <a:prstGeom prst="arc">
            <a:avLst>
              <a:gd name="adj1" fmla="val 16218136"/>
              <a:gd name="adj2" fmla="val 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66335DE1-C5F0-8B63-D9C7-8D30043F46EA}"/>
              </a:ext>
            </a:extLst>
          </p:cNvPr>
          <p:cNvCxnSpPr>
            <a:cxnSpLocks/>
          </p:cNvCxnSpPr>
          <p:nvPr/>
        </p:nvCxnSpPr>
        <p:spPr>
          <a:xfrm>
            <a:off x="5463251" y="3811571"/>
            <a:ext cx="1248665"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9" name="Left Brace 18">
            <a:extLst>
              <a:ext uri="{FF2B5EF4-FFF2-40B4-BE49-F238E27FC236}">
                <a16:creationId xmlns:a16="http://schemas.microsoft.com/office/drawing/2014/main" id="{FE2AD73A-661A-2F45-EC76-E55565442B2F}"/>
              </a:ext>
            </a:extLst>
          </p:cNvPr>
          <p:cNvSpPr/>
          <p:nvPr/>
        </p:nvSpPr>
        <p:spPr>
          <a:xfrm rot="5400000">
            <a:off x="6855482" y="3495857"/>
            <a:ext cx="307778" cy="1103726"/>
          </a:xfrm>
          <a:prstGeom prst="leftBrace">
            <a:avLst>
              <a:gd name="adj1" fmla="val 30174"/>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611D89F3-4B6A-B15A-DC00-1E0FA3270E47}"/>
              </a:ext>
            </a:extLst>
          </p:cNvPr>
          <p:cNvSpPr txBox="1"/>
          <p:nvPr/>
        </p:nvSpPr>
        <p:spPr>
          <a:xfrm>
            <a:off x="6697501" y="3354166"/>
            <a:ext cx="574196" cy="481863"/>
          </a:xfrm>
          <a:prstGeom prst="rect">
            <a:avLst/>
          </a:prstGeom>
          <a:noFill/>
        </p:spPr>
        <p:txBody>
          <a:bodyPr wrap="none" rtlCol="0">
            <a:spAutoFit/>
          </a:bodyPr>
          <a:lstStyle/>
          <a:p>
            <a:pPr>
              <a:lnSpc>
                <a:spcPct val="150000"/>
              </a:lnSpc>
            </a:pPr>
            <a:r>
              <a:rPr lang="en-US" sz="2000" b="1" dirty="0">
                <a:solidFill>
                  <a:schemeClr val="accent1">
                    <a:lumMod val="75000"/>
                  </a:schemeClr>
                </a:solidFill>
                <a:latin typeface="KaiTi" panose="02010609060101010101" pitchFamily="49" charset="-122"/>
                <a:ea typeface="KaiTi" panose="02010609060101010101" pitchFamily="49" charset="-122"/>
              </a:rPr>
              <a:t>&lt;=0</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4A1C402-41B1-BBF5-E074-F8294E836437}"/>
                  </a:ext>
                </a:extLst>
              </p:cNvPr>
              <p:cNvSpPr txBox="1"/>
              <p:nvPr/>
            </p:nvSpPr>
            <p:spPr>
              <a:xfrm>
                <a:off x="377135" y="4288081"/>
                <a:ext cx="5992346" cy="707886"/>
              </a:xfrm>
              <a:prstGeom prst="rect">
                <a:avLst/>
              </a:prstGeom>
              <a:solidFill>
                <a:schemeClr val="accent4">
                  <a:lumMod val="20000"/>
                  <a:lumOff val="80000"/>
                </a:schemeClr>
              </a:solidFill>
            </p:spPr>
            <p:txBody>
              <a:bodyPr wrap="none" rtlCol="0">
                <a:spAutoFit/>
              </a:bodyPr>
              <a:lstStyle/>
              <a:p>
                <a14:m>
                  <m:oMath xmlns:m="http://schemas.openxmlformats.org/officeDocument/2006/math">
                    <m:r>
                      <a:rPr lang="en-US" sz="2000" b="1">
                        <a:solidFill>
                          <a:srgbClr val="931000"/>
                        </a:solidFill>
                        <a:highlight>
                          <a:srgbClr val="FFFF00"/>
                        </a:highlight>
                        <a:latin typeface="Cambria Math" panose="02040503050406030204" pitchFamily="18" charset="0"/>
                        <a:ea typeface="KaiTi" panose="02010609060101010101" pitchFamily="49" charset="-122"/>
                      </a:rPr>
                      <m:t>∆</m:t>
                    </m:r>
                    <m:r>
                      <a:rPr lang="en-US" sz="2000" b="1">
                        <a:solidFill>
                          <a:srgbClr val="931000"/>
                        </a:solidFill>
                        <a:highlight>
                          <a:srgbClr val="FFFF00"/>
                        </a:highlight>
                        <a:latin typeface="Cambria Math" panose="02040503050406030204" pitchFamily="18" charset="0"/>
                        <a:ea typeface="KaiTi" panose="02010609060101010101" pitchFamily="49" charset="-122"/>
                      </a:rPr>
                      <m:t>𝐸</m:t>
                    </m:r>
                  </m:oMath>
                </a14:m>
                <a:r>
                  <a:rPr lang="en-US" sz="2000" b="1" dirty="0">
                    <a:solidFill>
                      <a:srgbClr val="931000"/>
                    </a:solidFill>
                    <a:highlight>
                      <a:srgbClr val="FFFF00"/>
                    </a:highlight>
                    <a:latin typeface="KaiTi" panose="02010609060101010101" pitchFamily="49" charset="-122"/>
                    <a:ea typeface="KaiTi" panose="02010609060101010101" pitchFamily="49" charset="-122"/>
                  </a:rPr>
                  <a:t>越小</a:t>
                </a:r>
                <a:r>
                  <a:rPr lang="zh-CN" altLang="en-US" sz="2000" b="1" dirty="0">
                    <a:solidFill>
                      <a:srgbClr val="931000"/>
                    </a:solidFill>
                    <a:latin typeface="KaiTi" panose="02010609060101010101" pitchFamily="49" charset="-122"/>
                    <a:ea typeface="KaiTi" panose="02010609060101010101" pitchFamily="49" charset="-122"/>
                  </a:rPr>
                  <a:t>，概率越小，则邻居越坏跳过去概率越小</a:t>
                </a:r>
                <a:endParaRPr lang="en-GB" altLang="zh-CN" sz="2000" b="1" dirty="0">
                  <a:solidFill>
                    <a:srgbClr val="931000"/>
                  </a:solidFill>
                  <a:latin typeface="KaiTi" panose="02010609060101010101" pitchFamily="49" charset="-122"/>
                  <a:ea typeface="KaiTi" panose="02010609060101010101" pitchFamily="49" charset="-122"/>
                </a:endParaRPr>
              </a:p>
              <a:p>
                <a:r>
                  <a:rPr lang="en-US" altLang="zh-CN" sz="2000" b="1" dirty="0">
                    <a:solidFill>
                      <a:srgbClr val="931000"/>
                    </a:solidFill>
                    <a:highlight>
                      <a:srgbClr val="FFFF00"/>
                    </a:highlight>
                    <a:latin typeface="KaiTi" panose="02010609060101010101" pitchFamily="49" charset="-122"/>
                    <a:ea typeface="KaiTi" panose="02010609060101010101" pitchFamily="49" charset="-122"/>
                  </a:rPr>
                  <a:t>T</a:t>
                </a:r>
                <a:r>
                  <a:rPr lang="zh-CN" altLang="en-US" sz="2000" b="1" dirty="0">
                    <a:solidFill>
                      <a:srgbClr val="931000"/>
                    </a:solidFill>
                    <a:highlight>
                      <a:srgbClr val="FFFF00"/>
                    </a:highlight>
                    <a:latin typeface="KaiTi" panose="02010609060101010101" pitchFamily="49" charset="-122"/>
                    <a:ea typeface="KaiTi" panose="02010609060101010101" pitchFamily="49" charset="-122"/>
                  </a:rPr>
                  <a:t>越小</a:t>
                </a:r>
                <a:r>
                  <a:rPr lang="zh-CN" altLang="en-US" sz="2000" b="1" dirty="0">
                    <a:solidFill>
                      <a:srgbClr val="931000"/>
                    </a:solidFill>
                    <a:latin typeface="KaiTi" panose="02010609060101010101" pitchFamily="49" charset="-122"/>
                    <a:ea typeface="KaiTi" panose="02010609060101010101" pitchFamily="49" charset="-122"/>
                  </a:rPr>
                  <a:t>，概率越小，则随着搜索时间增加、概率越小</a:t>
                </a:r>
                <a:endParaRPr lang="en-US" sz="2000" b="1" dirty="0">
                  <a:solidFill>
                    <a:srgbClr val="931000"/>
                  </a:solidFill>
                  <a:latin typeface="KaiTi" panose="02010609060101010101" pitchFamily="49" charset="-122"/>
                  <a:ea typeface="KaiTi" panose="02010609060101010101" pitchFamily="49" charset="-122"/>
                </a:endParaRPr>
              </a:p>
            </p:txBody>
          </p:sp>
        </mc:Choice>
        <mc:Fallback xmlns="">
          <p:sp>
            <p:nvSpPr>
              <p:cNvPr id="22" name="TextBox 21">
                <a:extLst>
                  <a:ext uri="{FF2B5EF4-FFF2-40B4-BE49-F238E27FC236}">
                    <a16:creationId xmlns:a16="http://schemas.microsoft.com/office/drawing/2014/main" id="{14A1C402-41B1-BBF5-E074-F8294E836437}"/>
                  </a:ext>
                </a:extLst>
              </p:cNvPr>
              <p:cNvSpPr txBox="1">
                <a:spLocks noRot="1" noChangeAspect="1" noMove="1" noResize="1" noEditPoints="1" noAdjustHandles="1" noChangeArrowheads="1" noChangeShapeType="1" noTextEdit="1"/>
              </p:cNvSpPr>
              <p:nvPr/>
            </p:nvSpPr>
            <p:spPr>
              <a:xfrm>
                <a:off x="377135" y="4288081"/>
                <a:ext cx="5992346" cy="707886"/>
              </a:xfrm>
              <a:prstGeom prst="rect">
                <a:avLst/>
              </a:prstGeom>
              <a:blipFill>
                <a:blip r:embed="rId4"/>
                <a:stretch>
                  <a:fillRect l="-1057" t="-5263" r="-211" b="-14035"/>
                </a:stretch>
              </a:blipFill>
            </p:spPr>
            <p:txBody>
              <a:bodyPr/>
              <a:lstStyle/>
              <a:p>
                <a:r>
                  <a:rPr lang="zh-CN" altLang="en-US">
                    <a:noFill/>
                  </a:rPr>
                  <a:t> </a:t>
                </a:r>
              </a:p>
            </p:txBody>
          </p:sp>
        </mc:Fallback>
      </mc:AlternateContent>
      <p:sp>
        <p:nvSpPr>
          <p:cNvPr id="10" name="Rectangle 9">
            <a:extLst>
              <a:ext uri="{FF2B5EF4-FFF2-40B4-BE49-F238E27FC236}">
                <a16:creationId xmlns:a16="http://schemas.microsoft.com/office/drawing/2014/main" id="{146922B5-E259-6982-44D2-5F91D9ACA771}"/>
              </a:ext>
            </a:extLst>
          </p:cNvPr>
          <p:cNvSpPr/>
          <p:nvPr/>
        </p:nvSpPr>
        <p:spPr>
          <a:xfrm>
            <a:off x="4642076" y="3599111"/>
            <a:ext cx="852376" cy="422152"/>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888CF50-700E-3E90-D8DE-68C91DC27120}"/>
              </a:ext>
            </a:extLst>
          </p:cNvPr>
          <p:cNvSpPr txBox="1"/>
          <p:nvPr/>
        </p:nvSpPr>
        <p:spPr>
          <a:xfrm>
            <a:off x="-73036" y="2509293"/>
            <a:ext cx="700833" cy="400110"/>
          </a:xfrm>
          <a:prstGeom prst="rect">
            <a:avLst/>
          </a:prstGeom>
          <a:noFill/>
        </p:spPr>
        <p:txBody>
          <a:bodyPr wrap="none" rtlCol="0">
            <a:spAutoFit/>
          </a:bodyPr>
          <a:lstStyle/>
          <a:p>
            <a:r>
              <a:rPr lang="en-US" sz="2000" b="1" dirty="0" err="1">
                <a:solidFill>
                  <a:srgbClr val="931000"/>
                </a:solidFill>
                <a:latin typeface="KaiTi" panose="02010609060101010101" pitchFamily="49" charset="-122"/>
                <a:ea typeface="KaiTi" panose="02010609060101010101" pitchFamily="49" charset="-122"/>
              </a:rPr>
              <a:t>温度</a:t>
            </a:r>
            <a:endParaRPr lang="en-US" sz="2000" b="1" dirty="0">
              <a:solidFill>
                <a:srgbClr val="931000"/>
              </a:solidFill>
              <a:latin typeface="KaiTi" panose="02010609060101010101" pitchFamily="49" charset="-122"/>
              <a:ea typeface="KaiTi" panose="02010609060101010101" pitchFamily="49" charset="-122"/>
            </a:endParaRPr>
          </a:p>
        </p:txBody>
      </p:sp>
      <p:cxnSp>
        <p:nvCxnSpPr>
          <p:cNvPr id="20" name="Straight Arrow Connector 19">
            <a:extLst>
              <a:ext uri="{FF2B5EF4-FFF2-40B4-BE49-F238E27FC236}">
                <a16:creationId xmlns:a16="http://schemas.microsoft.com/office/drawing/2014/main" id="{57D014E1-46CF-44B9-FEC0-C3FB227F83C0}"/>
              </a:ext>
            </a:extLst>
          </p:cNvPr>
          <p:cNvCxnSpPr>
            <a:cxnSpLocks/>
          </p:cNvCxnSpPr>
          <p:nvPr/>
        </p:nvCxnSpPr>
        <p:spPr>
          <a:xfrm flipV="1">
            <a:off x="579993" y="2423228"/>
            <a:ext cx="228023" cy="189317"/>
          </a:xfrm>
          <a:prstGeom prst="straightConnector1">
            <a:avLst/>
          </a:prstGeom>
          <a:ln w="25400">
            <a:solidFill>
              <a:srgbClr val="C00000">
                <a:alpha val="99000"/>
              </a:srgb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1184B35-ADAD-18BC-0DC0-5CE12D0E3792}"/>
              </a:ext>
            </a:extLst>
          </p:cNvPr>
          <p:cNvSpPr txBox="1"/>
          <p:nvPr/>
        </p:nvSpPr>
        <p:spPr>
          <a:xfrm>
            <a:off x="2355467" y="1949291"/>
            <a:ext cx="3025187" cy="400110"/>
          </a:xfrm>
          <a:prstGeom prst="rect">
            <a:avLst/>
          </a:prstGeom>
          <a:noFill/>
        </p:spPr>
        <p:txBody>
          <a:bodyPr wrap="none" rtlCol="0">
            <a:spAutoFit/>
          </a:bodyPr>
          <a:lstStyle/>
          <a:p>
            <a:r>
              <a:rPr lang="en-US" sz="2000" b="1" dirty="0" err="1">
                <a:solidFill>
                  <a:srgbClr val="931000"/>
                </a:solidFill>
                <a:latin typeface="KaiTi" panose="02010609060101010101" pitchFamily="49" charset="-122"/>
                <a:ea typeface="KaiTi" panose="02010609060101010101" pitchFamily="49" charset="-122"/>
              </a:rPr>
              <a:t>时间t到温度T的映射函数</a:t>
            </a:r>
            <a:endParaRPr lang="en-US" sz="2000" b="1" dirty="0">
              <a:solidFill>
                <a:srgbClr val="931000"/>
              </a:solidFill>
              <a:latin typeface="KaiTi" panose="02010609060101010101" pitchFamily="49" charset="-122"/>
              <a:ea typeface="KaiTi" panose="02010609060101010101" pitchFamily="49" charset="-122"/>
            </a:endParaRPr>
          </a:p>
        </p:txBody>
      </p:sp>
      <p:cxnSp>
        <p:nvCxnSpPr>
          <p:cNvPr id="26" name="Straight Arrow Connector 25">
            <a:extLst>
              <a:ext uri="{FF2B5EF4-FFF2-40B4-BE49-F238E27FC236}">
                <a16:creationId xmlns:a16="http://schemas.microsoft.com/office/drawing/2014/main" id="{C00227AD-91F9-827D-FCB4-5060875F2D51}"/>
              </a:ext>
            </a:extLst>
          </p:cNvPr>
          <p:cNvCxnSpPr>
            <a:cxnSpLocks/>
          </p:cNvCxnSpPr>
          <p:nvPr/>
        </p:nvCxnSpPr>
        <p:spPr>
          <a:xfrm flipH="1">
            <a:off x="2173158" y="2149346"/>
            <a:ext cx="292250" cy="200055"/>
          </a:xfrm>
          <a:prstGeom prst="straightConnector1">
            <a:avLst/>
          </a:prstGeom>
          <a:ln w="25400">
            <a:solidFill>
              <a:srgbClr val="C00000">
                <a:alpha val="99000"/>
              </a:srgb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365068"/>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zh-CN" altLang="en-US" dirty="0"/>
              <a:t>回顾比较</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134310" y="900246"/>
            <a:ext cx="9206460" cy="4069556"/>
          </a:xfrm>
        </p:spPr>
        <p:txBody>
          <a:bodyPr>
            <a:normAutofit/>
          </a:bodyPr>
          <a:lstStyle/>
          <a:p>
            <a:pPr>
              <a:spcBef>
                <a:spcPts val="633"/>
              </a:spcBef>
            </a:pPr>
            <a:r>
              <a:rPr lang="zh-CN" altLang="en-US" sz="2400" b="1" dirty="0">
                <a:latin typeface="KaiTi" panose="02010609060101010101" pitchFamily="49" charset="-122"/>
                <a:ea typeface="KaiTi" panose="02010609060101010101" pitchFamily="49" charset="-122"/>
              </a:rPr>
              <a:t>上节课的搜索</a:t>
            </a:r>
            <a:r>
              <a:rPr lang="zh-CN" altLang="en-US" sz="2400" dirty="0">
                <a:latin typeface="KaiTi" panose="02010609060101010101" pitchFamily="49" charset="-122"/>
                <a:ea typeface="KaiTi" panose="02010609060101010101" pitchFamily="49" charset="-122"/>
              </a:rPr>
              <a:t>方法（宽度优先、深度优先、一致代价、</a:t>
            </a:r>
            <a:r>
              <a:rPr lang="en-US" altLang="zh-CN" sz="2400" dirty="0">
                <a:latin typeface="KaiTi" panose="02010609060101010101" pitchFamily="49" charset="-122"/>
                <a:ea typeface="KaiTi" panose="02010609060101010101" pitchFamily="49" charset="-122"/>
              </a:rPr>
              <a:t>A</a:t>
            </a:r>
            <a:r>
              <a:rPr lang="zh-CN" altLang="en-US" sz="2400" dirty="0">
                <a:latin typeface="KaiTi" panose="02010609060101010101" pitchFamily="49" charset="-122"/>
                <a:ea typeface="KaiTi" panose="02010609060101010101" pitchFamily="49" charset="-122"/>
              </a:rPr>
              <a:t>*）</a:t>
            </a:r>
            <a:endParaRPr lang="en-GB" altLang="zh-CN" sz="2400" b="1" dirty="0">
              <a:latin typeface="KaiTi" panose="02010609060101010101" pitchFamily="49" charset="-122"/>
              <a:ea typeface="KaiTi" panose="02010609060101010101" pitchFamily="49" charset="-122"/>
            </a:endParaRPr>
          </a:p>
          <a:p>
            <a:pPr lvl="1">
              <a:spcBef>
                <a:spcPts val="633"/>
              </a:spcBef>
            </a:pPr>
            <a:r>
              <a:rPr lang="zh-CN" altLang="en-US" sz="2000" b="1" dirty="0">
                <a:latin typeface="KaiTi" panose="02010609060101010101" pitchFamily="49" charset="-122"/>
                <a:ea typeface="KaiTi" panose="02010609060101010101" pitchFamily="49" charset="-122"/>
              </a:rPr>
              <a:t>需要</a:t>
            </a:r>
            <a:r>
              <a:rPr lang="zh-CN" altLang="en-US" sz="2000" b="1" dirty="0">
                <a:highlight>
                  <a:srgbClr val="FFFF00"/>
                </a:highlight>
                <a:latin typeface="KaiTi" panose="02010609060101010101" pitchFamily="49" charset="-122"/>
                <a:ea typeface="KaiTi" panose="02010609060101010101" pitchFamily="49" charset="-122"/>
              </a:rPr>
              <a:t>展开搜索树</a:t>
            </a:r>
            <a:r>
              <a:rPr lang="zh-CN" altLang="en-US" sz="2000" b="1" dirty="0">
                <a:latin typeface="KaiTi" panose="02010609060101010101" pitchFamily="49" charset="-122"/>
                <a:ea typeface="KaiTi" panose="02010609060101010101" pitchFamily="49" charset="-122"/>
              </a:rPr>
              <a:t>，占用内存太大，分支太多</a:t>
            </a:r>
            <a:endParaRPr lang="en-GB" altLang="zh-CN" sz="2000" b="1" dirty="0">
              <a:latin typeface="KaiTi" panose="02010609060101010101" pitchFamily="49" charset="-122"/>
              <a:ea typeface="KaiTi" panose="02010609060101010101" pitchFamily="49" charset="-122"/>
            </a:endParaRPr>
          </a:p>
          <a:p>
            <a:pPr lvl="1">
              <a:spcBef>
                <a:spcPts val="633"/>
              </a:spcBef>
            </a:pPr>
            <a:endParaRPr lang="en-GB" altLang="zh-CN" sz="2000" b="1" dirty="0">
              <a:latin typeface="KaiTi" panose="02010609060101010101" pitchFamily="49" charset="-122"/>
              <a:ea typeface="KaiTi" panose="02010609060101010101" pitchFamily="49" charset="-122"/>
            </a:endParaRPr>
          </a:p>
          <a:p>
            <a:pPr>
              <a:lnSpc>
                <a:spcPct val="160000"/>
              </a:lnSpc>
            </a:pPr>
            <a:r>
              <a:rPr lang="zh-CN" altLang="en-US" sz="2400" b="1" dirty="0">
                <a:latin typeface="KaiTi" panose="02010609060101010101" pitchFamily="49" charset="-122"/>
                <a:ea typeface="KaiTi" panose="02010609060101010101" pitchFamily="49" charset="-122"/>
              </a:rPr>
              <a:t>本节课的爬山法和模拟退火法</a:t>
            </a:r>
            <a:endParaRPr lang="en-GB" altLang="zh-CN" sz="2400" dirty="0">
              <a:latin typeface="KaiTi" panose="02010609060101010101" pitchFamily="49" charset="-122"/>
              <a:ea typeface="KaiTi" panose="02010609060101010101" pitchFamily="49" charset="-122"/>
            </a:endParaRPr>
          </a:p>
          <a:p>
            <a:pPr lvl="1">
              <a:lnSpc>
                <a:spcPct val="160000"/>
              </a:lnSpc>
            </a:pPr>
            <a:r>
              <a:rPr lang="zh-CN" altLang="en-US" sz="2000" b="1" dirty="0">
                <a:latin typeface="KaiTi" panose="02010609060101010101" pitchFamily="49" charset="-122"/>
                <a:ea typeface="KaiTi" panose="02010609060101010101" pitchFamily="49" charset="-122"/>
              </a:rPr>
              <a:t>不用树了，节点之间不是父子关系了，而是</a:t>
            </a:r>
            <a:r>
              <a:rPr lang="zh-CN" altLang="en-US" sz="2000" b="1" dirty="0">
                <a:highlight>
                  <a:srgbClr val="FFFF00"/>
                </a:highlight>
                <a:latin typeface="KaiTi" panose="02010609060101010101" pitchFamily="49" charset="-122"/>
                <a:ea typeface="KaiTi" panose="02010609060101010101" pitchFamily="49" charset="-122"/>
              </a:rPr>
              <a:t>邻居关系</a:t>
            </a:r>
            <a:endParaRPr lang="en-GB" altLang="zh-CN" sz="2000" b="1" dirty="0">
              <a:highlight>
                <a:srgbClr val="FFFF00"/>
              </a:highlight>
              <a:latin typeface="KaiTi" panose="02010609060101010101" pitchFamily="49" charset="-122"/>
              <a:ea typeface="KaiTi" panose="02010609060101010101" pitchFamily="49" charset="-122"/>
            </a:endParaRPr>
          </a:p>
          <a:p>
            <a:pPr lvl="1">
              <a:lnSpc>
                <a:spcPct val="160000"/>
              </a:lnSpc>
            </a:pPr>
            <a:r>
              <a:rPr lang="zh-CN" altLang="en-US" sz="2000" b="1" dirty="0">
                <a:latin typeface="KaiTi" panose="02010609060101010101" pitchFamily="49" charset="-122"/>
                <a:ea typeface="KaiTi" panose="02010609060101010101" pitchFamily="49" charset="-122"/>
              </a:rPr>
              <a:t>搜索时一个时刻只需要记录一个节点，则只用</a:t>
            </a:r>
            <a:r>
              <a:rPr lang="zh-CN" altLang="en-US" sz="2000" b="1" dirty="0">
                <a:highlight>
                  <a:srgbClr val="FFFF00"/>
                </a:highlight>
                <a:latin typeface="KaiTi" panose="02010609060101010101" pitchFamily="49" charset="-122"/>
                <a:ea typeface="KaiTi" panose="02010609060101010101" pitchFamily="49" charset="-122"/>
              </a:rPr>
              <a:t>一个节点搜索 </a:t>
            </a:r>
            <a:r>
              <a:rPr lang="en-US" altLang="zh-CN" sz="2000" b="1" dirty="0">
                <a:latin typeface="KaiTi" panose="02010609060101010101" pitchFamily="49" charset="-122"/>
                <a:ea typeface="KaiTi" panose="02010609060101010101" pitchFamily="49" charset="-122"/>
              </a:rPr>
              <a:t>-</a:t>
            </a:r>
            <a:r>
              <a:rPr lang="zh-CN" altLang="en-US" sz="2000" b="1" dirty="0">
                <a:latin typeface="KaiTi" panose="02010609060101010101" pitchFamily="49" charset="-122"/>
                <a:ea typeface="KaiTi" panose="02010609060101010101" pitchFamily="49" charset="-122"/>
              </a:rPr>
              <a:t> </a:t>
            </a:r>
            <a:r>
              <a:rPr lang="zh-CN" altLang="en-US" sz="2000" b="1" dirty="0">
                <a:highlight>
                  <a:srgbClr val="00FFFF"/>
                </a:highlight>
                <a:latin typeface="KaiTi" panose="02010609060101010101" pitchFamily="49" charset="-122"/>
                <a:ea typeface="KaiTi" panose="02010609060101010101" pitchFamily="49" charset="-122"/>
              </a:rPr>
              <a:t>矫枉过正</a:t>
            </a:r>
            <a:endParaRPr lang="en-US" altLang="zh-CN" sz="2000" b="1" dirty="0">
              <a:highlight>
                <a:srgbClr val="00FFFF"/>
              </a:highlight>
              <a:latin typeface="KaiTi" panose="02010609060101010101" pitchFamily="49" charset="-122"/>
              <a:ea typeface="KaiTi" panose="02010609060101010101" pitchFamily="49" charset="-122"/>
            </a:endParaRPr>
          </a:p>
          <a:p>
            <a:pPr>
              <a:lnSpc>
                <a:spcPct val="100000"/>
              </a:lnSpc>
              <a:spcBef>
                <a:spcPts val="633"/>
              </a:spcBef>
            </a:pPr>
            <a:endParaRPr lang="en-GB" altLang="zh-CN" sz="2300" b="1" u="sng" dirty="0">
              <a:latin typeface="KaiTi" panose="02010609060101010101" pitchFamily="49" charset="-122"/>
              <a:ea typeface="KaiTi" panose="02010609060101010101" pitchFamily="49" charset="-122"/>
            </a:endParaRPr>
          </a:p>
          <a:p>
            <a:pPr>
              <a:lnSpc>
                <a:spcPct val="100000"/>
              </a:lnSpc>
              <a:spcBef>
                <a:spcPts val="633"/>
              </a:spcBef>
            </a:pPr>
            <a:r>
              <a:rPr lang="zh-CN" altLang="en-US" sz="2300" b="1" u="sng" dirty="0">
                <a:latin typeface="KaiTi" panose="02010609060101010101" pitchFamily="49" charset="-122"/>
                <a:ea typeface="KaiTi" panose="02010609060101010101" pitchFamily="49" charset="-122"/>
              </a:rPr>
              <a:t>问：如何用更多内存来</a:t>
            </a:r>
            <a:r>
              <a:rPr lang="zh-CN" altLang="en-US" sz="2300" b="1" u="sng" dirty="0">
                <a:highlight>
                  <a:srgbClr val="00FFFF"/>
                </a:highlight>
                <a:latin typeface="KaiTi" panose="02010609060101010101" pitchFamily="49" charset="-122"/>
                <a:ea typeface="KaiTi" panose="02010609060101010101" pitchFamily="49" charset="-122"/>
              </a:rPr>
              <a:t>加快搜索</a:t>
            </a:r>
            <a:r>
              <a:rPr lang="zh-CN" altLang="en-US" sz="2300" b="1" u="sng" dirty="0">
                <a:latin typeface="KaiTi" panose="02010609060101010101" pitchFamily="49" charset="-122"/>
                <a:ea typeface="KaiTi" panose="02010609060101010101" pitchFamily="49" charset="-122"/>
              </a:rPr>
              <a:t>呢？</a:t>
            </a:r>
            <a:endParaRPr lang="en-GB" altLang="zh-CN" sz="2300" b="1" u="sng" dirty="0">
              <a:latin typeface="KaiTi" panose="02010609060101010101" pitchFamily="49" charset="-122"/>
              <a:ea typeface="KaiTi" panose="02010609060101010101" pitchFamily="49" charset="-122"/>
            </a:endParaRPr>
          </a:p>
        </p:txBody>
      </p:sp>
      <p:sp>
        <p:nvSpPr>
          <p:cNvPr id="5" name="Slide Number Placeholder 4">
            <a:extLst>
              <a:ext uri="{FF2B5EF4-FFF2-40B4-BE49-F238E27FC236}">
                <a16:creationId xmlns:a16="http://schemas.microsoft.com/office/drawing/2014/main" id="{DE9321B9-4015-1FB3-D78B-4233D20D60B9}"/>
              </a:ext>
            </a:extLst>
          </p:cNvPr>
          <p:cNvSpPr>
            <a:spLocks noGrp="1"/>
          </p:cNvSpPr>
          <p:nvPr>
            <p:ph type="sldNum" sz="quarter" idx="2"/>
          </p:nvPr>
        </p:nvSpPr>
        <p:spPr/>
        <p:txBody>
          <a:bodyPr/>
          <a:lstStyle/>
          <a:p>
            <a:fld id="{86CB4B4D-7CA3-9044-876B-883B54F8677D}" type="slidenum">
              <a:rPr lang="en-US" altLang="zh-CN" smtClean="0"/>
              <a:pPr/>
              <a:t>94</a:t>
            </a:fld>
            <a:endParaRPr lang="zh-CN" altLang="en-US" dirty="0"/>
          </a:p>
        </p:txBody>
      </p:sp>
      <p:sp>
        <p:nvSpPr>
          <p:cNvPr id="8" name="TextBox 7">
            <a:extLst>
              <a:ext uri="{FF2B5EF4-FFF2-40B4-BE49-F238E27FC236}">
                <a16:creationId xmlns:a16="http://schemas.microsoft.com/office/drawing/2014/main" id="{8FA3CCEF-C5E1-F8A7-2E77-E89FFFCE1FB0}"/>
              </a:ext>
            </a:extLst>
          </p:cNvPr>
          <p:cNvSpPr txBox="1"/>
          <p:nvPr/>
        </p:nvSpPr>
        <p:spPr>
          <a:xfrm>
            <a:off x="7701576" y="21169"/>
            <a:ext cx="1415772" cy="584775"/>
          </a:xfrm>
          <a:prstGeom prst="rect">
            <a:avLst/>
          </a:prstGeom>
          <a:noFill/>
        </p:spPr>
        <p:txBody>
          <a:bodyPr wrap="none" rtlCol="0">
            <a:spAutoFit/>
          </a:bodyPr>
          <a:lstStyle/>
          <a:p>
            <a:r>
              <a:rPr kumimoji="1" lang="en-US" sz="3200" dirty="0" err="1">
                <a:highlight>
                  <a:srgbClr val="FFFF00"/>
                </a:highlight>
                <a:latin typeface="STKaiti" panose="02010600040101010101" pitchFamily="2" charset="-122"/>
                <a:ea typeface="STKaiti" panose="02010600040101010101" pitchFamily="2" charset="-122"/>
              </a:rPr>
              <a:t>重点页</a:t>
            </a:r>
            <a:endParaRPr kumimoji="1" lang="en-US" sz="3200" dirty="0">
              <a:highlight>
                <a:srgbClr val="FFFF00"/>
              </a:highlight>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850387478"/>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zh-CN" altLang="en-US" dirty="0"/>
              <a:t>局部优化算法</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724619" y="917851"/>
            <a:ext cx="7276381" cy="3577950"/>
          </a:xfrm>
        </p:spPr>
        <p:txBody>
          <a:bodyPr>
            <a:normAutofit lnSpcReduction="10000"/>
          </a:bodyPr>
          <a:lstStyle/>
          <a:p>
            <a:pPr lvl="1">
              <a:lnSpc>
                <a:spcPct val="150000"/>
              </a:lnSpc>
            </a:pPr>
            <a:r>
              <a:rPr lang="zh-CN" altLang="en-US" sz="2400" dirty="0"/>
              <a:t>爬山法</a:t>
            </a:r>
            <a:endParaRPr lang="en-US" altLang="zh-CN" sz="2400" dirty="0"/>
          </a:p>
          <a:p>
            <a:pPr lvl="1">
              <a:lnSpc>
                <a:spcPct val="150000"/>
              </a:lnSpc>
            </a:pPr>
            <a:r>
              <a:rPr lang="zh-CN" altLang="en-US" sz="2400" dirty="0"/>
              <a:t>模拟退火算法</a:t>
            </a:r>
            <a:endParaRPr lang="en-US" altLang="zh-CN" sz="2400" dirty="0"/>
          </a:p>
          <a:p>
            <a:pPr lvl="1">
              <a:lnSpc>
                <a:spcPct val="150000"/>
              </a:lnSpc>
            </a:pPr>
            <a:r>
              <a:rPr lang="zh-CN" altLang="en-US" sz="2400" dirty="0">
                <a:solidFill>
                  <a:srgbClr val="931000"/>
                </a:solidFill>
              </a:rPr>
              <a:t>局部束搜索</a:t>
            </a:r>
            <a:endParaRPr lang="en-US" altLang="zh-CN" sz="2400" dirty="0">
              <a:solidFill>
                <a:srgbClr val="931000"/>
              </a:solidFill>
            </a:endParaRPr>
          </a:p>
          <a:p>
            <a:pPr lvl="1">
              <a:lnSpc>
                <a:spcPct val="150000"/>
              </a:lnSpc>
            </a:pPr>
            <a:r>
              <a:rPr lang="zh-CN" altLang="en-US" sz="2400" dirty="0"/>
              <a:t>遗传算法</a:t>
            </a:r>
            <a:endParaRPr lang="en-US" altLang="zh-CN" sz="2400" dirty="0"/>
          </a:p>
          <a:p>
            <a:pPr lvl="1">
              <a:lnSpc>
                <a:spcPct val="150000"/>
              </a:lnSpc>
            </a:pPr>
            <a:r>
              <a:rPr lang="zh-CN" altLang="en-US" sz="2400" dirty="0"/>
              <a:t>连续空间中的局部搜索</a:t>
            </a:r>
            <a:endParaRPr lang="en-US" altLang="zh-CN" sz="2400" dirty="0"/>
          </a:p>
          <a:p>
            <a:pPr lvl="1">
              <a:lnSpc>
                <a:spcPct val="150000"/>
              </a:lnSpc>
            </a:pPr>
            <a:r>
              <a:rPr kumimoji="1" lang="zh-CN" altLang="en-US" sz="2400" b="1" dirty="0"/>
              <a:t>八皇后问题不同的建模和求解方式比较</a:t>
            </a:r>
            <a:endParaRPr lang="en-US" altLang="zh-CN" sz="2400" dirty="0"/>
          </a:p>
        </p:txBody>
      </p:sp>
      <p:sp>
        <p:nvSpPr>
          <p:cNvPr id="4" name="文本框 3">
            <a:extLst>
              <a:ext uri="{FF2B5EF4-FFF2-40B4-BE49-F238E27FC236}">
                <a16:creationId xmlns:a16="http://schemas.microsoft.com/office/drawing/2014/main" id="{1B85CF0A-B278-63A8-B3E1-B00BA6D1BB86}"/>
              </a:ext>
            </a:extLst>
          </p:cNvPr>
          <p:cNvSpPr txBox="1"/>
          <p:nvPr/>
        </p:nvSpPr>
        <p:spPr>
          <a:xfrm>
            <a:off x="3517856" y="917851"/>
            <a:ext cx="5788189" cy="2206758"/>
          </a:xfrm>
          <a:prstGeom prst="rect">
            <a:avLst/>
          </a:prstGeom>
          <a:noFill/>
        </p:spPr>
        <p:txBody>
          <a:bodyPr wrap="square">
            <a:spAutoFit/>
          </a:bodyPr>
          <a:lstStyle/>
          <a:p>
            <a:pPr>
              <a:spcBef>
                <a:spcPts val="633"/>
              </a:spcBef>
            </a:pPr>
            <a:r>
              <a:rPr lang="zh-CN" altLang="en-US" sz="2400" b="1" dirty="0">
                <a:solidFill>
                  <a:srgbClr val="931000"/>
                </a:solidFill>
                <a:latin typeface="KaiTi" panose="02010609060101010101" pitchFamily="49" charset="-122"/>
                <a:ea typeface="KaiTi" panose="02010609060101010101" pitchFamily="49" charset="-122"/>
              </a:rPr>
              <a:t>上节课的搜索</a:t>
            </a:r>
            <a:endParaRPr lang="en-GB" altLang="zh-CN" sz="2400" b="1" dirty="0">
              <a:solidFill>
                <a:srgbClr val="931000"/>
              </a:solidFill>
              <a:latin typeface="KaiTi" panose="02010609060101010101" pitchFamily="49" charset="-122"/>
              <a:ea typeface="KaiTi" panose="02010609060101010101" pitchFamily="49" charset="-122"/>
            </a:endParaRPr>
          </a:p>
          <a:p>
            <a:pPr lvl="1">
              <a:spcBef>
                <a:spcPts val="633"/>
              </a:spcBef>
            </a:pPr>
            <a:r>
              <a:rPr lang="zh-CN" altLang="en-US" sz="2000" b="1" dirty="0">
                <a:solidFill>
                  <a:srgbClr val="931000"/>
                </a:solidFill>
                <a:latin typeface="KaiTi" panose="02010609060101010101" pitchFamily="49" charset="-122"/>
                <a:ea typeface="KaiTi" panose="02010609060101010101" pitchFamily="49" charset="-122"/>
              </a:rPr>
              <a:t>展开整个搜索树，占用内存太大，分支太多</a:t>
            </a:r>
            <a:endParaRPr lang="en-GB" altLang="zh-CN" sz="2000" b="1" dirty="0">
              <a:solidFill>
                <a:srgbClr val="931000"/>
              </a:solidFill>
              <a:latin typeface="KaiTi" panose="02010609060101010101" pitchFamily="49" charset="-122"/>
              <a:ea typeface="KaiTi" panose="02010609060101010101" pitchFamily="49" charset="-122"/>
            </a:endParaRPr>
          </a:p>
          <a:p>
            <a:pPr>
              <a:lnSpc>
                <a:spcPct val="160000"/>
              </a:lnSpc>
            </a:pPr>
            <a:r>
              <a:rPr lang="zh-CN" altLang="en-US" sz="2400" b="1" dirty="0">
                <a:solidFill>
                  <a:srgbClr val="931000"/>
                </a:solidFill>
                <a:latin typeface="KaiTi" panose="02010609060101010101" pitchFamily="49" charset="-122"/>
                <a:ea typeface="KaiTi" panose="02010609060101010101" pitchFamily="49" charset="-122"/>
              </a:rPr>
              <a:t>本节课的爬山法和模拟退火</a:t>
            </a:r>
            <a:endParaRPr lang="en-US" altLang="zh-CN" sz="2400" b="1" dirty="0">
              <a:solidFill>
                <a:srgbClr val="931000"/>
              </a:solidFill>
              <a:latin typeface="KaiTi" panose="02010609060101010101" pitchFamily="49" charset="-122"/>
              <a:ea typeface="KaiTi" panose="02010609060101010101" pitchFamily="49" charset="-122"/>
            </a:endParaRPr>
          </a:p>
          <a:p>
            <a:pPr lvl="1">
              <a:lnSpc>
                <a:spcPct val="100000"/>
              </a:lnSpc>
              <a:spcBef>
                <a:spcPts val="633"/>
              </a:spcBef>
            </a:pPr>
            <a:r>
              <a:rPr lang="zh-CN" altLang="en-US" sz="2000" b="1" dirty="0">
                <a:solidFill>
                  <a:srgbClr val="931000"/>
                </a:solidFill>
                <a:latin typeface="KaiTi" panose="02010609060101010101" pitchFamily="49" charset="-122"/>
                <a:ea typeface="KaiTi" panose="02010609060101010101" pitchFamily="49" charset="-122"/>
              </a:rPr>
              <a:t>只用一个节点搜索 </a:t>
            </a:r>
            <a:r>
              <a:rPr lang="en-US" altLang="zh-CN" sz="2000" b="1" dirty="0">
                <a:solidFill>
                  <a:srgbClr val="931000"/>
                </a:solidFill>
                <a:latin typeface="KaiTi" panose="02010609060101010101" pitchFamily="49" charset="-122"/>
                <a:ea typeface="KaiTi" panose="02010609060101010101" pitchFamily="49" charset="-122"/>
              </a:rPr>
              <a:t>-</a:t>
            </a:r>
            <a:r>
              <a:rPr lang="zh-CN" altLang="en-US" sz="2000" b="1" dirty="0">
                <a:solidFill>
                  <a:srgbClr val="931000"/>
                </a:solidFill>
                <a:latin typeface="KaiTi" panose="02010609060101010101" pitchFamily="49" charset="-122"/>
                <a:ea typeface="KaiTi" panose="02010609060101010101" pitchFamily="49" charset="-122"/>
              </a:rPr>
              <a:t> 矫枉过正</a:t>
            </a:r>
            <a:endParaRPr lang="en-US" altLang="zh-CN" sz="2000" b="1" dirty="0">
              <a:solidFill>
                <a:srgbClr val="931000"/>
              </a:solidFill>
              <a:latin typeface="KaiTi" panose="02010609060101010101" pitchFamily="49" charset="-122"/>
              <a:ea typeface="KaiTi" panose="02010609060101010101" pitchFamily="49" charset="-122"/>
            </a:endParaRPr>
          </a:p>
          <a:p>
            <a:pPr lvl="1">
              <a:lnSpc>
                <a:spcPct val="100000"/>
              </a:lnSpc>
              <a:spcBef>
                <a:spcPts val="633"/>
              </a:spcBef>
            </a:pPr>
            <a:r>
              <a:rPr lang="zh-CN" altLang="en-US" sz="2000" b="1" dirty="0">
                <a:solidFill>
                  <a:srgbClr val="931000"/>
                </a:solidFill>
                <a:latin typeface="KaiTi" panose="02010609060101010101" pitchFamily="49" charset="-122"/>
                <a:ea typeface="KaiTi" panose="02010609060101010101" pitchFamily="49" charset="-122"/>
              </a:rPr>
              <a:t>问：如何用更多内存加快搜索？</a:t>
            </a:r>
            <a:endParaRPr lang="en-GB" altLang="zh-CN" sz="2000" b="1" dirty="0">
              <a:solidFill>
                <a:srgbClr val="931000"/>
              </a:solidFill>
              <a:latin typeface="KaiTi" panose="02010609060101010101" pitchFamily="49" charset="-122"/>
              <a:ea typeface="KaiTi" panose="02010609060101010101" pitchFamily="49" charset="-122"/>
            </a:endParaRPr>
          </a:p>
        </p:txBody>
      </p:sp>
      <p:sp>
        <p:nvSpPr>
          <p:cNvPr id="5" name="Slide Number Placeholder 4">
            <a:extLst>
              <a:ext uri="{FF2B5EF4-FFF2-40B4-BE49-F238E27FC236}">
                <a16:creationId xmlns:a16="http://schemas.microsoft.com/office/drawing/2014/main" id="{DE9321B9-4015-1FB3-D78B-4233D20D60B9}"/>
              </a:ext>
            </a:extLst>
          </p:cNvPr>
          <p:cNvSpPr>
            <a:spLocks noGrp="1"/>
          </p:cNvSpPr>
          <p:nvPr>
            <p:ph type="sldNum" sz="quarter" idx="2"/>
          </p:nvPr>
        </p:nvSpPr>
        <p:spPr/>
        <p:txBody>
          <a:bodyPr/>
          <a:lstStyle/>
          <a:p>
            <a:fld id="{86CB4B4D-7CA3-9044-876B-883B54F8677D}" type="slidenum">
              <a:rPr lang="en-US" altLang="zh-CN" smtClean="0"/>
              <a:pPr/>
              <a:t>95</a:t>
            </a:fld>
            <a:endParaRPr lang="zh-CN" altLang="en-US" dirty="0"/>
          </a:p>
        </p:txBody>
      </p:sp>
    </p:spTree>
    <p:extLst>
      <p:ext uri="{BB962C8B-B14F-4D97-AF65-F5344CB8AC3E}">
        <p14:creationId xmlns:p14="http://schemas.microsoft.com/office/powerpoint/2010/main" val="862149130"/>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zh-CN" altLang="en-US" dirty="0"/>
              <a:t>局部束搜索 </a:t>
            </a:r>
            <a:r>
              <a:rPr lang="en-US" altLang="zh-CN" sz="2800" b="1" dirty="0"/>
              <a:t>Local beam search</a:t>
            </a:r>
            <a:r>
              <a:rPr lang="zh-CN" altLang="en-US" dirty="0"/>
              <a:t>  </a:t>
            </a:r>
            <a:r>
              <a:rPr lang="zh-CN" altLang="en-US" b="1" dirty="0"/>
              <a:t> </a:t>
            </a:r>
            <a:r>
              <a:rPr lang="en-US" altLang="zh-CN" b="1" dirty="0"/>
              <a:t> </a:t>
            </a:r>
            <a:endParaRPr lang="zh-CN" altLang="en-US" b="1" dirty="0"/>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0" y="657776"/>
            <a:ext cx="9037983" cy="4365902"/>
          </a:xfrm>
        </p:spPr>
        <p:txBody>
          <a:bodyPr>
            <a:normAutofit lnSpcReduction="10000"/>
          </a:bodyPr>
          <a:lstStyle/>
          <a:p>
            <a:pPr>
              <a:lnSpc>
                <a:spcPct val="100000"/>
              </a:lnSpc>
              <a:spcBef>
                <a:spcPts val="633"/>
              </a:spcBef>
            </a:pPr>
            <a:r>
              <a:rPr lang="zh-CN" altLang="en-US" sz="2400" dirty="0">
                <a:solidFill>
                  <a:srgbClr val="931000"/>
                </a:solidFill>
              </a:rPr>
              <a:t>局部束搜索算法</a:t>
            </a:r>
            <a:endParaRPr lang="en-US" altLang="zh-CN" sz="2400" dirty="0">
              <a:solidFill>
                <a:srgbClr val="931000"/>
              </a:solidFill>
            </a:endParaRPr>
          </a:p>
          <a:p>
            <a:pPr lvl="1">
              <a:lnSpc>
                <a:spcPct val="100000"/>
              </a:lnSpc>
              <a:spcBef>
                <a:spcPts val="633"/>
              </a:spcBef>
            </a:pPr>
            <a:r>
              <a:rPr lang="zh-CN" altLang="en-US" sz="2400" b="0" dirty="0"/>
              <a:t>在同一时刻保留 </a:t>
            </a:r>
            <a:r>
              <a:rPr lang="en-US" altLang="zh-CN" sz="2400" b="0" dirty="0"/>
              <a:t> k </a:t>
            </a:r>
            <a:r>
              <a:rPr lang="zh-CN" altLang="en-US" sz="2400" b="0" dirty="0"/>
              <a:t>个状态。</a:t>
            </a:r>
            <a:r>
              <a:rPr lang="en-US" altLang="zh-CN" sz="2400" dirty="0"/>
              <a:t>1</a:t>
            </a:r>
            <a:r>
              <a:rPr lang="zh-CN" altLang="en-US" sz="2400" dirty="0"/>
              <a:t>）</a:t>
            </a:r>
            <a:r>
              <a:rPr lang="zh-CN" altLang="en-US" sz="2400" b="0" dirty="0"/>
              <a:t>它从</a:t>
            </a:r>
            <a:r>
              <a:rPr lang="en-US" altLang="zh-CN" sz="2400" b="0" dirty="0"/>
              <a:t> k </a:t>
            </a:r>
            <a:r>
              <a:rPr lang="zh-CN" altLang="en-US" sz="2400" b="0" dirty="0"/>
              <a:t>个随机生成的初始状态开始。</a:t>
            </a:r>
            <a:r>
              <a:rPr lang="en-US" altLang="zh-CN" sz="2400" dirty="0"/>
              <a:t>2</a:t>
            </a:r>
            <a:r>
              <a:rPr lang="zh-CN" altLang="en-US" sz="2400" dirty="0"/>
              <a:t>）</a:t>
            </a:r>
            <a:r>
              <a:rPr lang="zh-CN" altLang="en-US" sz="2400" b="0" dirty="0"/>
              <a:t>在每一步</a:t>
            </a:r>
            <a:r>
              <a:rPr lang="en-US" altLang="zh-CN" sz="2400" b="0" dirty="0"/>
              <a:t>, </a:t>
            </a:r>
            <a:r>
              <a:rPr lang="zh-CN" altLang="en-US" sz="2400" b="0" dirty="0"/>
              <a:t>所有</a:t>
            </a:r>
            <a:r>
              <a:rPr lang="en-US" altLang="zh-CN" sz="2400" b="0" dirty="0"/>
              <a:t>k</a:t>
            </a:r>
            <a:r>
              <a:rPr lang="zh-CN" altLang="en-US" sz="2400" b="0" dirty="0"/>
              <a:t> 个状态各自生成后继，</a:t>
            </a:r>
            <a:r>
              <a:rPr lang="zh-CN" altLang="en-US" sz="2400" b="0" dirty="0">
                <a:highlight>
                  <a:srgbClr val="FFFF00"/>
                </a:highlight>
              </a:rPr>
              <a:t>共有</a:t>
            </a:r>
            <a:r>
              <a:rPr lang="en-US" altLang="zh-CN" sz="2400" b="0" dirty="0">
                <a:highlight>
                  <a:srgbClr val="FFFF00"/>
                </a:highlight>
              </a:rPr>
              <a:t>k*b</a:t>
            </a:r>
            <a:r>
              <a:rPr lang="zh-CN" altLang="en-US" sz="2400" b="0" dirty="0">
                <a:highlight>
                  <a:srgbClr val="FFFF00"/>
                </a:highlight>
              </a:rPr>
              <a:t>个后继</a:t>
            </a:r>
            <a:r>
              <a:rPr lang="zh-CN" altLang="en-US" sz="2400" b="0" dirty="0"/>
              <a:t>。</a:t>
            </a:r>
            <a:r>
              <a:rPr lang="en-US" altLang="zh-CN" sz="2400" dirty="0"/>
              <a:t>3</a:t>
            </a:r>
            <a:r>
              <a:rPr lang="zh-CN" altLang="en-US" sz="2400" dirty="0"/>
              <a:t>）</a:t>
            </a:r>
            <a:r>
              <a:rPr lang="zh-CN" altLang="en-US" sz="2400" b="0" dirty="0"/>
              <a:t>如果</a:t>
            </a:r>
            <a:r>
              <a:rPr lang="en-GB" altLang="zh-CN" sz="2400" b="0" dirty="0"/>
              <a:t>k*b</a:t>
            </a:r>
            <a:r>
              <a:rPr lang="zh-CN" altLang="en-GB" sz="2400" b="0" dirty="0"/>
              <a:t>个</a:t>
            </a:r>
            <a:r>
              <a:rPr lang="zh-CN" altLang="en-US" sz="2400" b="0" dirty="0"/>
              <a:t>后继中有一个是</a:t>
            </a:r>
            <a:r>
              <a:rPr lang="zh-CN" altLang="en-US" sz="2400" b="0" dirty="0">
                <a:highlight>
                  <a:srgbClr val="FFFF00"/>
                </a:highlight>
              </a:rPr>
              <a:t>全局最优点</a:t>
            </a:r>
            <a:r>
              <a:rPr lang="zh-CN" altLang="en-US" sz="2400" b="0" dirty="0"/>
              <a:t>，则算法结束。否则从全部</a:t>
            </a:r>
            <a:r>
              <a:rPr lang="en-US" altLang="zh-CN" sz="2400" b="0" dirty="0"/>
              <a:t>k*b</a:t>
            </a:r>
            <a:r>
              <a:rPr lang="zh-CN" altLang="en-US" sz="2400" b="0" dirty="0"/>
              <a:t>个后继中找出</a:t>
            </a:r>
            <a:r>
              <a:rPr lang="en-US" altLang="zh-CN" sz="2400" b="0" dirty="0">
                <a:highlight>
                  <a:srgbClr val="FFFF00"/>
                </a:highlight>
              </a:rPr>
              <a:t> k </a:t>
            </a:r>
            <a:r>
              <a:rPr lang="zh-CN" altLang="en-US" sz="2400" b="0" dirty="0">
                <a:highlight>
                  <a:srgbClr val="FFFF00"/>
                </a:highlight>
              </a:rPr>
              <a:t>个最好的后继成为当前状态的</a:t>
            </a:r>
            <a:r>
              <a:rPr lang="en-US" altLang="zh-CN" sz="2400" b="0" dirty="0">
                <a:highlight>
                  <a:srgbClr val="FFFF00"/>
                </a:highlight>
              </a:rPr>
              <a:t>k</a:t>
            </a:r>
            <a:r>
              <a:rPr lang="zh-CN" altLang="en-US" sz="2400" b="0" dirty="0">
                <a:highlight>
                  <a:srgbClr val="FFFF00"/>
                </a:highlight>
              </a:rPr>
              <a:t>个状态</a:t>
            </a:r>
            <a:r>
              <a:rPr lang="zh-CN" altLang="en-US" sz="2400" b="0" dirty="0"/>
              <a:t>，算法继续。</a:t>
            </a:r>
            <a:endParaRPr lang="en-US" altLang="zh-CN" sz="2400" b="0" dirty="0"/>
          </a:p>
          <a:p>
            <a:pPr>
              <a:lnSpc>
                <a:spcPct val="100000"/>
              </a:lnSpc>
              <a:spcBef>
                <a:spcPts val="633"/>
              </a:spcBef>
            </a:pPr>
            <a:r>
              <a:rPr lang="zh-CN" altLang="en-US" sz="2400" dirty="0">
                <a:solidFill>
                  <a:srgbClr val="931000"/>
                </a:solidFill>
              </a:rPr>
              <a:t>比较</a:t>
            </a:r>
            <a:endParaRPr lang="en-US" altLang="zh-CN" sz="2400" dirty="0">
              <a:solidFill>
                <a:srgbClr val="931000"/>
              </a:solidFill>
            </a:endParaRPr>
          </a:p>
          <a:p>
            <a:pPr lvl="1">
              <a:lnSpc>
                <a:spcPct val="100000"/>
              </a:lnSpc>
              <a:spcBef>
                <a:spcPts val="633"/>
              </a:spcBef>
            </a:pPr>
            <a:r>
              <a:rPr lang="zh-CN" altLang="en-US" sz="2400" b="0" dirty="0"/>
              <a:t>乍一看，</a:t>
            </a:r>
            <a:r>
              <a:rPr lang="en-US" altLang="zh-CN" sz="2400" b="0" dirty="0"/>
              <a:t> k </a:t>
            </a:r>
            <a:r>
              <a:rPr lang="zh-CN" altLang="en-US" sz="2400" b="0" dirty="0"/>
              <a:t>状态局部束搜索 </a:t>
            </a:r>
            <a:r>
              <a:rPr lang="zh-CN" altLang="en-US" sz="2400" b="0" dirty="0">
                <a:solidFill>
                  <a:srgbClr val="931000"/>
                </a:solidFill>
              </a:rPr>
              <a:t>类似于</a:t>
            </a:r>
            <a:r>
              <a:rPr lang="zh-CN" altLang="en-US" sz="2400" b="0" dirty="0"/>
              <a:t>同时运行 </a:t>
            </a:r>
            <a:r>
              <a:rPr lang="en-US" altLang="zh-CN" sz="2400" b="0" dirty="0"/>
              <a:t>k </a:t>
            </a:r>
            <a:r>
              <a:rPr lang="zh-CN" altLang="en-US" sz="2400" b="0" dirty="0"/>
              <a:t>个</a:t>
            </a:r>
            <a:r>
              <a:rPr lang="zh-CN" altLang="en-US" sz="2400" b="0" u="sng" dirty="0"/>
              <a:t>随机重启爬山</a:t>
            </a:r>
            <a:r>
              <a:rPr lang="zh-CN" altLang="en-US" sz="2400" b="0" dirty="0"/>
              <a:t>算法。</a:t>
            </a:r>
            <a:r>
              <a:rPr lang="en-US" altLang="zh-CN" sz="2400" b="0" dirty="0"/>
              <a:t> </a:t>
            </a:r>
            <a:r>
              <a:rPr lang="zh-CN" altLang="en-US" sz="2400" b="0" dirty="0"/>
              <a:t>事实上，这两个算法</a:t>
            </a:r>
            <a:r>
              <a:rPr lang="zh-CN" altLang="en-US" sz="2400" b="0" u="sng" dirty="0"/>
              <a:t>非常不同</a:t>
            </a:r>
            <a:r>
              <a:rPr lang="zh-CN" altLang="en-US" sz="2400" b="0" dirty="0"/>
              <a:t>。</a:t>
            </a:r>
            <a:endParaRPr lang="en-US" altLang="zh-CN" sz="2400" b="0" dirty="0"/>
          </a:p>
          <a:p>
            <a:pPr lvl="1">
              <a:lnSpc>
                <a:spcPct val="100000"/>
              </a:lnSpc>
              <a:spcBef>
                <a:spcPts val="633"/>
              </a:spcBef>
            </a:pPr>
            <a:r>
              <a:rPr lang="zh-CN" altLang="en-US" sz="2400" b="0" dirty="0"/>
              <a:t>随机重启爬山法：每个搜索是彼此独立的，不通讯的</a:t>
            </a:r>
            <a:endParaRPr lang="en-US" altLang="zh-CN" sz="2400" b="0" dirty="0"/>
          </a:p>
          <a:p>
            <a:pPr lvl="1">
              <a:lnSpc>
                <a:spcPct val="100000"/>
              </a:lnSpc>
              <a:spcBef>
                <a:spcPts val="633"/>
              </a:spcBef>
            </a:pPr>
            <a:r>
              <a:rPr lang="zh-CN" altLang="en-US" sz="2400" b="0" dirty="0"/>
              <a:t>局部束搜索：在上述第</a:t>
            </a:r>
            <a:r>
              <a:rPr lang="en-US" altLang="zh-CN" sz="2400" b="0" dirty="0"/>
              <a:t>3</a:t>
            </a:r>
            <a:r>
              <a:rPr lang="zh-CN" altLang="en-US" sz="2400" b="0" dirty="0"/>
              <a:t>步中选出最优的 </a:t>
            </a:r>
            <a:r>
              <a:rPr lang="en-US" altLang="zh-CN" sz="2400" b="0" dirty="0"/>
              <a:t>k</a:t>
            </a:r>
            <a:r>
              <a:rPr lang="zh-CN" altLang="en-US" sz="2400" b="0" dirty="0"/>
              <a:t>个后继作为新状态</a:t>
            </a:r>
            <a:endParaRPr lang="en-US" altLang="zh-CN" sz="2400" b="0" dirty="0"/>
          </a:p>
        </p:txBody>
      </p:sp>
      <p:sp>
        <p:nvSpPr>
          <p:cNvPr id="4" name="Slide Number Placeholder 3">
            <a:extLst>
              <a:ext uri="{FF2B5EF4-FFF2-40B4-BE49-F238E27FC236}">
                <a16:creationId xmlns:a16="http://schemas.microsoft.com/office/drawing/2014/main" id="{0877E62F-09A7-B44F-DA1A-5B9851219AD0}"/>
              </a:ext>
            </a:extLst>
          </p:cNvPr>
          <p:cNvSpPr>
            <a:spLocks noGrp="1"/>
          </p:cNvSpPr>
          <p:nvPr>
            <p:ph type="sldNum" sz="quarter" idx="2"/>
          </p:nvPr>
        </p:nvSpPr>
        <p:spPr/>
        <p:txBody>
          <a:bodyPr/>
          <a:lstStyle/>
          <a:p>
            <a:fld id="{86CB4B4D-7CA3-9044-876B-883B54F8677D}" type="slidenum">
              <a:rPr lang="en-US" altLang="zh-CN" smtClean="0"/>
              <a:pPr/>
              <a:t>96</a:t>
            </a:fld>
            <a:endParaRPr lang="zh-CN" altLang="en-US" dirty="0"/>
          </a:p>
        </p:txBody>
      </p:sp>
      <p:sp>
        <p:nvSpPr>
          <p:cNvPr id="5" name="TextBox 4">
            <a:extLst>
              <a:ext uri="{FF2B5EF4-FFF2-40B4-BE49-F238E27FC236}">
                <a16:creationId xmlns:a16="http://schemas.microsoft.com/office/drawing/2014/main" id="{2A1C68F2-2A4C-88CF-1A39-82AE8DFCB28E}"/>
              </a:ext>
            </a:extLst>
          </p:cNvPr>
          <p:cNvSpPr txBox="1"/>
          <p:nvPr/>
        </p:nvSpPr>
        <p:spPr>
          <a:xfrm>
            <a:off x="3876048" y="2463924"/>
            <a:ext cx="5161935" cy="707886"/>
          </a:xfrm>
          <a:prstGeom prst="rect">
            <a:avLst/>
          </a:prstGeom>
          <a:solidFill>
            <a:schemeClr val="accent4">
              <a:lumMod val="20000"/>
              <a:lumOff val="80000"/>
            </a:schemeClr>
          </a:solidFill>
        </p:spPr>
        <p:txBody>
          <a:bodyPr wrap="square" rtlCol="0">
            <a:spAutoFit/>
          </a:bodyPr>
          <a:lstStyle/>
          <a:p>
            <a:r>
              <a:rPr lang="en-US" sz="2000" dirty="0" err="1">
                <a:latin typeface="STKaiti" panose="02010600040101010101" pitchFamily="2" charset="-122"/>
                <a:ea typeface="STKaiti" panose="02010600040101010101" pitchFamily="2" charset="-122"/>
              </a:rPr>
              <a:t>这k个搜索是相互通讯的</a:t>
            </a:r>
            <a:r>
              <a:rPr lang="zh-CN" altLang="en-US" sz="2000" dirty="0">
                <a:latin typeface="STKaiti" panose="02010600040101010101" pitchFamily="2" charset="-122"/>
                <a:ea typeface="STKaiti" panose="02010600040101010101" pitchFamily="2" charset="-122"/>
              </a:rPr>
              <a:t>，一个状态若找到好几个好后继，会告诉其他人来一起往下搜索</a:t>
            </a:r>
            <a:endParaRPr lang="en-US" sz="2000" dirty="0">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3137104581"/>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BA03E-C66A-FA42-874F-A623894B2467}"/>
              </a:ext>
            </a:extLst>
          </p:cNvPr>
          <p:cNvSpPr>
            <a:spLocks noGrp="1"/>
          </p:cNvSpPr>
          <p:nvPr>
            <p:ph type="title"/>
          </p:nvPr>
        </p:nvSpPr>
        <p:spPr/>
        <p:txBody>
          <a:bodyPr/>
          <a:lstStyle/>
          <a:p>
            <a:r>
              <a:rPr lang="zh-CN" altLang="en-US" dirty="0"/>
              <a:t>局部束搜索的问题</a:t>
            </a:r>
            <a:endParaRPr kumimoji="1" lang="zh-CN" altLang="en-US" dirty="0"/>
          </a:p>
        </p:txBody>
      </p:sp>
      <p:sp>
        <p:nvSpPr>
          <p:cNvPr id="3" name="文本占位符 2">
            <a:extLst>
              <a:ext uri="{FF2B5EF4-FFF2-40B4-BE49-F238E27FC236}">
                <a16:creationId xmlns:a16="http://schemas.microsoft.com/office/drawing/2014/main" id="{8ABEE1FF-F8B2-C74D-95FC-F542C919737B}"/>
              </a:ext>
            </a:extLst>
          </p:cNvPr>
          <p:cNvSpPr>
            <a:spLocks noGrp="1"/>
          </p:cNvSpPr>
          <p:nvPr>
            <p:ph type="body" idx="1"/>
          </p:nvPr>
        </p:nvSpPr>
        <p:spPr>
          <a:xfrm>
            <a:off x="-114300" y="735636"/>
            <a:ext cx="9372600" cy="4407864"/>
          </a:xfrm>
        </p:spPr>
        <p:txBody>
          <a:bodyPr>
            <a:normAutofit fontScale="92500"/>
          </a:bodyPr>
          <a:lstStyle/>
          <a:p>
            <a:pPr>
              <a:lnSpc>
                <a:spcPct val="150000"/>
              </a:lnSpc>
            </a:pPr>
            <a:r>
              <a:rPr lang="zh-CN" altLang="en-US" sz="2109" dirty="0">
                <a:solidFill>
                  <a:srgbClr val="931000"/>
                </a:solidFill>
              </a:rPr>
              <a:t>局部束搜索的问题</a:t>
            </a:r>
            <a:endParaRPr lang="en-US" altLang="zh-CN" sz="2109" dirty="0">
              <a:solidFill>
                <a:srgbClr val="931000"/>
              </a:solidFill>
            </a:endParaRPr>
          </a:p>
          <a:p>
            <a:pPr lvl="1">
              <a:lnSpc>
                <a:spcPct val="150000"/>
              </a:lnSpc>
            </a:pPr>
            <a:r>
              <a:rPr lang="zh-CN" altLang="en-US" sz="2109" b="0" dirty="0"/>
              <a:t>基础版本的局部束搜索</a:t>
            </a:r>
            <a:r>
              <a:rPr lang="en-US" altLang="zh-CN" sz="2109" b="0" dirty="0"/>
              <a:t>,</a:t>
            </a:r>
            <a:r>
              <a:rPr lang="zh-CN" altLang="en-US" sz="2109" b="0" dirty="0"/>
              <a:t>会很快</a:t>
            </a:r>
            <a:r>
              <a:rPr lang="zh-CN" altLang="en-US" sz="2109" b="0" u="sng" dirty="0"/>
              <a:t>向状态空间中的一个小的局部聚集</a:t>
            </a:r>
            <a:r>
              <a:rPr lang="zh-CN" altLang="en-US" sz="2109" b="0" dirty="0"/>
              <a:t>，</a:t>
            </a:r>
            <a:r>
              <a:rPr lang="en-US" altLang="zh-CN" sz="2109" b="0" dirty="0"/>
              <a:t>k </a:t>
            </a:r>
            <a:r>
              <a:rPr lang="zh-CN" altLang="en-US" sz="2109" b="0" dirty="0"/>
              <a:t>个状态之间缺少多样性，使得在找更优解方面跟</a:t>
            </a:r>
            <a:r>
              <a:rPr lang="zh-CN" altLang="en-US" sz="2109" b="0" u="sng" dirty="0"/>
              <a:t>爬山法</a:t>
            </a:r>
            <a:r>
              <a:rPr lang="zh-CN" altLang="en-US" sz="2109" b="0" dirty="0"/>
              <a:t>差不多，</a:t>
            </a:r>
            <a:r>
              <a:rPr lang="zh-CN" altLang="en-US" sz="2109" b="0" dirty="0">
                <a:highlight>
                  <a:srgbClr val="FFFF00"/>
                </a:highlight>
              </a:rPr>
              <a:t>都容易到局部极值点</a:t>
            </a:r>
            <a:endParaRPr lang="en-US" altLang="zh-CN" sz="2109" b="0" dirty="0">
              <a:highlight>
                <a:srgbClr val="FFFF00"/>
              </a:highlight>
            </a:endParaRPr>
          </a:p>
          <a:p>
            <a:pPr>
              <a:lnSpc>
                <a:spcPct val="150000"/>
              </a:lnSpc>
            </a:pPr>
            <a:r>
              <a:rPr lang="zh-CN" altLang="en-US" sz="2109" dirty="0">
                <a:solidFill>
                  <a:srgbClr val="931000"/>
                </a:solidFill>
              </a:rPr>
              <a:t>一个缓解方案</a:t>
            </a:r>
            <a:endParaRPr lang="en-US" altLang="zh-CN" sz="2109" dirty="0">
              <a:solidFill>
                <a:srgbClr val="931000"/>
              </a:solidFill>
            </a:endParaRPr>
          </a:p>
          <a:p>
            <a:pPr lvl="1">
              <a:lnSpc>
                <a:spcPct val="150000"/>
              </a:lnSpc>
            </a:pPr>
            <a:r>
              <a:rPr lang="zh-CN" altLang="en-US" sz="2109" b="0" dirty="0"/>
              <a:t>一个变种是 </a:t>
            </a:r>
            <a:r>
              <a:rPr lang="zh-CN" altLang="en-US" sz="2109" dirty="0"/>
              <a:t>随机束搜索</a:t>
            </a:r>
            <a:r>
              <a:rPr lang="en-US" altLang="zh-CN" sz="2109" dirty="0"/>
              <a:t> </a:t>
            </a:r>
            <a:r>
              <a:rPr lang="en-US" altLang="zh-CN" sz="2109" b="0" dirty="0"/>
              <a:t>stochastic beam search, </a:t>
            </a:r>
            <a:r>
              <a:rPr lang="zh-CN" altLang="en-US" sz="2109" b="0" dirty="0"/>
              <a:t>类似于随机爬山法（第</a:t>
            </a:r>
            <a:r>
              <a:rPr lang="en-US" altLang="zh-CN" sz="2109" b="0" dirty="0"/>
              <a:t>16</a:t>
            </a:r>
            <a:r>
              <a:rPr lang="zh-CN" altLang="en-US" sz="2109" b="0" dirty="0"/>
              <a:t>页）</a:t>
            </a:r>
            <a:r>
              <a:rPr lang="en-US" altLang="zh-CN" sz="2109" b="0" dirty="0"/>
              <a:t>,</a:t>
            </a:r>
            <a:r>
              <a:rPr lang="zh-CN" altLang="en-US" sz="2109" b="0" dirty="0"/>
              <a:t> 减轻进入局部点的问题。随机束搜索</a:t>
            </a:r>
            <a:r>
              <a:rPr lang="zh-CN" altLang="en-US" sz="2109" dirty="0"/>
              <a:t>不再选择 </a:t>
            </a:r>
            <a:r>
              <a:rPr lang="en-US" altLang="zh-CN" sz="2109" dirty="0"/>
              <a:t>k </a:t>
            </a:r>
            <a:r>
              <a:rPr lang="zh-CN" altLang="en-US" sz="2109" dirty="0"/>
              <a:t>个最好的后继</a:t>
            </a:r>
            <a:r>
              <a:rPr lang="zh-CN" altLang="en-US" sz="2109" b="0" dirty="0"/>
              <a:t>，而是用一个函数计算出一个与后继的优劣程度相关的量，并以此为</a:t>
            </a:r>
            <a:r>
              <a:rPr lang="zh-CN" altLang="en-US" sz="2109" dirty="0"/>
              <a:t>概率选择 </a:t>
            </a:r>
            <a:r>
              <a:rPr lang="en-US" altLang="zh-CN" sz="2109" dirty="0"/>
              <a:t>k</a:t>
            </a:r>
            <a:r>
              <a:rPr lang="zh-CN" altLang="en-US" sz="2109" dirty="0"/>
              <a:t>个后继</a:t>
            </a:r>
            <a:r>
              <a:rPr lang="zh-CN" altLang="en-US" sz="2109" b="0" dirty="0"/>
              <a:t>。</a:t>
            </a:r>
            <a:r>
              <a:rPr lang="en-US" altLang="zh-CN" sz="2109" b="0" dirty="0"/>
              <a:t> </a:t>
            </a:r>
          </a:p>
          <a:p>
            <a:pPr lvl="1">
              <a:lnSpc>
                <a:spcPct val="150000"/>
              </a:lnSpc>
            </a:pPr>
            <a:r>
              <a:rPr lang="zh-CN" altLang="en-US" sz="2109" b="0" dirty="0"/>
              <a:t>随机束搜索有些像“自然选择法则”，</a:t>
            </a:r>
            <a:r>
              <a:rPr lang="zh-CN" altLang="en-US" sz="2109" b="0" dirty="0">
                <a:highlight>
                  <a:srgbClr val="FFFF00"/>
                </a:highlight>
              </a:rPr>
              <a:t>适者生存概率高，不适者死亡概率高</a:t>
            </a:r>
            <a:endParaRPr lang="en-GB" altLang="zh-CN" sz="2109" b="0" dirty="0">
              <a:highlight>
                <a:srgbClr val="FFFF00"/>
              </a:highlight>
            </a:endParaRPr>
          </a:p>
          <a:p>
            <a:pPr marL="342900" lvl="1" indent="0">
              <a:lnSpc>
                <a:spcPct val="150000"/>
              </a:lnSpc>
              <a:buNone/>
            </a:pPr>
            <a:endParaRPr kumimoji="1" lang="zh-CN" altLang="en-US" sz="2109" b="0" dirty="0">
              <a:solidFill>
                <a:srgbClr val="931000"/>
              </a:solidFill>
            </a:endParaRPr>
          </a:p>
        </p:txBody>
      </p:sp>
      <p:sp>
        <p:nvSpPr>
          <p:cNvPr id="4" name="Slide Number Placeholder 3">
            <a:extLst>
              <a:ext uri="{FF2B5EF4-FFF2-40B4-BE49-F238E27FC236}">
                <a16:creationId xmlns:a16="http://schemas.microsoft.com/office/drawing/2014/main" id="{208C67DB-6957-7D9C-CF0E-44364E92BD1C}"/>
              </a:ext>
            </a:extLst>
          </p:cNvPr>
          <p:cNvSpPr>
            <a:spLocks noGrp="1"/>
          </p:cNvSpPr>
          <p:nvPr>
            <p:ph type="sldNum" sz="quarter" idx="2"/>
          </p:nvPr>
        </p:nvSpPr>
        <p:spPr/>
        <p:txBody>
          <a:bodyPr/>
          <a:lstStyle/>
          <a:p>
            <a:fld id="{86CB4B4D-7CA3-9044-876B-883B54F8677D}" type="slidenum">
              <a:rPr lang="en-US" altLang="zh-CN" smtClean="0"/>
              <a:pPr/>
              <a:t>97</a:t>
            </a:fld>
            <a:endParaRPr lang="zh-CN" altLang="en-US" dirty="0"/>
          </a:p>
        </p:txBody>
      </p:sp>
    </p:spTree>
    <p:extLst>
      <p:ext uri="{BB962C8B-B14F-4D97-AF65-F5344CB8AC3E}">
        <p14:creationId xmlns:p14="http://schemas.microsoft.com/office/powerpoint/2010/main" val="1159557787"/>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zh-CN" altLang="en-US" dirty="0"/>
              <a:t>局部优化算法</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724619" y="917851"/>
            <a:ext cx="7276381" cy="3577950"/>
          </a:xfrm>
        </p:spPr>
        <p:txBody>
          <a:bodyPr>
            <a:normAutofit lnSpcReduction="10000"/>
          </a:bodyPr>
          <a:lstStyle/>
          <a:p>
            <a:pPr lvl="1">
              <a:lnSpc>
                <a:spcPct val="150000"/>
              </a:lnSpc>
            </a:pPr>
            <a:r>
              <a:rPr lang="zh-CN" altLang="en-US" sz="2400" dirty="0"/>
              <a:t>爬山法</a:t>
            </a:r>
            <a:endParaRPr lang="en-US" altLang="zh-CN" sz="2400" dirty="0"/>
          </a:p>
          <a:p>
            <a:pPr lvl="1">
              <a:lnSpc>
                <a:spcPct val="150000"/>
              </a:lnSpc>
            </a:pPr>
            <a:r>
              <a:rPr lang="zh-CN" altLang="en-US" sz="2400" dirty="0"/>
              <a:t>模拟退火算法</a:t>
            </a:r>
            <a:endParaRPr lang="en-US" altLang="zh-CN" sz="2400" dirty="0"/>
          </a:p>
          <a:p>
            <a:pPr lvl="1">
              <a:lnSpc>
                <a:spcPct val="150000"/>
              </a:lnSpc>
            </a:pPr>
            <a:r>
              <a:rPr lang="zh-CN" altLang="en-US" sz="2400" dirty="0"/>
              <a:t>局部束搜索</a:t>
            </a:r>
            <a:endParaRPr lang="en-US" altLang="zh-CN" sz="2400" dirty="0"/>
          </a:p>
          <a:p>
            <a:pPr lvl="1">
              <a:lnSpc>
                <a:spcPct val="150000"/>
              </a:lnSpc>
            </a:pPr>
            <a:r>
              <a:rPr lang="zh-CN" altLang="en-US" sz="2400" dirty="0">
                <a:solidFill>
                  <a:srgbClr val="931000"/>
                </a:solidFill>
              </a:rPr>
              <a:t>遗传算法</a:t>
            </a:r>
            <a:endParaRPr lang="en-US" altLang="zh-CN" sz="2400" dirty="0">
              <a:solidFill>
                <a:srgbClr val="931000"/>
              </a:solidFill>
            </a:endParaRPr>
          </a:p>
          <a:p>
            <a:pPr lvl="1">
              <a:lnSpc>
                <a:spcPct val="150000"/>
              </a:lnSpc>
            </a:pPr>
            <a:r>
              <a:rPr lang="zh-CN" altLang="en-US" sz="2400" dirty="0"/>
              <a:t>连续空间中的局部搜索</a:t>
            </a:r>
            <a:endParaRPr lang="en-US" altLang="zh-CN" sz="2400" dirty="0"/>
          </a:p>
          <a:p>
            <a:pPr lvl="1">
              <a:lnSpc>
                <a:spcPct val="150000"/>
              </a:lnSpc>
            </a:pPr>
            <a:r>
              <a:rPr kumimoji="1" lang="zh-CN" altLang="en-US" sz="2400" b="1" dirty="0"/>
              <a:t>八皇后问题不同的建模和求解方式比较</a:t>
            </a:r>
            <a:endParaRPr lang="en-US" altLang="zh-CN" sz="2400" dirty="0"/>
          </a:p>
        </p:txBody>
      </p:sp>
      <p:sp>
        <p:nvSpPr>
          <p:cNvPr id="4" name="文本框 3">
            <a:extLst>
              <a:ext uri="{FF2B5EF4-FFF2-40B4-BE49-F238E27FC236}">
                <a16:creationId xmlns:a16="http://schemas.microsoft.com/office/drawing/2014/main" id="{1B85CF0A-B278-63A8-B3E1-B00BA6D1BB86}"/>
              </a:ext>
            </a:extLst>
          </p:cNvPr>
          <p:cNvSpPr txBox="1"/>
          <p:nvPr/>
        </p:nvSpPr>
        <p:spPr>
          <a:xfrm>
            <a:off x="4362809" y="1695091"/>
            <a:ext cx="4328160" cy="1277273"/>
          </a:xfrm>
          <a:prstGeom prst="rect">
            <a:avLst/>
          </a:prstGeom>
          <a:noFill/>
        </p:spPr>
        <p:txBody>
          <a:bodyPr wrap="square">
            <a:spAutoFit/>
          </a:bodyPr>
          <a:lstStyle/>
          <a:p>
            <a:pPr>
              <a:lnSpc>
                <a:spcPct val="160000"/>
              </a:lnSpc>
            </a:pPr>
            <a:r>
              <a:rPr lang="zh-CN" altLang="en-US" sz="2000" b="1" dirty="0">
                <a:solidFill>
                  <a:srgbClr val="931000"/>
                </a:solidFill>
                <a:latin typeface="KaiTi" panose="02010609060101010101" pitchFamily="49" charset="-122"/>
                <a:ea typeface="KaiTi" panose="02010609060101010101" pitchFamily="49" charset="-122"/>
              </a:rPr>
              <a:t>局部束搜索的问题</a:t>
            </a:r>
            <a:endParaRPr lang="en-US" altLang="zh-CN" sz="2000" b="1" dirty="0">
              <a:solidFill>
                <a:srgbClr val="931000"/>
              </a:solidFill>
              <a:latin typeface="KaiTi" panose="02010609060101010101" pitchFamily="49" charset="-122"/>
              <a:ea typeface="KaiTi" panose="02010609060101010101" pitchFamily="49" charset="-122"/>
            </a:endParaRPr>
          </a:p>
          <a:p>
            <a:pPr lvl="1">
              <a:lnSpc>
                <a:spcPct val="100000"/>
              </a:lnSpc>
              <a:spcBef>
                <a:spcPts val="633"/>
              </a:spcBef>
            </a:pPr>
            <a:r>
              <a:rPr lang="zh-CN" altLang="en-US" sz="2000" b="1" dirty="0">
                <a:solidFill>
                  <a:srgbClr val="931000"/>
                </a:solidFill>
                <a:latin typeface="KaiTi" panose="02010609060101010101" pitchFamily="49" charset="-122"/>
                <a:ea typeface="KaiTi" panose="02010609060101010101" pitchFamily="49" charset="-122"/>
              </a:rPr>
              <a:t>很快集中到一小部分节点，缺少多样性，比单纯爬山改进有限</a:t>
            </a:r>
            <a:endParaRPr lang="en-US" altLang="zh-CN" sz="2000" b="1" dirty="0">
              <a:solidFill>
                <a:srgbClr val="931000"/>
              </a:solidFill>
              <a:latin typeface="KaiTi" panose="02010609060101010101" pitchFamily="49" charset="-122"/>
              <a:ea typeface="KaiTi" panose="02010609060101010101" pitchFamily="49" charset="-122"/>
            </a:endParaRPr>
          </a:p>
        </p:txBody>
      </p:sp>
      <p:sp>
        <p:nvSpPr>
          <p:cNvPr id="5" name="Slide Number Placeholder 4">
            <a:extLst>
              <a:ext uri="{FF2B5EF4-FFF2-40B4-BE49-F238E27FC236}">
                <a16:creationId xmlns:a16="http://schemas.microsoft.com/office/drawing/2014/main" id="{FDBD8A6A-D33C-2BF8-3DC2-B2E305622CB2}"/>
              </a:ext>
            </a:extLst>
          </p:cNvPr>
          <p:cNvSpPr>
            <a:spLocks noGrp="1"/>
          </p:cNvSpPr>
          <p:nvPr>
            <p:ph type="sldNum" sz="quarter" idx="2"/>
          </p:nvPr>
        </p:nvSpPr>
        <p:spPr/>
        <p:txBody>
          <a:bodyPr/>
          <a:lstStyle/>
          <a:p>
            <a:fld id="{86CB4B4D-7CA3-9044-876B-883B54F8677D}" type="slidenum">
              <a:rPr lang="en-US" altLang="zh-CN" smtClean="0"/>
              <a:pPr/>
              <a:t>98</a:t>
            </a:fld>
            <a:endParaRPr lang="zh-CN" altLang="en-US" dirty="0"/>
          </a:p>
        </p:txBody>
      </p:sp>
    </p:spTree>
    <p:extLst>
      <p:ext uri="{BB962C8B-B14F-4D97-AF65-F5344CB8AC3E}">
        <p14:creationId xmlns:p14="http://schemas.microsoft.com/office/powerpoint/2010/main" val="1556551120"/>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zh-CN" altLang="en-US" dirty="0"/>
              <a:t>遗传算法</a:t>
            </a:r>
            <a:r>
              <a:rPr lang="en-US" altLang="zh-CN" dirty="0"/>
              <a:t> </a:t>
            </a:r>
            <a:endParaRPr lang="zh-CN" altLang="en-US" dirty="0"/>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396815" y="960120"/>
            <a:ext cx="8626415" cy="3672840"/>
          </a:xfrm>
        </p:spPr>
        <p:txBody>
          <a:bodyPr>
            <a:normAutofit/>
          </a:bodyPr>
          <a:lstStyle/>
          <a:p>
            <a:r>
              <a:rPr lang="zh-CN" altLang="en-US" sz="2531" dirty="0"/>
              <a:t>遗传算法</a:t>
            </a:r>
            <a:r>
              <a:rPr lang="en-US" altLang="zh-CN" sz="2531" dirty="0"/>
              <a:t> </a:t>
            </a:r>
            <a:r>
              <a:rPr lang="en-US" altLang="zh-CN" sz="2320" b="1" dirty="0"/>
              <a:t>Genetic algorithms </a:t>
            </a:r>
            <a:endParaRPr lang="en-US" altLang="zh-CN" sz="2109" dirty="0"/>
          </a:p>
          <a:p>
            <a:pPr lvl="1">
              <a:lnSpc>
                <a:spcPct val="150000"/>
              </a:lnSpc>
            </a:pPr>
            <a:r>
              <a:rPr lang="zh-CN" altLang="en-US" sz="2400" b="0" dirty="0"/>
              <a:t>是</a:t>
            </a:r>
            <a:r>
              <a:rPr lang="zh-CN" altLang="en-US" sz="2400" b="0" u="sng" dirty="0"/>
              <a:t>随机束算法</a:t>
            </a:r>
            <a:r>
              <a:rPr lang="zh-CN" altLang="en-US" sz="2400" b="0" dirty="0"/>
              <a:t>的一个变种。</a:t>
            </a:r>
            <a:endParaRPr lang="en-US" altLang="zh-CN" sz="2400" b="0" dirty="0"/>
          </a:p>
          <a:p>
            <a:pPr lvl="1">
              <a:lnSpc>
                <a:spcPct val="150000"/>
              </a:lnSpc>
            </a:pPr>
            <a:r>
              <a:rPr lang="zh-CN" altLang="en-US" sz="2400" b="0" dirty="0"/>
              <a:t>后继节点不再是由</a:t>
            </a:r>
            <a:r>
              <a:rPr lang="zh-CN" altLang="en-US" sz="2400" b="0" dirty="0">
                <a:solidFill>
                  <a:srgbClr val="C00000"/>
                </a:solidFill>
              </a:rPr>
              <a:t>单个</a:t>
            </a:r>
            <a:r>
              <a:rPr lang="zh-CN" altLang="en-US" sz="2400" b="0" dirty="0"/>
              <a:t>状态产生了，</a:t>
            </a:r>
            <a:endParaRPr lang="en-US" altLang="zh-CN" sz="2400" b="0" dirty="0"/>
          </a:p>
          <a:p>
            <a:pPr lvl="1">
              <a:lnSpc>
                <a:spcPct val="150000"/>
              </a:lnSpc>
            </a:pPr>
            <a:r>
              <a:rPr lang="zh-CN" altLang="en-US" sz="2400" b="0" dirty="0"/>
              <a:t>而是由</a:t>
            </a:r>
            <a:r>
              <a:rPr lang="zh-CN" altLang="en-US" sz="2400" b="0" dirty="0">
                <a:solidFill>
                  <a:srgbClr val="C00000"/>
                </a:solidFill>
              </a:rPr>
              <a:t>两个父状态</a:t>
            </a:r>
            <a:r>
              <a:rPr lang="zh-CN" altLang="en-US" sz="2400" b="0" dirty="0"/>
              <a:t>结合产生的。</a:t>
            </a:r>
            <a:endParaRPr lang="en-US" altLang="zh-CN" sz="2400" b="0" dirty="0"/>
          </a:p>
          <a:p>
            <a:pPr lvl="1">
              <a:lnSpc>
                <a:spcPct val="150000"/>
              </a:lnSpc>
            </a:pPr>
            <a:r>
              <a:rPr lang="zh-CN" altLang="en-US" sz="2400" b="0" dirty="0"/>
              <a:t>类似于自然法则的从</a:t>
            </a:r>
            <a:r>
              <a:rPr lang="zh-CN" altLang="en-US" sz="2400" b="0" dirty="0">
                <a:solidFill>
                  <a:srgbClr val="C00000"/>
                </a:solidFill>
              </a:rPr>
              <a:t>无性繁殖</a:t>
            </a:r>
            <a:r>
              <a:rPr lang="zh-CN" altLang="en-US" sz="2400" b="0" dirty="0"/>
              <a:t>到</a:t>
            </a:r>
            <a:r>
              <a:rPr lang="zh-CN" altLang="en-US" sz="2400" b="0" dirty="0">
                <a:solidFill>
                  <a:srgbClr val="C00000"/>
                </a:solidFill>
              </a:rPr>
              <a:t>有性繁殖</a:t>
            </a:r>
            <a:r>
              <a:rPr lang="zh-CN" altLang="en-US" sz="2400" b="0" dirty="0"/>
              <a:t>。</a:t>
            </a:r>
            <a:endParaRPr lang="en-US" altLang="zh-CN" sz="2000" b="0" dirty="0"/>
          </a:p>
          <a:p>
            <a:pPr marL="342900" lvl="1" indent="0">
              <a:buNone/>
            </a:pPr>
            <a:endParaRPr lang="en-US" altLang="zh-CN" sz="1898" dirty="0"/>
          </a:p>
        </p:txBody>
      </p:sp>
      <p:sp>
        <p:nvSpPr>
          <p:cNvPr id="4" name="Slide Number Placeholder 3">
            <a:extLst>
              <a:ext uri="{FF2B5EF4-FFF2-40B4-BE49-F238E27FC236}">
                <a16:creationId xmlns:a16="http://schemas.microsoft.com/office/drawing/2014/main" id="{8D39EAC4-8247-4DA7-3ED4-04A8A3532D5E}"/>
              </a:ext>
            </a:extLst>
          </p:cNvPr>
          <p:cNvSpPr>
            <a:spLocks noGrp="1"/>
          </p:cNvSpPr>
          <p:nvPr>
            <p:ph type="sldNum" sz="quarter" idx="2"/>
          </p:nvPr>
        </p:nvSpPr>
        <p:spPr/>
        <p:txBody>
          <a:bodyPr/>
          <a:lstStyle/>
          <a:p>
            <a:fld id="{86CB4B4D-7CA3-9044-876B-883B54F8677D}" type="slidenum">
              <a:rPr lang="en-US" altLang="zh-CN" smtClean="0"/>
              <a:pPr/>
              <a:t>99</a:t>
            </a:fld>
            <a:endParaRPr lang="zh-CN" altLang="en-US" dirty="0"/>
          </a:p>
        </p:txBody>
      </p:sp>
      <p:sp>
        <p:nvSpPr>
          <p:cNvPr id="5" name="TextBox 4">
            <a:extLst>
              <a:ext uri="{FF2B5EF4-FFF2-40B4-BE49-F238E27FC236}">
                <a16:creationId xmlns:a16="http://schemas.microsoft.com/office/drawing/2014/main" id="{31BB2489-E0D6-509F-5E30-026CFAACD442}"/>
              </a:ext>
            </a:extLst>
          </p:cNvPr>
          <p:cNvSpPr txBox="1"/>
          <p:nvPr/>
        </p:nvSpPr>
        <p:spPr>
          <a:xfrm>
            <a:off x="2915237" y="3920647"/>
            <a:ext cx="2723823" cy="923330"/>
          </a:xfrm>
          <a:prstGeom prst="rect">
            <a:avLst/>
          </a:prstGeom>
          <a:noFill/>
        </p:spPr>
        <p:txBody>
          <a:bodyPr wrap="none" rtlCol="0">
            <a:spAutoFit/>
          </a:bodyPr>
          <a:lstStyle/>
          <a:p>
            <a:pPr algn="ctr"/>
            <a:r>
              <a:rPr lang="zh-CN" altLang="en-US" dirty="0">
                <a:latin typeface="STKaiti" panose="02010600040101010101" pitchFamily="2" charset="-122"/>
                <a:ea typeface="STKaiti" panose="02010600040101010101" pitchFamily="2" charset="-122"/>
              </a:rPr>
              <a:t>局部束搜索，随机束搜索</a:t>
            </a:r>
            <a:endParaRPr lang="en-GB" altLang="zh-CN" dirty="0">
              <a:latin typeface="STKaiti" panose="02010600040101010101" pitchFamily="2" charset="-122"/>
              <a:ea typeface="STKaiti" panose="02010600040101010101" pitchFamily="2" charset="-122"/>
            </a:endParaRPr>
          </a:p>
          <a:p>
            <a:pPr algn="ctr"/>
            <a:r>
              <a:rPr lang="zh-CN" altLang="en-US" dirty="0">
                <a:latin typeface="STKaiti" panose="02010600040101010101" pitchFamily="2" charset="-122"/>
                <a:ea typeface="STKaiti" panose="02010600040101010101" pitchFamily="2" charset="-122"/>
              </a:rPr>
              <a:t>类似单细胞生物</a:t>
            </a:r>
            <a:endParaRPr lang="en-GB" altLang="zh-CN" dirty="0">
              <a:latin typeface="STKaiti" panose="02010600040101010101" pitchFamily="2" charset="-122"/>
              <a:ea typeface="STKaiti" panose="02010600040101010101" pitchFamily="2" charset="-122"/>
            </a:endParaRPr>
          </a:p>
          <a:p>
            <a:pPr algn="ctr"/>
            <a:r>
              <a:rPr lang="zh-CN" altLang="en-US" dirty="0">
                <a:latin typeface="STKaiti" panose="02010600040101010101" pitchFamily="2" charset="-122"/>
                <a:ea typeface="STKaiti" panose="02010600040101010101" pitchFamily="2" charset="-122"/>
              </a:rPr>
              <a:t>后代多样性小</a:t>
            </a:r>
            <a:endParaRPr lang="en-US" dirty="0">
              <a:latin typeface="STKaiti" panose="02010600040101010101" pitchFamily="2" charset="-122"/>
              <a:ea typeface="STKaiti" panose="02010600040101010101" pitchFamily="2" charset="-122"/>
            </a:endParaRPr>
          </a:p>
        </p:txBody>
      </p:sp>
      <p:cxnSp>
        <p:nvCxnSpPr>
          <p:cNvPr id="7" name="Straight Arrow Connector 6">
            <a:extLst>
              <a:ext uri="{FF2B5EF4-FFF2-40B4-BE49-F238E27FC236}">
                <a16:creationId xmlns:a16="http://schemas.microsoft.com/office/drawing/2014/main" id="{8F738887-4C43-809F-42C8-0A2D51644D3C}"/>
              </a:ext>
            </a:extLst>
          </p:cNvPr>
          <p:cNvCxnSpPr/>
          <p:nvPr/>
        </p:nvCxnSpPr>
        <p:spPr>
          <a:xfrm flipV="1">
            <a:off x="4384110" y="3695178"/>
            <a:ext cx="0" cy="275573"/>
          </a:xfrm>
          <a:prstGeom prst="straightConnector1">
            <a:avLst/>
          </a:prstGeom>
          <a:ln w="3810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31878-D702-95CA-E302-E13AD8B21749}"/>
              </a:ext>
            </a:extLst>
          </p:cNvPr>
          <p:cNvCxnSpPr/>
          <p:nvPr/>
        </p:nvCxnSpPr>
        <p:spPr>
          <a:xfrm flipV="1">
            <a:off x="6152367" y="3723141"/>
            <a:ext cx="0" cy="275573"/>
          </a:xfrm>
          <a:prstGeom prst="straightConnector1">
            <a:avLst/>
          </a:prstGeom>
          <a:ln w="3810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95BE356-5927-DBF3-E50A-C174C0BBAA8E}"/>
              </a:ext>
            </a:extLst>
          </p:cNvPr>
          <p:cNvSpPr txBox="1"/>
          <p:nvPr/>
        </p:nvSpPr>
        <p:spPr>
          <a:xfrm>
            <a:off x="5452772" y="3931938"/>
            <a:ext cx="1569660" cy="923330"/>
          </a:xfrm>
          <a:prstGeom prst="rect">
            <a:avLst/>
          </a:prstGeom>
          <a:noFill/>
        </p:spPr>
        <p:txBody>
          <a:bodyPr wrap="none" rtlCol="0">
            <a:spAutoFit/>
          </a:bodyPr>
          <a:lstStyle/>
          <a:p>
            <a:pPr algn="ctr"/>
            <a:r>
              <a:rPr lang="zh-CN" altLang="en-US" dirty="0">
                <a:latin typeface="STKaiti" panose="02010600040101010101" pitchFamily="2" charset="-122"/>
                <a:ea typeface="STKaiti" panose="02010600040101010101" pitchFamily="2" charset="-122"/>
              </a:rPr>
              <a:t>遗传算法</a:t>
            </a:r>
            <a:endParaRPr lang="en-GB" altLang="zh-CN" dirty="0">
              <a:latin typeface="STKaiti" panose="02010600040101010101" pitchFamily="2" charset="-122"/>
              <a:ea typeface="STKaiti" panose="02010600040101010101" pitchFamily="2" charset="-122"/>
            </a:endParaRPr>
          </a:p>
          <a:p>
            <a:pPr algn="ctr"/>
            <a:r>
              <a:rPr lang="zh-CN" altLang="en-US" dirty="0">
                <a:latin typeface="STKaiti" panose="02010600040101010101" pitchFamily="2" charset="-122"/>
                <a:ea typeface="STKaiti" panose="02010600040101010101" pitchFamily="2" charset="-122"/>
              </a:rPr>
              <a:t>类似高级生物</a:t>
            </a:r>
            <a:endParaRPr lang="en-GB" altLang="zh-CN" dirty="0">
              <a:latin typeface="STKaiti" panose="02010600040101010101" pitchFamily="2" charset="-122"/>
              <a:ea typeface="STKaiti" panose="02010600040101010101" pitchFamily="2" charset="-122"/>
            </a:endParaRPr>
          </a:p>
          <a:p>
            <a:pPr algn="ctr"/>
            <a:r>
              <a:rPr lang="zh-CN" altLang="en-US" dirty="0">
                <a:latin typeface="STKaiti" panose="02010600040101010101" pitchFamily="2" charset="-122"/>
                <a:ea typeface="STKaiti" panose="02010600040101010101" pitchFamily="2" charset="-122"/>
              </a:rPr>
              <a:t>后代多样性大</a:t>
            </a:r>
            <a:endParaRPr lang="en-US" dirty="0">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224087078"/>
      </p:ext>
    </p:extLst>
  </p:cSld>
  <p:clrMapOvr>
    <a:masterClrMapping/>
  </p:clrMapOvr>
  <p:transition spd="med"/>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18936</TotalTime>
  <Words>19660</Words>
  <Application>Microsoft Office PowerPoint</Application>
  <PresentationFormat>全屏显示(16:9)</PresentationFormat>
  <Paragraphs>1445</Paragraphs>
  <Slides>131</Slides>
  <Notes>104</Notes>
  <HiddenSlides>7</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131</vt:i4>
      </vt:variant>
    </vt:vector>
  </HeadingPairs>
  <TitlesOfParts>
    <vt:vector size="144" baseType="lpstr">
      <vt:lpstr>Helvetica Neue</vt:lpstr>
      <vt:lpstr>等线</vt:lpstr>
      <vt:lpstr>仿宋</vt:lpstr>
      <vt:lpstr>STKaiti</vt:lpstr>
      <vt:lpstr>KaiTi</vt:lpstr>
      <vt:lpstr>微软雅黑</vt:lpstr>
      <vt:lpstr>Arial</vt:lpstr>
      <vt:lpstr>Calibri</vt:lpstr>
      <vt:lpstr>Cambria Math</vt:lpstr>
      <vt:lpstr>Impact</vt:lpstr>
      <vt:lpstr>Times</vt:lpstr>
      <vt:lpstr>Office 主题​​</vt:lpstr>
      <vt:lpstr>Image</vt:lpstr>
      <vt:lpstr>用搜索解决问题 Solving Problems by Searching</vt:lpstr>
      <vt:lpstr>内容提要</vt:lpstr>
      <vt:lpstr>问题的形式化描述</vt:lpstr>
      <vt:lpstr>通用问题描述框架：Python 样例代码</vt:lpstr>
      <vt:lpstr>通用问题描述框架： C++样例代码</vt:lpstr>
      <vt:lpstr>例1：罗马尼亚寻径问题</vt:lpstr>
      <vt:lpstr>最短路径的问题类：Python</vt:lpstr>
      <vt:lpstr>例2  八数码问题</vt:lpstr>
      <vt:lpstr>例3  八皇后问题            模型一  </vt:lpstr>
      <vt:lpstr>例3  八皇后问题     模型二  </vt:lpstr>
      <vt:lpstr>八皇后问题描述：Python</vt:lpstr>
      <vt:lpstr>八皇后问题描述：Python</vt:lpstr>
      <vt:lpstr>内容提要</vt:lpstr>
      <vt:lpstr>基本概念</vt:lpstr>
      <vt:lpstr>最短路问题示例</vt:lpstr>
      <vt:lpstr>搜索算法的一般框架 </vt:lpstr>
      <vt:lpstr>搜索算法的效率评价</vt:lpstr>
      <vt:lpstr>问题难度和算法复杂度</vt:lpstr>
      <vt:lpstr>内容提要</vt:lpstr>
      <vt:lpstr>1 宽度优先</vt:lpstr>
      <vt:lpstr>用队列存储开节点集，用哈希表存储闭节点集</vt:lpstr>
      <vt:lpstr>搜索算法的一般存储框架</vt:lpstr>
      <vt:lpstr>1 宽度优先 伪代码</vt:lpstr>
      <vt:lpstr>宽度优先搜索代码：Python</vt:lpstr>
      <vt:lpstr>2 深度优先</vt:lpstr>
      <vt:lpstr>深度度优先搜索代码：Python</vt:lpstr>
      <vt:lpstr>2 深度优先</vt:lpstr>
      <vt:lpstr>宽度优先和深度优先的效率分析</vt:lpstr>
      <vt:lpstr>PowerPoint 演示文稿</vt:lpstr>
      <vt:lpstr>PowerPoint 演示文稿</vt:lpstr>
      <vt:lpstr>3 深度受限</vt:lpstr>
      <vt:lpstr>3 深度受限</vt:lpstr>
      <vt:lpstr>4 迭代加深</vt:lpstr>
      <vt:lpstr>5 双向搜索</vt:lpstr>
      <vt:lpstr>内容提要</vt:lpstr>
      <vt:lpstr>一致代价</vt:lpstr>
      <vt:lpstr>一致代价</vt:lpstr>
      <vt:lpstr>一致代价</vt:lpstr>
      <vt:lpstr>一致代价</vt:lpstr>
      <vt:lpstr>内容提要</vt:lpstr>
      <vt:lpstr>贪婪最佳（贪心）</vt:lpstr>
      <vt:lpstr>贪婪最佳（贪心）</vt:lpstr>
      <vt:lpstr>贪婪最佳（贪心）</vt:lpstr>
      <vt:lpstr>内容提要</vt:lpstr>
      <vt:lpstr>A* 搜索</vt:lpstr>
      <vt:lpstr>A*算法展开过程</vt:lpstr>
      <vt:lpstr>A*算法展开过程</vt:lpstr>
      <vt:lpstr>A*算法展开过程</vt:lpstr>
      <vt:lpstr>h(n) 满足什么性质，A*是最优的？</vt:lpstr>
      <vt:lpstr>树搜索：h(n) 是可采纳的（admissible heuristic） A*是最优的</vt:lpstr>
      <vt:lpstr>图搜索：h(n) 是一致的（ consistency） A*是最优的</vt:lpstr>
      <vt:lpstr>图搜索：h(n) 是一致的（ consistency） A*是最优的</vt:lpstr>
      <vt:lpstr>A*算法的最优性</vt:lpstr>
      <vt:lpstr>PowerPoint 演示文稿</vt:lpstr>
      <vt:lpstr>一个可采纳但不一致的例子</vt:lpstr>
      <vt:lpstr>A*是最优的</vt:lpstr>
      <vt:lpstr>A*算法的f 值等高线 </vt:lpstr>
      <vt:lpstr>A*算法是完备的，最高效的 optimally efficient</vt:lpstr>
      <vt:lpstr>A* 搜索 小结</vt:lpstr>
      <vt:lpstr>A*搜索算法的代码：python</vt:lpstr>
      <vt:lpstr>内容提要</vt:lpstr>
      <vt:lpstr>启发式函数</vt:lpstr>
      <vt:lpstr>h2 总比 h1 好吗?</vt:lpstr>
      <vt:lpstr>启发式函数的设计方法</vt:lpstr>
      <vt:lpstr>放松限制条件产生松弛问题</vt:lpstr>
      <vt:lpstr>启发式函数的产生过程需简单</vt:lpstr>
      <vt:lpstr>讨论</vt:lpstr>
      <vt:lpstr>复合式启发函数</vt:lpstr>
      <vt:lpstr>内容总结</vt:lpstr>
      <vt:lpstr>局部优化算法 Local Search Algorithms and Optimization Problems</vt:lpstr>
      <vt:lpstr>为什么要局部优化算法？</vt:lpstr>
      <vt:lpstr>为什么要局部优化算法？</vt:lpstr>
      <vt:lpstr>八皇后问题的重新建模</vt:lpstr>
      <vt:lpstr>状态估值函数和问题求解过程</vt:lpstr>
      <vt:lpstr>局部搜索算法</vt:lpstr>
      <vt:lpstr>局部搜索算法</vt:lpstr>
      <vt:lpstr>局部搜索算法</vt:lpstr>
      <vt:lpstr>局部搜索算法</vt:lpstr>
      <vt:lpstr>爬山法   The hill-climbing search algorithm </vt:lpstr>
      <vt:lpstr>爬山法   The hill-climbing search algorithm </vt:lpstr>
      <vt:lpstr>八皇后问题</vt:lpstr>
      <vt:lpstr>问题：陷入局部最优</vt:lpstr>
      <vt:lpstr>八皇后问题</vt:lpstr>
      <vt:lpstr>平移</vt:lpstr>
      <vt:lpstr>爬山法各种变种</vt:lpstr>
      <vt:lpstr>爬山法各种变种</vt:lpstr>
      <vt:lpstr>爬山法各种变种</vt:lpstr>
      <vt:lpstr>随机重启爬山法是非常高效的</vt:lpstr>
      <vt:lpstr>小结</vt:lpstr>
      <vt:lpstr>局部优化算法</vt:lpstr>
      <vt:lpstr>模拟退火算法 Simulated annealing </vt:lpstr>
      <vt:lpstr>模拟退火算法 Simulated annealing </vt:lpstr>
      <vt:lpstr>模拟退火算法伪代码</vt:lpstr>
      <vt:lpstr>回顾比较</vt:lpstr>
      <vt:lpstr>局部优化算法</vt:lpstr>
      <vt:lpstr>局部束搜索 Local beam search    </vt:lpstr>
      <vt:lpstr>局部束搜索的问题</vt:lpstr>
      <vt:lpstr>局部优化算法</vt:lpstr>
      <vt:lpstr>遗传算法 </vt:lpstr>
      <vt:lpstr>用遗传算法解八皇后问题的例子</vt:lpstr>
      <vt:lpstr>用遗传算法解八皇后问题的例子</vt:lpstr>
      <vt:lpstr>用遗传算法解八皇后问题的例子</vt:lpstr>
      <vt:lpstr>用遗传算法解八皇后问题的例子</vt:lpstr>
      <vt:lpstr>用遗传算法解八皇后问题的例子</vt:lpstr>
      <vt:lpstr>用遗传算法解八皇后问题的例子</vt:lpstr>
      <vt:lpstr>用遗传算法解八皇后问题的例子</vt:lpstr>
      <vt:lpstr>用遗传算法解八皇后问题的例子</vt:lpstr>
      <vt:lpstr>用遗传算法解八皇后问题的例子</vt:lpstr>
      <vt:lpstr>用遗传算法解八皇后问题的例子</vt:lpstr>
      <vt:lpstr>用遗传算法解八皇后问题的例子</vt:lpstr>
      <vt:lpstr>用遗传算法解八皇后问题的例子</vt:lpstr>
      <vt:lpstr>用遗传算法解八皇后问题的例子</vt:lpstr>
      <vt:lpstr>用遗传算法解八皇后问题的例子</vt:lpstr>
      <vt:lpstr>用遗传算法解八皇后问题的例子</vt:lpstr>
      <vt:lpstr>用遗传算法解八皇后问题的例子</vt:lpstr>
      <vt:lpstr>遗传算法：两个前代产生一个后代</vt:lpstr>
      <vt:lpstr>遗传算法 </vt:lpstr>
      <vt:lpstr>局部优化算法</vt:lpstr>
      <vt:lpstr>连续空间中的局部搜索</vt:lpstr>
      <vt:lpstr>连续空间中的局部搜索</vt:lpstr>
      <vt:lpstr>连续空间中的局部搜索</vt:lpstr>
      <vt:lpstr>连续空间中的局部搜索</vt:lpstr>
      <vt:lpstr>连续空间中的局部搜索</vt:lpstr>
      <vt:lpstr>连续空间中的局部搜索</vt:lpstr>
      <vt:lpstr>连续空间中的局部搜索</vt:lpstr>
      <vt:lpstr>总结：局部优化算法</vt:lpstr>
      <vt:lpstr>局部优化算法</vt:lpstr>
      <vt:lpstr>方法一：全局搜索、搜索树、可以找到全部解</vt:lpstr>
      <vt:lpstr>方法二：全局搜索、搜索树、可以找到全部解</vt:lpstr>
      <vt:lpstr>方法三： 局部优化、全局估值函数、整个棋盘为一个状态</vt:lpstr>
      <vt:lpstr>方法四：遗传算法、模式编码、全局估值函数、交叉遗传变异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汪 文靖</dc:creator>
  <cp:lastModifiedBy>Leye Wang</cp:lastModifiedBy>
  <cp:revision>518</cp:revision>
  <dcterms:created xsi:type="dcterms:W3CDTF">2020-03-13T08:26:40Z</dcterms:created>
  <dcterms:modified xsi:type="dcterms:W3CDTF">2025-05-15T05:04:52Z</dcterms:modified>
</cp:coreProperties>
</file>